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18D92F-4C16-45F8-8AA9-A4175D45DF6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105388D-0582-4C8D-97B9-283AB313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2F-4C16-45F8-8AA9-A4175D45DF6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D-0582-4C8D-97B9-283AB313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2F-4C16-45F8-8AA9-A4175D45DF6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D-0582-4C8D-97B9-283AB313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2F-4C16-45F8-8AA9-A4175D45DF6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D-0582-4C8D-97B9-283AB313387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361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2F-4C16-45F8-8AA9-A4175D45DF6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D-0582-4C8D-97B9-283AB313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90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2F-4C16-45F8-8AA9-A4175D45DF6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D-0582-4C8D-97B9-283AB313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6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2F-4C16-45F8-8AA9-A4175D45DF6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D-0582-4C8D-97B9-283AB313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1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2F-4C16-45F8-8AA9-A4175D45DF6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D-0582-4C8D-97B9-283AB313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23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2F-4C16-45F8-8AA9-A4175D45DF6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D-0582-4C8D-97B9-283AB313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9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2F-4C16-45F8-8AA9-A4175D45DF6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D-0582-4C8D-97B9-283AB313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2F-4C16-45F8-8AA9-A4175D45DF6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D-0582-4C8D-97B9-283AB313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0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2F-4C16-45F8-8AA9-A4175D45DF6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D-0582-4C8D-97B9-283AB313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3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2F-4C16-45F8-8AA9-A4175D45DF6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D-0582-4C8D-97B9-283AB313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2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2F-4C16-45F8-8AA9-A4175D45DF6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D-0582-4C8D-97B9-283AB313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2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2F-4C16-45F8-8AA9-A4175D45DF6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D-0582-4C8D-97B9-283AB313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4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2F-4C16-45F8-8AA9-A4175D45DF6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D-0582-4C8D-97B9-283AB313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2F-4C16-45F8-8AA9-A4175D45DF6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D-0582-4C8D-97B9-283AB313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7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8D92F-4C16-45F8-8AA9-A4175D45DF6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388D-0582-4C8D-97B9-283AB313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09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32B3-E91F-47F2-A133-09F8F8E7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099" y="278322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Design for Huhtamaki India Ltd.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19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8E71-C0CF-449E-9344-5922696E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5855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 Block Diagram </a:t>
            </a:r>
            <a:endParaRPr 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32EEC-F216-40EF-BE07-2D8172254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37" y="886410"/>
            <a:ext cx="7489125" cy="55770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6710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4D91-03BF-493D-832A-BDAF2648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37052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 Network Design</a:t>
            </a:r>
            <a:endParaRPr 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68C14-509E-4BB7-A6FD-75F27D8756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2" t="14702" r="13051" b="18223"/>
          <a:stretch/>
        </p:blipFill>
        <p:spPr bwMode="auto">
          <a:xfrm>
            <a:off x="1956435" y="710635"/>
            <a:ext cx="8279130" cy="57368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237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F082-8109-482B-A23E-0D132275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90609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BILL OF MATERIALS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AEAD9D-A406-42DE-AA79-3C4852440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580635"/>
              </p:ext>
            </p:extLst>
          </p:nvPr>
        </p:nvGraphicFramePr>
        <p:xfrm>
          <a:off x="1728512" y="1026695"/>
          <a:ext cx="8734975" cy="5586367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294415">
                  <a:extLst>
                    <a:ext uri="{9D8B030D-6E8A-4147-A177-3AD203B41FA5}">
                      <a16:colId xmlns:a16="http://schemas.microsoft.com/office/drawing/2014/main" val="202118987"/>
                    </a:ext>
                  </a:extLst>
                </a:gridCol>
                <a:gridCol w="1973541">
                  <a:extLst>
                    <a:ext uri="{9D8B030D-6E8A-4147-A177-3AD203B41FA5}">
                      <a16:colId xmlns:a16="http://schemas.microsoft.com/office/drawing/2014/main" val="1542822038"/>
                    </a:ext>
                  </a:extLst>
                </a:gridCol>
                <a:gridCol w="1681782">
                  <a:extLst>
                    <a:ext uri="{9D8B030D-6E8A-4147-A177-3AD203B41FA5}">
                      <a16:colId xmlns:a16="http://schemas.microsoft.com/office/drawing/2014/main" val="3718447098"/>
                    </a:ext>
                  </a:extLst>
                </a:gridCol>
                <a:gridCol w="2108357">
                  <a:extLst>
                    <a:ext uri="{9D8B030D-6E8A-4147-A177-3AD203B41FA5}">
                      <a16:colId xmlns:a16="http://schemas.microsoft.com/office/drawing/2014/main" val="4221225068"/>
                    </a:ext>
                  </a:extLst>
                </a:gridCol>
                <a:gridCol w="1676880">
                  <a:extLst>
                    <a:ext uri="{9D8B030D-6E8A-4147-A177-3AD203B41FA5}">
                      <a16:colId xmlns:a16="http://schemas.microsoft.com/office/drawing/2014/main" val="2589492215"/>
                    </a:ext>
                  </a:extLst>
                </a:gridCol>
              </a:tblGrid>
              <a:tr h="437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Serial No.</a:t>
                      </a:r>
                      <a:endParaRPr lang="en-US" sz="1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Name Of Hardware Used</a:t>
                      </a:r>
                      <a:endParaRPr lang="en-US" sz="1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No. Of Hardware Used</a:t>
                      </a:r>
                      <a:endParaRPr lang="en-US" sz="1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Approximate Price/component</a:t>
                      </a:r>
                      <a:endParaRPr lang="en-US" sz="1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Total Price</a:t>
                      </a:r>
                      <a:endParaRPr lang="en-US" sz="1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extLst>
                  <a:ext uri="{0D108BD9-81ED-4DB2-BD59-A6C34878D82A}">
                    <a16:rowId xmlns:a16="http://schemas.microsoft.com/office/drawing/2014/main" val="1350112736"/>
                  </a:ext>
                </a:extLst>
              </a:tr>
              <a:tr h="279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Server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1,00,000/-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5,00,000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extLst>
                  <a:ext uri="{0D108BD9-81ED-4DB2-BD59-A6C34878D82A}">
                    <a16:rowId xmlns:a16="http://schemas.microsoft.com/office/drawing/2014/main" val="3230581840"/>
                  </a:ext>
                </a:extLst>
              </a:tr>
              <a:tr h="281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Router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5,000/-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15,000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extLst>
                  <a:ext uri="{0D108BD9-81ED-4DB2-BD59-A6C34878D82A}">
                    <a16:rowId xmlns:a16="http://schemas.microsoft.com/office/drawing/2014/main" val="372485684"/>
                  </a:ext>
                </a:extLst>
              </a:tr>
              <a:tr h="279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 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 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8,000/-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8,000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extLst>
                  <a:ext uri="{0D108BD9-81ED-4DB2-BD59-A6C34878D82A}">
                    <a16:rowId xmlns:a16="http://schemas.microsoft.com/office/drawing/2014/main" val="487230323"/>
                  </a:ext>
                </a:extLst>
              </a:tr>
              <a:tr h="279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Switch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10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8,500/-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85,000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extLst>
                  <a:ext uri="{0D108BD9-81ED-4DB2-BD59-A6C34878D82A}">
                    <a16:rowId xmlns:a16="http://schemas.microsoft.com/office/drawing/2014/main" val="1320760895"/>
                  </a:ext>
                </a:extLst>
              </a:tr>
              <a:tr h="281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Access Point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2,500/-</a:t>
                      </a:r>
                      <a:endParaRPr lang="en-US" sz="1800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7,500</a:t>
                      </a:r>
                      <a:endParaRPr lang="en-US" sz="1800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extLst>
                  <a:ext uri="{0D108BD9-81ED-4DB2-BD59-A6C34878D82A}">
                    <a16:rowId xmlns:a16="http://schemas.microsoft.com/office/drawing/2014/main" val="2254307332"/>
                  </a:ext>
                </a:extLst>
              </a:tr>
              <a:tr h="279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PC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250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30,000/-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75,00,000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extLst>
                  <a:ext uri="{0D108BD9-81ED-4DB2-BD59-A6C34878D82A}">
                    <a16:rowId xmlns:a16="http://schemas.microsoft.com/office/drawing/2014/main" val="629104268"/>
                  </a:ext>
                </a:extLst>
              </a:tr>
              <a:tr h="279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6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Laptop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200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25,000/-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50,00,000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extLst>
                  <a:ext uri="{0D108BD9-81ED-4DB2-BD59-A6C34878D82A}">
                    <a16:rowId xmlns:a16="http://schemas.microsoft.com/office/drawing/2014/main" val="1068430035"/>
                  </a:ext>
                </a:extLst>
              </a:tr>
              <a:tr h="281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7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Printer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17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20,000/-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3,40,000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extLst>
                  <a:ext uri="{0D108BD9-81ED-4DB2-BD59-A6C34878D82A}">
                    <a16:rowId xmlns:a16="http://schemas.microsoft.com/office/drawing/2014/main" val="2384117380"/>
                  </a:ext>
                </a:extLst>
              </a:tr>
              <a:tr h="279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8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IP Phone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15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4,000/-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60,000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extLst>
                  <a:ext uri="{0D108BD9-81ED-4DB2-BD59-A6C34878D82A}">
                    <a16:rowId xmlns:a16="http://schemas.microsoft.com/office/drawing/2014/main" val="2512655701"/>
                  </a:ext>
                </a:extLst>
              </a:tr>
              <a:tr h="572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9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Cable (Cat6)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10 Bundles (305m)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5,000/- per bundle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50,000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extLst>
                  <a:ext uri="{0D108BD9-81ED-4DB2-BD59-A6C34878D82A}">
                    <a16:rowId xmlns:a16="http://schemas.microsoft.com/office/drawing/2014/main" val="718582415"/>
                  </a:ext>
                </a:extLst>
              </a:tr>
              <a:tr h="550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10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Cable (Serial DTE)</a:t>
                      </a:r>
                      <a:endParaRPr lang="en-US" sz="1800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500m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1200/- per meter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60,000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extLst>
                  <a:ext uri="{0D108BD9-81ED-4DB2-BD59-A6C34878D82A}">
                    <a16:rowId xmlns:a16="http://schemas.microsoft.com/office/drawing/2014/main" val="1456751821"/>
                  </a:ext>
                </a:extLst>
              </a:tr>
              <a:tr h="572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11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RJ45 Connector</a:t>
                      </a:r>
                      <a:endParaRPr lang="en-US" sz="1800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2000 Pieces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350/- per packet (100 Pieces)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7,000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extLst>
                  <a:ext uri="{0D108BD9-81ED-4DB2-BD59-A6C34878D82A}">
                    <a16:rowId xmlns:a16="http://schemas.microsoft.com/office/drawing/2014/main" val="3828851736"/>
                  </a:ext>
                </a:extLst>
              </a:tr>
              <a:tr h="572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12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RJ11 Connector</a:t>
                      </a:r>
                      <a:endParaRPr lang="en-US" sz="1800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100 Pieces</a:t>
                      </a:r>
                      <a:endParaRPr lang="en-US" sz="1800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300/- per packet (50 Pieces)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600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extLst>
                  <a:ext uri="{0D108BD9-81ED-4DB2-BD59-A6C34878D82A}">
                    <a16:rowId xmlns:a16="http://schemas.microsoft.com/office/drawing/2014/main" val="2809350984"/>
                  </a:ext>
                </a:extLst>
              </a:tr>
              <a:tr h="279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Total Cost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 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1,36,33,100/-</a:t>
                      </a:r>
                      <a:endParaRPr lang="en-US" sz="1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12" marR="47112" marT="0" marB="0"/>
                </a:tc>
                <a:extLst>
                  <a:ext uri="{0D108BD9-81ED-4DB2-BD59-A6C34878D82A}">
                    <a16:rowId xmlns:a16="http://schemas.microsoft.com/office/drawing/2014/main" val="244428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908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205</TotalTime>
  <Words>151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Tw Cen MT</vt:lpstr>
      <vt:lpstr>Circuit</vt:lpstr>
      <vt:lpstr>Network Design for Huhtamaki India Ltd. </vt:lpstr>
      <vt:lpstr>Basic Block Diagram </vt:lpstr>
      <vt:lpstr>Main Network Design</vt:lpstr>
      <vt:lpstr>BILL OF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Network Design for Huhtamaki India Ltd. </dc:title>
  <dc:creator>Smruti Rahate</dc:creator>
  <cp:lastModifiedBy>Vinayak Patil</cp:lastModifiedBy>
  <cp:revision>7</cp:revision>
  <dcterms:created xsi:type="dcterms:W3CDTF">2021-10-20T14:04:38Z</dcterms:created>
  <dcterms:modified xsi:type="dcterms:W3CDTF">2021-11-03T10:04:23Z</dcterms:modified>
</cp:coreProperties>
</file>