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6" r:id="rId2"/>
    <p:sldId id="310" r:id="rId3"/>
    <p:sldId id="311" r:id="rId4"/>
    <p:sldId id="355" r:id="rId5"/>
    <p:sldId id="366" r:id="rId6"/>
    <p:sldId id="349" r:id="rId7"/>
    <p:sldId id="343" r:id="rId8"/>
    <p:sldId id="356" r:id="rId9"/>
    <p:sldId id="369" r:id="rId10"/>
    <p:sldId id="370" r:id="rId11"/>
    <p:sldId id="357" r:id="rId12"/>
    <p:sldId id="358" r:id="rId13"/>
    <p:sldId id="359" r:id="rId14"/>
    <p:sldId id="360" r:id="rId15"/>
    <p:sldId id="361" r:id="rId16"/>
    <p:sldId id="362" r:id="rId17"/>
    <p:sldId id="371" r:id="rId18"/>
    <p:sldId id="372" r:id="rId19"/>
    <p:sldId id="346" r:id="rId20"/>
    <p:sldId id="347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26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652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023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1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1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5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0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2192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Structure of a C Program</a:t>
            </a: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27892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>
                <a:solidFill>
                  <a:prstClr val="black"/>
                </a:solidFill>
              </a:rPr>
              <a:t>Course </a:t>
            </a:r>
            <a:r>
              <a:rPr lang="en-IN" sz="3200" b="1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 smtClean="0"/>
              <a:t>Jishmi Jos Choondal</a:t>
            </a:r>
            <a:endParaRPr lang="en-IN" sz="2800" b="1" dirty="0"/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Character Set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Alphabets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Lower case letters – a to z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Upper case letters – A to Z</a:t>
            </a: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Digits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/>
              <a:t> </a:t>
            </a:r>
            <a:r>
              <a:rPr lang="en-US" sz="2400" dirty="0"/>
              <a:t>0, 1, 2, 3, 4, 5, 6, 7, 8, 9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smtClean="0">
                <a:latin typeface="Calibri" pitchFamily="34" charset="0"/>
                <a:cs typeface="Times New Roman" pitchFamily="18" charset="0"/>
              </a:rPr>
              <a:t>Special 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characters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 </a:t>
            </a:r>
            <a:r>
              <a:rPr lang="en-US" sz="2400" b="1" dirty="0"/>
              <a:t>~ </a:t>
            </a:r>
            <a:r>
              <a:rPr lang="en-US" sz="2400" dirty="0"/>
              <a:t>  %   </a:t>
            </a:r>
            <a:r>
              <a:rPr lang="en-US" sz="2400" dirty="0" smtClean="0"/>
              <a:t>|  @  +  &lt;  _  -  &gt;  ^  #  =  &amp;  $  /  (  *  \  )  ′  :  [  “  ;  ]  !  ,  {  ?  .  }        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42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C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C tokens : the smallest individual units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Keyword – float, while, for, </a:t>
            </a:r>
            <a:r>
              <a:rPr lang="en-US" sz="2400" dirty="0" err="1" smtClean="0"/>
              <a:t>int</a:t>
            </a:r>
            <a:r>
              <a:rPr lang="en-US" sz="2400" dirty="0" smtClean="0"/>
              <a:t>,….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Identifier – main( ) , amount, sum, …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Constants – -13.5, 500, …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Strings – “ABC”, “MCA”, …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Operators – + - * % …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Special Symbols – [ ] { }…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Keywords used in 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Fixed meaning, cannot be changed </a:t>
            </a:r>
          </a:p>
          <a:p>
            <a:r>
              <a:rPr lang="en-US" sz="2800" smtClean="0"/>
              <a:t>Reserved words</a:t>
            </a:r>
          </a:p>
          <a:p>
            <a:r>
              <a:rPr lang="en-US" sz="2800" smtClean="0"/>
              <a:t>Cannot </a:t>
            </a:r>
            <a:r>
              <a:rPr lang="en-US" sz="2800" dirty="0" smtClean="0"/>
              <a:t>be used as a variable or function name</a:t>
            </a:r>
          </a:p>
          <a:p>
            <a:r>
              <a:rPr lang="en-US" sz="2800" dirty="0" smtClean="0"/>
              <a:t>Basic building blocks </a:t>
            </a:r>
          </a:p>
          <a:p>
            <a:r>
              <a:rPr lang="en-US" sz="2800" dirty="0" smtClean="0"/>
              <a:t>All in Lowercase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Keywords used in C contd.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071" y="1521274"/>
            <a:ext cx="6834729" cy="388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Identifiers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/>
              <a:t>Name given to a function or variable memory location</a:t>
            </a:r>
          </a:p>
          <a:p>
            <a:pPr algn="just"/>
            <a:r>
              <a:rPr lang="en-US" sz="2800" dirty="0" smtClean="0"/>
              <a:t>An identifier is a series of characters consisting of letters, digits and underscores “_”</a:t>
            </a:r>
            <a:endParaRPr lang="en-US" sz="2800" b="1" dirty="0" smtClean="0"/>
          </a:p>
          <a:p>
            <a:pPr algn="just"/>
            <a:r>
              <a:rPr lang="en-US" sz="2800" dirty="0" smtClean="0"/>
              <a:t>Should start with a letter or underscore</a:t>
            </a:r>
          </a:p>
          <a:p>
            <a:pPr algn="just"/>
            <a:r>
              <a:rPr lang="en-US" sz="2800" dirty="0" smtClean="0"/>
              <a:t>Can be any length</a:t>
            </a:r>
          </a:p>
          <a:p>
            <a:pPr lvl="1" algn="just"/>
            <a:r>
              <a:rPr lang="en-US" sz="2400" dirty="0" smtClean="0"/>
              <a:t>only the first 31 characters are required to be recognized by ANSI C compilers </a:t>
            </a:r>
          </a:p>
          <a:p>
            <a:pPr lvl="1" algn="just"/>
            <a:r>
              <a:rPr lang="en-US" sz="2400" dirty="0" smtClean="0"/>
              <a:t>Keep identifiers 31 characters or less for portability and fewer problems </a:t>
            </a:r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Identifiers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9900"/>
                </a:solidFill>
              </a:rPr>
              <a:t>CAN</a:t>
            </a:r>
          </a:p>
          <a:p>
            <a:pPr lvl="1"/>
            <a:r>
              <a:rPr lang="en-US" sz="2400" dirty="0" smtClean="0"/>
              <a:t>contain a number elsewhere </a:t>
            </a:r>
            <a:r>
              <a:rPr lang="en-US" sz="2400" dirty="0" smtClean="0">
                <a:solidFill>
                  <a:srgbClr val="009900"/>
                </a:solidFill>
              </a:rPr>
              <a:t>h2o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be of mixed cases </a:t>
            </a:r>
            <a:r>
              <a:rPr lang="en-US" sz="2400" dirty="0" err="1" smtClean="0">
                <a:solidFill>
                  <a:srgbClr val="009900"/>
                </a:solidFill>
              </a:rPr>
              <a:t>Xsquared</a:t>
            </a:r>
            <a:endParaRPr lang="en-US" sz="2400" dirty="0" smtClean="0">
              <a:solidFill>
                <a:srgbClr val="009900"/>
              </a:solidFill>
            </a:endParaRPr>
          </a:p>
          <a:p>
            <a:pPr lvl="1"/>
            <a:r>
              <a:rPr lang="en-US" sz="2400" dirty="0" smtClean="0"/>
              <a:t>contain or begin with an underscore </a:t>
            </a:r>
            <a:r>
              <a:rPr lang="en-US" sz="2400" dirty="0" smtClean="0">
                <a:solidFill>
                  <a:srgbClr val="009900"/>
                </a:solidFill>
              </a:rPr>
              <a:t>_height_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CANNOT </a:t>
            </a:r>
          </a:p>
          <a:p>
            <a:pPr lvl="1"/>
            <a:r>
              <a:rPr lang="en-US" sz="2400" dirty="0" smtClean="0"/>
              <a:t>start with a number </a:t>
            </a:r>
            <a:r>
              <a:rPr lang="en-US" sz="2400" dirty="0" smtClean="0">
                <a:solidFill>
                  <a:srgbClr val="FF0000"/>
                </a:solidFill>
              </a:rPr>
              <a:t>2i </a:t>
            </a:r>
          </a:p>
          <a:p>
            <a:pPr lvl="1"/>
            <a:r>
              <a:rPr lang="en-US" sz="2400" dirty="0" smtClean="0"/>
              <a:t>contain any arithmetic operators  </a:t>
            </a:r>
            <a:r>
              <a:rPr lang="en-US" sz="2400" dirty="0" smtClean="0">
                <a:solidFill>
                  <a:srgbClr val="FF0000"/>
                </a:solidFill>
              </a:rPr>
              <a:t>r*</a:t>
            </a:r>
            <a:r>
              <a:rPr lang="en-US" sz="2400" dirty="0" err="1" smtClean="0">
                <a:solidFill>
                  <a:srgbClr val="FF0000"/>
                </a:solidFill>
              </a:rPr>
              <a:t>s+t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contain any other punctuation marks  </a:t>
            </a:r>
            <a:r>
              <a:rPr lang="en-US" sz="2400" dirty="0" smtClean="0">
                <a:solidFill>
                  <a:srgbClr val="FF0000"/>
                </a:solidFill>
              </a:rPr>
              <a:t>#@x%£!!a</a:t>
            </a:r>
          </a:p>
          <a:p>
            <a:pPr lvl="1"/>
            <a:r>
              <a:rPr lang="en-US" sz="2400" dirty="0" smtClean="0"/>
              <a:t>be a C keyword 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contain a space </a:t>
            </a:r>
            <a:r>
              <a:rPr lang="en-US" sz="2400" dirty="0" smtClean="0">
                <a:solidFill>
                  <a:srgbClr val="FF0000"/>
                </a:solidFill>
              </a:rPr>
              <a:t>my 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Constants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Fixed values</a:t>
            </a:r>
          </a:p>
          <a:p>
            <a:r>
              <a:rPr lang="en-US" sz="2800" dirty="0" smtClean="0"/>
              <a:t>Does not changes during execution of program</a:t>
            </a:r>
          </a:p>
          <a:p>
            <a:r>
              <a:rPr lang="en-US" sz="2800" dirty="0" smtClean="0"/>
              <a:t>Numeric constant – Integer (decimal, octal, hexadecimal) and Real </a:t>
            </a:r>
          </a:p>
          <a:p>
            <a:r>
              <a:rPr lang="en-US" sz="2800" dirty="0" smtClean="0"/>
              <a:t>Character constant : </a:t>
            </a:r>
          </a:p>
          <a:p>
            <a:pPr lvl="1"/>
            <a:r>
              <a:rPr lang="en-US" sz="2400" dirty="0" smtClean="0"/>
              <a:t>Single character constant </a:t>
            </a:r>
          </a:p>
          <a:p>
            <a:pPr lvl="1"/>
            <a:r>
              <a:rPr lang="en-US" sz="2400" dirty="0" smtClean="0"/>
              <a:t>String constant </a:t>
            </a:r>
          </a:p>
          <a:p>
            <a:pPr lvl="1"/>
            <a:r>
              <a:rPr lang="en-US" sz="2400" dirty="0" smtClean="0"/>
              <a:t>Backslash character constant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Escape Sequence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/>
              <a:t>Escape character – backslash </a:t>
            </a:r>
            <a:r>
              <a:rPr lang="en-US" sz="2800" dirty="0" smtClean="0">
                <a:solidFill>
                  <a:srgbClr val="0000CC"/>
                </a:solidFill>
              </a:rPr>
              <a:t>\</a:t>
            </a:r>
          </a:p>
          <a:p>
            <a:pPr algn="just"/>
            <a:r>
              <a:rPr lang="en-US" sz="2800" dirty="0" smtClean="0"/>
              <a:t>When encountering a backslash in a string, the compiler looks ahead at the next character and combines it with \ to form </a:t>
            </a:r>
            <a:r>
              <a:rPr lang="en-US" sz="2800" dirty="0" smtClean="0">
                <a:solidFill>
                  <a:srgbClr val="002060"/>
                </a:solidFill>
              </a:rPr>
              <a:t>escape sequence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687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Common Escape Sequences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64141"/>
            <a:ext cx="8882051" cy="4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7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830765"/>
          </a:xfrm>
        </p:spPr>
        <p:txBody>
          <a:bodyPr/>
          <a:lstStyle/>
          <a:p>
            <a:pPr algn="just"/>
            <a:r>
              <a:rPr lang="en-GB" sz="2800" dirty="0" smtClean="0">
                <a:latin typeface="Calibri" pitchFamily="34" charset="0"/>
                <a:cs typeface="Times New Roman" pitchFamily="18" charset="0"/>
              </a:rPr>
              <a:t>All C programs follow a predefined structure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Words of a computer programming language are known as Tokens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They can be Reserved Keywords, Identifiers, Operators and Constants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Expressions are a collection of operands and operators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Statements are always terminated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Statements can be composed of declarations, expressions, control structures or a function call</a:t>
            </a:r>
          </a:p>
          <a:p>
            <a:pPr algn="just"/>
            <a:endParaRPr lang="en-GB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Explain the structure of a C program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>
                <a:latin typeface="Calibri" pitchFamily="34" charset="0"/>
                <a:cs typeface="Times New Roman" pitchFamily="18" charset="0"/>
              </a:rPr>
              <a:t>Explain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the building blocks of C programs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" y="1371600"/>
            <a:ext cx="8915400" cy="3733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Allain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, A. (2005) </a:t>
            </a:r>
            <a:r>
              <a:rPr lang="en-IN" sz="2400" i="1" dirty="0" smtClean="0">
                <a:latin typeface="Calibri" pitchFamily="34" charset="0"/>
                <a:cs typeface="Times New Roman" pitchFamily="18" charset="0"/>
              </a:rPr>
              <a:t>Introduction to C, </a:t>
            </a:r>
            <a:r>
              <a:rPr lang="en-IN" sz="2400" dirty="0" smtClean="0"/>
              <a:t>available at </a:t>
            </a:r>
            <a:r>
              <a:rPr lang="en-IN" sz="2400" i="1" dirty="0" smtClean="0"/>
              <a:t>http://www.cprogramming.com/tutorial/c/lesson1.html (accessed 22 July 2014).</a:t>
            </a:r>
            <a:endParaRPr lang="en-IN" sz="2400" dirty="0" smtClean="0">
              <a:latin typeface="Calibri" pitchFamily="34" charset="0"/>
              <a:cs typeface="Times New Roman" pitchFamily="18" charset="0"/>
            </a:endParaRPr>
          </a:p>
          <a:p>
            <a:pPr marL="357188" indent="-357188" algn="just">
              <a:buNone/>
            </a:pPr>
            <a:r>
              <a:rPr lang="en-IN" sz="2400" dirty="0" smtClean="0"/>
              <a:t>Kernighan, B. W. and Richie, D. (1992)</a:t>
            </a:r>
            <a:r>
              <a:rPr lang="en-IN" sz="2400" i="1" dirty="0" smtClean="0"/>
              <a:t> The C Programming Language. </a:t>
            </a:r>
            <a:r>
              <a:rPr lang="en-IN" sz="2400" dirty="0" smtClean="0"/>
              <a:t>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ed., New </a:t>
            </a:r>
            <a:r>
              <a:rPr lang="en-IN" sz="2400" dirty="0" err="1" smtClean="0"/>
              <a:t>Delhi:PHI</a:t>
            </a:r>
            <a:r>
              <a:rPr lang="en-IN" sz="2400" i="1" dirty="0" smtClean="0"/>
              <a:t>.</a:t>
            </a:r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r>
              <a:rPr lang="en-GB" sz="2800" dirty="0" smtClean="0"/>
              <a:t>Introduction to C programming</a:t>
            </a:r>
          </a:p>
          <a:p>
            <a:r>
              <a:rPr lang="en-US" sz="2800" dirty="0" smtClean="0">
                <a:cs typeface="Times New Roman" pitchFamily="18" charset="0"/>
              </a:rPr>
              <a:t>Tokens, keywords, identifiers and constants</a:t>
            </a:r>
          </a:p>
          <a:p>
            <a:r>
              <a:rPr lang="en-US" sz="2800" dirty="0" smtClean="0">
                <a:cs typeface="Times New Roman" pitchFamily="18" charset="0"/>
              </a:rPr>
              <a:t>Expressions, Blocks and Statements</a:t>
            </a:r>
          </a:p>
          <a:p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Program Development Cycle</a:t>
            </a:r>
            <a:endParaRPr lang="en-US" sz="4400" dirty="0"/>
          </a:p>
        </p:txBody>
      </p:sp>
      <p:grpSp>
        <p:nvGrpSpPr>
          <p:cNvPr id="2" name="Group 22"/>
          <p:cNvGrpSpPr/>
          <p:nvPr/>
        </p:nvGrpSpPr>
        <p:grpSpPr>
          <a:xfrm>
            <a:off x="2209800" y="1447800"/>
            <a:ext cx="4800600" cy="4724400"/>
            <a:chOff x="2209800" y="1447800"/>
            <a:chExt cx="4800600" cy="47244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2209800" y="1447800"/>
              <a:ext cx="4800600" cy="472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89463" y="2360613"/>
              <a:ext cx="184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 altLang="en-US" b="1" dirty="0">
                <a:latin typeface="Calibri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684713" y="2406650"/>
              <a:ext cx="0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678363" y="3136900"/>
              <a:ext cx="0" cy="363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684713" y="3865563"/>
              <a:ext cx="0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684713" y="4595813"/>
              <a:ext cx="0" cy="363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84713" y="5324475"/>
              <a:ext cx="0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971800" y="2046288"/>
              <a:ext cx="3429000" cy="376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b="1" dirty="0">
                  <a:latin typeface="Calibri" pitchFamily="34" charset="0"/>
                </a:rPr>
                <a:t>Analyze the problem</a:t>
              </a:r>
              <a:endParaRPr lang="en-US" altLang="en-US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978150" y="2760663"/>
              <a:ext cx="3416300" cy="376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b="1" dirty="0">
                  <a:latin typeface="Calibri" pitchFamily="34" charset="0"/>
                </a:rPr>
                <a:t>Design the solution algorithm</a:t>
              </a:r>
              <a:endParaRPr lang="en-US" altLang="en-US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78150" y="3505200"/>
              <a:ext cx="3421063" cy="376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b="1" dirty="0">
                  <a:latin typeface="Calibri" pitchFamily="34" charset="0"/>
                </a:rPr>
                <a:t>Design the user interface</a:t>
              </a:r>
              <a:endParaRPr lang="en-US" altLang="en-US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978150" y="4232275"/>
              <a:ext cx="3421063" cy="376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b="1" dirty="0">
                  <a:latin typeface="Calibri" pitchFamily="34" charset="0"/>
                </a:rPr>
                <a:t>Write the code</a:t>
              </a:r>
              <a:endParaRPr lang="en-US" altLang="en-US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71800" y="4964113"/>
              <a:ext cx="3429000" cy="376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b="1" dirty="0">
                  <a:latin typeface="Calibri" pitchFamily="34" charset="0"/>
                </a:rPr>
                <a:t>Test and debug the program</a:t>
              </a:r>
              <a:endParaRPr lang="en-US" altLang="en-US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978150" y="5689600"/>
              <a:ext cx="3416300" cy="376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b="1" dirty="0">
                  <a:latin typeface="Calibri" pitchFamily="34" charset="0"/>
                </a:rPr>
                <a:t>Complete the documentation</a:t>
              </a:r>
              <a:endParaRPr lang="en-US" altLang="en-US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stCxn id="16" idx="1"/>
              <a:endCxn id="15" idx="1"/>
            </p:cNvCxnSpPr>
            <p:nvPr/>
          </p:nvCxnSpPr>
          <p:spPr bwMode="auto">
            <a:xfrm rot="10800000" flipH="1">
              <a:off x="2971800" y="4421188"/>
              <a:ext cx="6350" cy="731837"/>
            </a:xfrm>
            <a:prstGeom prst="bentConnector3">
              <a:avLst>
                <a:gd name="adj1" fmla="val -36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cxnSp>
          <p:nvCxnSpPr>
            <p:cNvPr id="19" name="AutoShape 16"/>
            <p:cNvCxnSpPr>
              <a:cxnSpLocks noChangeShapeType="1"/>
              <a:stCxn id="15" idx="3"/>
              <a:endCxn id="13" idx="3"/>
            </p:cNvCxnSpPr>
            <p:nvPr/>
          </p:nvCxnSpPr>
          <p:spPr bwMode="auto">
            <a:xfrm flipH="1" flipV="1">
              <a:off x="6394450" y="2949575"/>
              <a:ext cx="4763" cy="1471613"/>
            </a:xfrm>
            <a:prstGeom prst="bentConnector3">
              <a:avLst>
                <a:gd name="adj1" fmla="val -48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cxnSp>
          <p:nvCxnSpPr>
            <p:cNvPr id="20" name="AutoShape 17"/>
            <p:cNvCxnSpPr>
              <a:cxnSpLocks noChangeShapeType="1"/>
              <a:stCxn id="15" idx="3"/>
              <a:endCxn id="14" idx="3"/>
            </p:cNvCxnSpPr>
            <p:nvPr/>
          </p:nvCxnSpPr>
          <p:spPr bwMode="auto">
            <a:xfrm flipV="1">
              <a:off x="6399213" y="3694113"/>
              <a:ext cx="1587" cy="727075"/>
            </a:xfrm>
            <a:prstGeom prst="bent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cxnSp>
          <p:nvCxnSpPr>
            <p:cNvPr id="21" name="AutoShape 18"/>
            <p:cNvCxnSpPr>
              <a:cxnSpLocks noChangeShapeType="1"/>
              <a:stCxn id="16" idx="1"/>
              <a:endCxn id="14" idx="1"/>
            </p:cNvCxnSpPr>
            <p:nvPr/>
          </p:nvCxnSpPr>
          <p:spPr bwMode="auto">
            <a:xfrm rot="10800000" flipH="1">
              <a:off x="2971800" y="3694113"/>
              <a:ext cx="6350" cy="1458912"/>
            </a:xfrm>
            <a:prstGeom prst="bentConnector3">
              <a:avLst>
                <a:gd name="adj1" fmla="val -36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cxnSp>
          <p:nvCxnSpPr>
            <p:cNvPr id="22" name="AutoShape 19"/>
            <p:cNvCxnSpPr>
              <a:cxnSpLocks noChangeShapeType="1"/>
              <a:stCxn id="16" idx="1"/>
              <a:endCxn id="13" idx="1"/>
            </p:cNvCxnSpPr>
            <p:nvPr/>
          </p:nvCxnSpPr>
          <p:spPr bwMode="auto">
            <a:xfrm rot="10800000" flipH="1">
              <a:off x="2971800" y="2949575"/>
              <a:ext cx="6350" cy="2203450"/>
            </a:xfrm>
            <a:prstGeom prst="bentConnector3">
              <a:avLst>
                <a:gd name="adj1" fmla="val -36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C Language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r>
              <a:rPr lang="en-US" sz="2800" dirty="0" smtClean="0"/>
              <a:t>Developed by </a:t>
            </a:r>
            <a:r>
              <a:rPr lang="en-US" sz="2800" dirty="0" smtClean="0">
                <a:solidFill>
                  <a:srgbClr val="7030A0"/>
                </a:solidFill>
              </a:rPr>
              <a:t>Dennis Ritchie </a:t>
            </a:r>
            <a:r>
              <a:rPr lang="en-US" sz="2800" dirty="0" smtClean="0"/>
              <a:t>at Bell Laboratory</a:t>
            </a:r>
          </a:p>
          <a:p>
            <a:r>
              <a:rPr lang="en-US" sz="2800" dirty="0" smtClean="0">
                <a:cs typeface="Times New Roman" pitchFamily="18" charset="0"/>
              </a:rPr>
              <a:t>Procedure oriented language</a:t>
            </a:r>
          </a:p>
          <a:p>
            <a:r>
              <a:rPr lang="en-US" sz="2800" dirty="0" smtClean="0"/>
              <a:t>Evolved from B, which evolved from BCPL</a:t>
            </a:r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Phases of C Programs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74114" y="1143000"/>
            <a:ext cx="7888885" cy="511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838200"/>
          </a:xfrm>
        </p:spPr>
        <p:txBody>
          <a:bodyPr/>
          <a:lstStyle/>
          <a:p>
            <a:r>
              <a:rPr lang="en-US" sz="4400" dirty="0" smtClean="0"/>
              <a:t>Structure of a C Program</a:t>
            </a:r>
            <a:endParaRPr lang="en-US" sz="4400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3581400" cy="48768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9900"/>
                </a:solidFill>
              </a:rPr>
              <a:t>Documentation section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3366FF"/>
                </a:solidFill>
              </a:rPr>
              <a:t>link section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definition section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Global declaration section 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main() function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Braces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statements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…..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defined functions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4800" y="1295400"/>
            <a:ext cx="5486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/*This is a program to calculate perimeter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circle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FFC000"/>
                </a:solidFill>
              </a:rPr>
              <a:t>#define PI 3.14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area(float);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*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printf</a:t>
            </a:r>
            <a:r>
              <a:rPr lang="en-US" sz="2400" dirty="0" smtClean="0">
                <a:solidFill>
                  <a:srgbClr val="7030A0"/>
                </a:solidFill>
              </a:rPr>
              <a:t>(“Perimeter of circle with radius %f is %f\n”,2.0f,area(2.0));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float area(float radius)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return 2*PI*radius;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main() Function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1"/>
            <a:ext cx="9029700" cy="4906964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main() </a:t>
            </a:r>
            <a:r>
              <a:rPr lang="en-US" sz="2800" dirty="0" smtClean="0"/>
              <a:t>is a part of every C program</a:t>
            </a:r>
          </a:p>
          <a:p>
            <a:pPr algn="just"/>
            <a:r>
              <a:rPr lang="en-US" sz="2800" dirty="0" smtClean="0"/>
              <a:t>C programs contain one or more functions, one of which must be main</a:t>
            </a:r>
          </a:p>
          <a:p>
            <a:pPr algn="just"/>
            <a:r>
              <a:rPr lang="en-US" sz="2800" dirty="0" smtClean="0"/>
              <a:t>Every program in C begins executing at the main()</a:t>
            </a: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Block 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– the pair of braces {} and the portion of program between the braces</a:t>
            </a: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Statement terminator 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– every statement must end with a </a:t>
            </a:r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;</a:t>
            </a: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Question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We all know one or more human languages. What is a human language made up of?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Alphabets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Words</a:t>
            </a:r>
          </a:p>
          <a:p>
            <a:pPr lvl="1" algn="just"/>
            <a:r>
              <a:rPr lang="en-US" sz="2400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Sentences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Paragraphs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 computer program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Character set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Tokens</a:t>
            </a:r>
          </a:p>
          <a:p>
            <a:pPr lvl="1" algn="just"/>
            <a:r>
              <a:rPr lang="en-US" sz="2400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Statements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Functions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1605</TotalTime>
  <Words>648</Words>
  <Application>Microsoft Office PowerPoint</Application>
  <PresentationFormat>A4 Paper (210x297 mm)</PresentationFormat>
  <Paragraphs>136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1111</vt:lpstr>
      <vt:lpstr>PowerPoint Presentation</vt:lpstr>
      <vt:lpstr>Objectives</vt:lpstr>
      <vt:lpstr>Contents</vt:lpstr>
      <vt:lpstr>Program Development Cycle</vt:lpstr>
      <vt:lpstr>C Language</vt:lpstr>
      <vt:lpstr>Phases of C Programs</vt:lpstr>
      <vt:lpstr>Structure of a C Program</vt:lpstr>
      <vt:lpstr>main() Function</vt:lpstr>
      <vt:lpstr>Question</vt:lpstr>
      <vt:lpstr>Character Set</vt:lpstr>
      <vt:lpstr>C Tokens</vt:lpstr>
      <vt:lpstr>Keywords used in C</vt:lpstr>
      <vt:lpstr>Keywords used in C contd.</vt:lpstr>
      <vt:lpstr>Identifiers</vt:lpstr>
      <vt:lpstr>Identifiers - Examples</vt:lpstr>
      <vt:lpstr>Constants </vt:lpstr>
      <vt:lpstr>Escape Sequence</vt:lpstr>
      <vt:lpstr>Common Escape Sequences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450</cp:revision>
  <dcterms:created xsi:type="dcterms:W3CDTF">2006-08-16T00:00:00Z</dcterms:created>
  <dcterms:modified xsi:type="dcterms:W3CDTF">2022-03-25T10:41:37Z</dcterms:modified>
</cp:coreProperties>
</file>