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06" r:id="rId2"/>
    <p:sldId id="310" r:id="rId3"/>
    <p:sldId id="311" r:id="rId4"/>
    <p:sldId id="387" r:id="rId5"/>
    <p:sldId id="327" r:id="rId6"/>
    <p:sldId id="329" r:id="rId7"/>
    <p:sldId id="330" r:id="rId8"/>
    <p:sldId id="395" r:id="rId9"/>
    <p:sldId id="400" r:id="rId10"/>
    <p:sldId id="396" r:id="rId11"/>
    <p:sldId id="332" r:id="rId12"/>
    <p:sldId id="333" r:id="rId13"/>
    <p:sldId id="335" r:id="rId14"/>
    <p:sldId id="339" r:id="rId15"/>
    <p:sldId id="397" r:id="rId16"/>
    <p:sldId id="389" r:id="rId17"/>
    <p:sldId id="390" r:id="rId18"/>
    <p:sldId id="391" r:id="rId19"/>
    <p:sldId id="392" r:id="rId20"/>
    <p:sldId id="393" r:id="rId21"/>
    <p:sldId id="361" r:id="rId22"/>
    <p:sldId id="394" r:id="rId23"/>
    <p:sldId id="401" r:id="rId24"/>
    <p:sldId id="402" r:id="rId25"/>
    <p:sldId id="370" r:id="rId26"/>
    <p:sldId id="403" r:id="rId2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33" autoAdjust="0"/>
  </p:normalViewPr>
  <p:slideViewPr>
    <p:cSldViewPr>
      <p:cViewPr varScale="1">
        <p:scale>
          <a:sx n="70" d="100"/>
          <a:sy n="70" d="100"/>
        </p:scale>
        <p:origin x="122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02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04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9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7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5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914400"/>
            <a:ext cx="7162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0000CC"/>
                </a:solidFill>
                <a:latin typeface="Calibri" pitchFamily="34" charset="0"/>
                <a:cs typeface="Times New Roman" pitchFamily="18" charset="0"/>
              </a:rPr>
              <a:t>Data Types</a:t>
            </a:r>
          </a:p>
          <a:p>
            <a:pPr lvl="0" algn="ctr"/>
            <a:endParaRPr lang="en-US" sz="2000" dirty="0">
              <a:solidFill>
                <a:prstClr val="black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05000" y="2743200"/>
            <a:ext cx="6096000" cy="31543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</a:pPr>
            <a:r>
              <a:rPr lang="en-IN" sz="3200" b="1">
                <a:solidFill>
                  <a:prstClr val="black"/>
                </a:solidFill>
              </a:rPr>
              <a:t>Course </a:t>
            </a:r>
            <a:r>
              <a:rPr lang="en-IN" sz="3200" b="1" smtClean="0">
                <a:solidFill>
                  <a:prstClr val="black"/>
                </a:solidFill>
              </a:rPr>
              <a:t>Leader:</a:t>
            </a:r>
            <a:endParaRPr lang="en-IN" sz="3200" b="1" dirty="0">
              <a:solidFill>
                <a:prstClr val="black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IN" sz="2800" b="1" dirty="0"/>
              <a:t>Jishmi Jos Choondal</a:t>
            </a:r>
          </a:p>
          <a:p>
            <a:pPr marL="342900" indent="-342900" algn="ctr">
              <a:spcBef>
                <a:spcPct val="20000"/>
              </a:spcBef>
            </a:pPr>
            <a:endParaRPr lang="en-IN" sz="32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endParaRPr lang="en-IN" sz="2800" b="1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IN" sz="2800" b="1" dirty="0">
                <a:solidFill>
                  <a:schemeClr val="tx1">
                    <a:tint val="75000"/>
                  </a:schemeClr>
                </a:solidFill>
              </a:rPr>
              <a:t>			</a:t>
            </a:r>
          </a:p>
          <a:p>
            <a:pPr algn="ctr">
              <a:spcBef>
                <a:spcPct val="20000"/>
              </a:spcBef>
              <a:defRPr/>
            </a:pPr>
            <a:endParaRPr lang="en-IN" sz="28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Integers – Variables and 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915400" cy="5486400"/>
          </a:xfrm>
        </p:spPr>
        <p:txBody>
          <a:bodyPr/>
          <a:lstStyle/>
          <a:p>
            <a:endParaRPr lang="en-US" dirty="0" smtClean="0"/>
          </a:p>
          <a:p>
            <a:pPr lvl="1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smtClean="0"/>
              <a:t>is an Integer constant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 smtClean="0"/>
              <a:t>is an Integer variable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#define </a:t>
            </a:r>
            <a:r>
              <a:rPr lang="en-US" dirty="0" smtClean="0">
                <a:solidFill>
                  <a:srgbClr val="0000CC"/>
                </a:solidFill>
              </a:rPr>
              <a:t>SIDES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is an Integer constant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SIDES</a:t>
            </a:r>
            <a:r>
              <a:rPr lang="en-US" dirty="0" smtClean="0"/>
              <a:t> is a Symbolic constant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Integer Data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represent (10)</a:t>
            </a:r>
            <a:r>
              <a:rPr lang="en-US" baseline="-25000" dirty="0" smtClean="0"/>
              <a:t>10 </a:t>
            </a:r>
            <a:r>
              <a:rPr lang="en-US" dirty="0" smtClean="0"/>
              <a:t>as (1010)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How do we represent (-10)</a:t>
            </a:r>
            <a:r>
              <a:rPr lang="en-US" baseline="-25000" dirty="0" smtClean="0"/>
              <a:t> 10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(hint: 1’s complement +1=2’s complement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-10=0110</a:t>
            </a:r>
          </a:p>
          <a:p>
            <a:pPr marL="0" indent="0">
              <a:buNone/>
            </a:pPr>
            <a:r>
              <a:rPr lang="en-US" dirty="0" smtClean="0"/>
              <a:t>-5=1011</a:t>
            </a:r>
          </a:p>
          <a:p>
            <a:pPr marL="0" indent="0">
              <a:buNone/>
            </a:pPr>
            <a:r>
              <a:rPr lang="en-US" dirty="0" smtClean="0"/>
              <a:t>-4=1100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Signed Integers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pPr algn="just"/>
            <a:r>
              <a:rPr lang="en-US" sz="2800" dirty="0" smtClean="0"/>
              <a:t>Assume MSB represents sign </a:t>
            </a:r>
            <a:r>
              <a:rPr lang="en-US" sz="2800" dirty="0" smtClean="0">
                <a:solidFill>
                  <a:srgbClr val="0000CC"/>
                </a:solidFill>
              </a:rPr>
              <a:t>– </a:t>
            </a:r>
            <a:r>
              <a:rPr lang="en-US" sz="2800" dirty="0" smtClean="0"/>
              <a:t>Call it sign bit</a:t>
            </a:r>
          </a:p>
          <a:p>
            <a:pPr lvl="1" algn="just">
              <a:buNone/>
            </a:pPr>
            <a:r>
              <a:rPr lang="en-US" dirty="0" smtClean="0"/>
              <a:t>0 means ‘+’ and 1 means ‘-’</a:t>
            </a:r>
          </a:p>
          <a:p>
            <a:pPr algn="just"/>
            <a:r>
              <a:rPr lang="en-US" sz="2800" dirty="0" smtClean="0"/>
              <a:t>Remaining numbers represent the actual number in binary form</a:t>
            </a:r>
          </a:p>
          <a:p>
            <a:pPr algn="just"/>
            <a:r>
              <a:rPr lang="en-US" sz="2800" dirty="0" smtClean="0"/>
              <a:t>Results in +0 and -0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example, in an 8-bit system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000 0000 =  - (0)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000 0000 =  + (0)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 algn="just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Unsigned Integers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295401"/>
            <a:ext cx="8915400" cy="4830764"/>
          </a:xfrm>
        </p:spPr>
        <p:txBody>
          <a:bodyPr/>
          <a:lstStyle/>
          <a:p>
            <a:r>
              <a:rPr lang="en-US" sz="2800" dirty="0" smtClean="0"/>
              <a:t>Whole numbers</a:t>
            </a:r>
          </a:p>
          <a:p>
            <a:pPr lvl="1">
              <a:buNone/>
            </a:pPr>
            <a:r>
              <a:rPr lang="en-US" dirty="0" smtClean="0"/>
              <a:t>0 to INT_MAX (Infinity in mathematics)</a:t>
            </a:r>
          </a:p>
          <a:p>
            <a:r>
              <a:rPr lang="en-US" sz="2800" dirty="0" smtClean="0"/>
              <a:t>No need for sign bit</a:t>
            </a:r>
          </a:p>
          <a:p>
            <a:r>
              <a:rPr lang="en-US" sz="2800" dirty="0" smtClean="0"/>
              <a:t>Equivalent binary form</a:t>
            </a:r>
          </a:p>
          <a:p>
            <a:r>
              <a:rPr lang="en-US" sz="2800" dirty="0" smtClean="0"/>
              <a:t>Declaration</a:t>
            </a:r>
          </a:p>
          <a:p>
            <a:pPr lvl="2"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unsigned </a:t>
            </a:r>
            <a:r>
              <a:rPr lang="en-US" sz="2800" dirty="0" err="1" smtClean="0">
                <a:solidFill>
                  <a:srgbClr val="0000CC"/>
                </a:solidFill>
              </a:rPr>
              <a:t>int</a:t>
            </a:r>
            <a:r>
              <a:rPr lang="en-US" sz="2800" dirty="0" smtClean="0">
                <a:solidFill>
                  <a:srgbClr val="0000CC"/>
                </a:solidFill>
              </a:rPr>
              <a:t> &lt;variable list&gt;;</a:t>
            </a:r>
          </a:p>
          <a:p>
            <a:r>
              <a:rPr lang="en-US" sz="2800" dirty="0" smtClean="0"/>
              <a:t>Example 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unsigned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a, b, c; </a:t>
            </a:r>
            <a:r>
              <a:rPr lang="en-US" dirty="0" smtClean="0"/>
              <a:t>/*Multiple variables*/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unsigned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a;  </a:t>
            </a:r>
            <a:r>
              <a:rPr lang="en-US" dirty="0" smtClean="0"/>
              <a:t>/*Single variable*/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unsigned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a = 5;  </a:t>
            </a:r>
            <a:r>
              <a:rPr lang="en-US" dirty="0" smtClean="0"/>
              <a:t>/*Single variable with </a:t>
            </a:r>
            <a:r>
              <a:rPr lang="en-US" dirty="0" err="1" smtClean="0"/>
              <a:t>initialisation</a:t>
            </a:r>
            <a:r>
              <a:rPr lang="en-US" dirty="0" smtClean="0"/>
              <a:t>*/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Range of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data type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915400" cy="5257800"/>
          </a:xfrm>
        </p:spPr>
        <p:txBody>
          <a:bodyPr/>
          <a:lstStyle/>
          <a:p>
            <a:r>
              <a:rPr lang="en-US" sz="2800" dirty="0" smtClean="0"/>
              <a:t>Range of data type</a:t>
            </a:r>
          </a:p>
          <a:p>
            <a:pPr lvl="1"/>
            <a:r>
              <a:rPr lang="en-US" dirty="0" smtClean="0"/>
              <a:t>Signed       : -2</a:t>
            </a:r>
            <a:r>
              <a:rPr lang="en-US" baseline="30000" dirty="0" smtClean="0"/>
              <a:t>n-1</a:t>
            </a:r>
            <a:r>
              <a:rPr lang="en-US" dirty="0" smtClean="0"/>
              <a:t> to 2</a:t>
            </a:r>
            <a:r>
              <a:rPr lang="en-US" baseline="30000" dirty="0" smtClean="0"/>
              <a:t>n-1</a:t>
            </a:r>
            <a:r>
              <a:rPr lang="en-US" dirty="0" smtClean="0"/>
              <a:t>-1</a:t>
            </a:r>
            <a:endParaRPr lang="en-US" baseline="30000" dirty="0" smtClean="0"/>
          </a:p>
          <a:p>
            <a:pPr lvl="1"/>
            <a:r>
              <a:rPr lang="en-US" dirty="0" smtClean="0"/>
              <a:t>Unsigned  :   0 to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  <a:p>
            <a:pPr lvl="2"/>
            <a:r>
              <a:rPr lang="en-US" dirty="0" smtClean="0"/>
              <a:t>Where ‘n’ is word size in bits</a:t>
            </a:r>
            <a:endParaRPr lang="en-US" sz="2800" dirty="0" smtClean="0"/>
          </a:p>
          <a:p>
            <a:r>
              <a:rPr lang="en-US" sz="2800" dirty="0" smtClean="0"/>
              <a:t>If n  is 8 bits (char):</a:t>
            </a:r>
          </a:p>
          <a:p>
            <a:pPr lvl="1"/>
            <a:r>
              <a:rPr lang="en-US" sz="2400" dirty="0" smtClean="0"/>
              <a:t>Signed       : - 128 to +127</a:t>
            </a:r>
            <a:endParaRPr lang="en-US" sz="2400" baseline="30000" dirty="0" smtClean="0"/>
          </a:p>
          <a:p>
            <a:pPr lvl="1"/>
            <a:r>
              <a:rPr lang="en-US" sz="2400" dirty="0" smtClean="0"/>
              <a:t>Unsigned  : 0 to + 255</a:t>
            </a:r>
          </a:p>
          <a:p>
            <a:r>
              <a:rPr lang="en-US" sz="2800" dirty="0" smtClean="0"/>
              <a:t>What if n is</a:t>
            </a:r>
            <a:endParaRPr lang="en-US" sz="2400" dirty="0" smtClean="0"/>
          </a:p>
          <a:p>
            <a:pPr lvl="1"/>
            <a:r>
              <a:rPr lang="en-US" sz="2400" dirty="0" smtClean="0"/>
              <a:t>16 bits (</a:t>
            </a:r>
            <a:r>
              <a:rPr lang="en-US" sz="2400" dirty="0" err="1" smtClean="0"/>
              <a:t>int</a:t>
            </a:r>
            <a:r>
              <a:rPr lang="en-US" sz="2400" dirty="0" smtClean="0"/>
              <a:t> or short 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32 bits (long </a:t>
            </a:r>
            <a:r>
              <a:rPr lang="en-US" sz="2400" dirty="0" err="1" smtClean="0"/>
              <a:t>int</a:t>
            </a:r>
            <a:r>
              <a:rPr lang="en-US" sz="2400" dirty="0" smtClean="0"/>
              <a:t>, float)</a:t>
            </a:r>
          </a:p>
          <a:p>
            <a:pPr lvl="1"/>
            <a:r>
              <a:rPr lang="en-US" sz="2400" dirty="0" smtClean="0"/>
              <a:t>64 bits (double)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Long and Short Modifiers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915400" cy="5257800"/>
          </a:xfrm>
        </p:spPr>
        <p:txBody>
          <a:bodyPr/>
          <a:lstStyle/>
          <a:p>
            <a:pPr algn="just"/>
            <a:r>
              <a:rPr lang="en-US" sz="2800" dirty="0" smtClean="0"/>
              <a:t>Long</a:t>
            </a:r>
          </a:p>
          <a:p>
            <a:pPr lvl="1" algn="just"/>
            <a:r>
              <a:rPr lang="en-US" sz="2400" dirty="0" smtClean="0"/>
              <a:t>When applied to  </a:t>
            </a:r>
            <a:r>
              <a:rPr lang="en-US" sz="2400" dirty="0" err="1" smtClean="0"/>
              <a:t>int</a:t>
            </a:r>
            <a:r>
              <a:rPr lang="en-US" sz="2400" dirty="0" smtClean="0"/>
              <a:t>, it doubles the length in bits of the base type that it modifies</a:t>
            </a:r>
          </a:p>
          <a:p>
            <a:pPr lvl="1" algn="just"/>
            <a:r>
              <a:rPr lang="en-US" sz="2400" dirty="0" smtClean="0"/>
              <a:t>If an </a:t>
            </a:r>
            <a:r>
              <a:rPr lang="en-US" sz="2400" b="1" dirty="0" err="1" smtClean="0"/>
              <a:t>int</a:t>
            </a:r>
            <a:r>
              <a:rPr lang="en-US" sz="2400" dirty="0" smtClean="0"/>
              <a:t> is of 16-bits, then </a:t>
            </a:r>
            <a:r>
              <a:rPr lang="en-US" sz="2400" b="1" dirty="0" smtClean="0"/>
              <a:t>long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dirty="0" smtClean="0"/>
              <a:t>is of 32-bits</a:t>
            </a:r>
          </a:p>
          <a:p>
            <a:pPr lvl="1" algn="just"/>
            <a:r>
              <a:rPr lang="en-US" sz="2400" dirty="0" smtClean="0"/>
              <a:t>When applied to double, it roughly doubles the precision</a:t>
            </a:r>
            <a:endParaRPr lang="en-US" sz="2800" dirty="0" smtClean="0"/>
          </a:p>
          <a:p>
            <a:pPr algn="just"/>
            <a:r>
              <a:rPr lang="en-US" sz="2800" dirty="0" smtClean="0"/>
              <a:t>Short</a:t>
            </a:r>
          </a:p>
          <a:p>
            <a:pPr lvl="1" algn="just"/>
            <a:r>
              <a:rPr lang="en-US" sz="2400" dirty="0" smtClean="0"/>
              <a:t>Makes the size of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half  (important role by OS architecture, 2bytes </a:t>
            </a:r>
            <a:r>
              <a:rPr lang="en-US" sz="2400" dirty="0"/>
              <a:t>for </a:t>
            </a:r>
            <a:r>
              <a:rPr lang="en-US" sz="2400" dirty="0" smtClean="0"/>
              <a:t>32bits-OS, 4bytes </a:t>
            </a:r>
            <a:r>
              <a:rPr lang="en-US" sz="2400" dirty="0"/>
              <a:t>for 64 </a:t>
            </a:r>
            <a:r>
              <a:rPr lang="en-US" sz="2400" dirty="0" smtClean="0"/>
              <a:t>bits-OS)</a:t>
            </a:r>
          </a:p>
          <a:p>
            <a:pPr marL="0" indent="0" algn="just"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Floating Point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257800"/>
          </a:xfrm>
        </p:spPr>
        <p:txBody>
          <a:bodyPr/>
          <a:lstStyle/>
          <a:p>
            <a:pPr marL="285750" lvl="1" algn="just">
              <a:buFont typeface="Arial" pitchFamily="34" charset="0"/>
              <a:buChar char="•"/>
            </a:pPr>
            <a:r>
              <a:rPr lang="en-US" dirty="0" smtClean="0"/>
              <a:t>Think of how money is represented </a:t>
            </a:r>
            <a:r>
              <a:rPr lang="en-US" dirty="0" smtClean="0">
                <a:solidFill>
                  <a:srgbClr val="002060"/>
                </a:solidFill>
              </a:rPr>
              <a:t>300.50 </a:t>
            </a:r>
            <a:r>
              <a:rPr lang="en-US" sz="2400" dirty="0" smtClean="0"/>
              <a:t>(Three hundred Rupees and fifty Paisa)</a:t>
            </a:r>
            <a:endParaRPr lang="en-US" dirty="0" smtClean="0"/>
          </a:p>
          <a:p>
            <a:pPr marL="285750" lvl="1" algn="just">
              <a:buFont typeface="Arial" pitchFamily="34" charset="0"/>
              <a:buChar char="•"/>
            </a:pPr>
            <a:r>
              <a:rPr lang="en-US" dirty="0" smtClean="0"/>
              <a:t>Consider</a:t>
            </a:r>
          </a:p>
          <a:p>
            <a:pPr lvl="2" algn="just"/>
            <a:r>
              <a:rPr lang="en-US" dirty="0" smtClean="0"/>
              <a:t>    </a:t>
            </a:r>
            <a:r>
              <a:rPr lang="en-US" dirty="0" smtClean="0">
                <a:solidFill>
                  <a:srgbClr val="002060"/>
                </a:solidFill>
              </a:rPr>
              <a:t>3.1413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</a:rPr>
              <a:t>    2.0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</a:rPr>
              <a:t>  12.18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</a:rPr>
              <a:t>122.1</a:t>
            </a:r>
          </a:p>
          <a:p>
            <a:pPr lvl="1" algn="just"/>
            <a:r>
              <a:rPr lang="en-US" sz="2400" dirty="0" smtClean="0"/>
              <a:t>These are numbers where the decimal point moves or ‘floats’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Such a representation of real numbers is called </a:t>
            </a:r>
            <a:r>
              <a:rPr lang="en-US" sz="2800" i="1" dirty="0" smtClean="0">
                <a:solidFill>
                  <a:srgbClr val="0000CC"/>
                </a:solidFill>
              </a:rPr>
              <a:t>floating point number system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dirty="0"/>
              <a:t>Floating Point Data </a:t>
            </a:r>
            <a:r>
              <a:rPr lang="en-IN" dirty="0" smtClean="0"/>
              <a:t>Type contd.</a:t>
            </a:r>
            <a:endParaRPr lang="en-US" sz="4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181600"/>
          </a:xfrm>
        </p:spPr>
        <p:txBody>
          <a:bodyPr/>
          <a:lstStyle/>
          <a:p>
            <a:pPr marL="0" lvl="1" indent="457200" algn="just">
              <a:buFont typeface="Arial" pitchFamily="34" charset="0"/>
              <a:buChar char="•"/>
            </a:pPr>
            <a:r>
              <a:rPr lang="en-US" dirty="0" smtClean="0"/>
              <a:t>Consider</a:t>
            </a:r>
          </a:p>
          <a:p>
            <a:pPr lvl="2" algn="just"/>
            <a:r>
              <a:rPr lang="en-US" dirty="0" smtClean="0"/>
              <a:t>3.1413 =  31413.0x10</a:t>
            </a:r>
            <a:r>
              <a:rPr lang="en-US" baseline="30000" dirty="0" smtClean="0"/>
              <a:t>-4</a:t>
            </a:r>
            <a:endParaRPr lang="en-US" dirty="0" smtClean="0"/>
          </a:p>
          <a:p>
            <a:pPr lvl="2" algn="just"/>
            <a:r>
              <a:rPr lang="en-US" dirty="0" smtClean="0"/>
              <a:t>2.0        =           2.0x10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lvl="2" algn="just"/>
            <a:r>
              <a:rPr lang="en-US" dirty="0" smtClean="0"/>
              <a:t>12.18   =     1218.0x10</a:t>
            </a:r>
            <a:r>
              <a:rPr lang="en-US" baseline="30000" dirty="0" smtClean="0"/>
              <a:t>-2</a:t>
            </a:r>
            <a:endParaRPr lang="en-US" dirty="0" smtClean="0"/>
          </a:p>
          <a:p>
            <a:pPr lvl="2" algn="just"/>
            <a:r>
              <a:rPr lang="en-US" dirty="0" smtClean="0"/>
              <a:t>122.1   =     1221.0x10</a:t>
            </a:r>
            <a:r>
              <a:rPr lang="en-US" baseline="30000" dirty="0" smtClean="0"/>
              <a:t>-1</a:t>
            </a:r>
            <a:endParaRPr lang="en-US" dirty="0" smtClean="0"/>
          </a:p>
          <a:p>
            <a:pPr algn="just"/>
            <a:r>
              <a:rPr lang="en-US" sz="2800" dirty="0" smtClean="0"/>
              <a:t>This representation is known as </a:t>
            </a:r>
            <a:r>
              <a:rPr lang="en-US" sz="2800" i="1" dirty="0" smtClean="0">
                <a:solidFill>
                  <a:srgbClr val="0000CC"/>
                </a:solidFill>
              </a:rPr>
              <a:t>scientific notation</a:t>
            </a:r>
          </a:p>
          <a:p>
            <a:pPr lvl="1" algn="just"/>
            <a:r>
              <a:rPr lang="en-US" sz="2400" dirty="0" smtClean="0"/>
              <a:t>The fixed number is called ‘</a:t>
            </a:r>
            <a:r>
              <a:rPr lang="en-US" sz="2400" dirty="0" smtClean="0">
                <a:solidFill>
                  <a:srgbClr val="0000CC"/>
                </a:solidFill>
              </a:rPr>
              <a:t>Mantissa</a:t>
            </a:r>
            <a:r>
              <a:rPr lang="en-US" sz="2400" dirty="0" smtClean="0"/>
              <a:t>’ and the power of 10 as ‘</a:t>
            </a:r>
            <a:r>
              <a:rPr lang="en-US" sz="2400" dirty="0" smtClean="0">
                <a:solidFill>
                  <a:srgbClr val="0000CC"/>
                </a:solidFill>
              </a:rPr>
              <a:t>Exponent</a:t>
            </a:r>
            <a:r>
              <a:rPr lang="en-US" sz="2400" dirty="0" smtClean="0"/>
              <a:t>’</a:t>
            </a:r>
          </a:p>
          <a:p>
            <a:pPr algn="just"/>
            <a:r>
              <a:rPr lang="en-US" sz="2800" dirty="0" smtClean="0"/>
              <a:t>Floating point numbers are represented in computers as one memory area having 2 numbers: the exponent and mantissa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dirty="0"/>
              <a:t>Floating Point Data </a:t>
            </a:r>
            <a:r>
              <a:rPr lang="en-IN" dirty="0" smtClean="0"/>
              <a:t>Type contd.</a:t>
            </a:r>
            <a:endParaRPr lang="en-IN" sz="4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334000"/>
          </a:xfrm>
        </p:spPr>
        <p:txBody>
          <a:bodyPr/>
          <a:lstStyle/>
          <a:p>
            <a:pPr algn="just"/>
            <a:r>
              <a:rPr lang="en-US" sz="2800" dirty="0" smtClean="0"/>
              <a:t>Both mantissa and exponent are represented in</a:t>
            </a:r>
          </a:p>
          <a:p>
            <a:pPr lvl="1" algn="just"/>
            <a:r>
              <a:rPr lang="en-US" sz="2400" dirty="0" smtClean="0"/>
              <a:t>Binary form if positive</a:t>
            </a:r>
          </a:p>
          <a:p>
            <a:pPr lvl="1" algn="just"/>
            <a:r>
              <a:rPr lang="en-US" sz="2400" dirty="0" smtClean="0"/>
              <a:t>2’s complement notation if negative</a:t>
            </a:r>
          </a:p>
          <a:p>
            <a:pPr algn="just"/>
            <a:r>
              <a:rPr lang="en-US" sz="2800" dirty="0" smtClean="0"/>
              <a:t>Hence both numbers have a sign bit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How many bits are allotted is left to the designer of the compiler </a:t>
            </a:r>
          </a:p>
          <a:p>
            <a:pPr lvl="1" algn="just"/>
            <a:r>
              <a:rPr lang="en-US" sz="2400" dirty="0" smtClean="0"/>
              <a:t>Range cannot be estimated</a:t>
            </a:r>
          </a:p>
          <a:p>
            <a:pPr algn="just"/>
            <a:r>
              <a:rPr lang="en-US" sz="2800" dirty="0" smtClean="0"/>
              <a:t>Some compilers implement a standard form of representation known as IEEE-754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Double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334000"/>
          </a:xfrm>
        </p:spPr>
        <p:txBody>
          <a:bodyPr/>
          <a:lstStyle/>
          <a:p>
            <a:pPr algn="just"/>
            <a:r>
              <a:rPr lang="en-US" sz="2800" dirty="0" smtClean="0"/>
              <a:t>Used to indicate a double precision floating-point number</a:t>
            </a:r>
          </a:p>
          <a:p>
            <a:pPr algn="just"/>
            <a:r>
              <a:rPr lang="en-US" sz="2800" dirty="0" smtClean="0"/>
              <a:t>Used when more accuracy in required in representing a floating-point number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Equivalent to float</a:t>
            </a:r>
          </a:p>
          <a:p>
            <a:pPr lvl="1" algn="just"/>
            <a:r>
              <a:rPr lang="en-US" dirty="0" smtClean="0"/>
              <a:t>but </a:t>
            </a:r>
            <a:r>
              <a:rPr lang="en-US" sz="2400" dirty="0" smtClean="0"/>
              <a:t>the number of significant digits stored after the decimal point is double that of the float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95300" y="381001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903362" cy="4667250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xplain data representation and limitations for Integer, floating point and Character data types</a:t>
            </a:r>
          </a:p>
          <a:p>
            <a:pPr lvl="1" algn="just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xplain user defined data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Floating Point Data Type - Declaration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r>
              <a:rPr lang="en-US" sz="2800" dirty="0" smtClean="0"/>
              <a:t>Declaration</a:t>
            </a:r>
          </a:p>
          <a:p>
            <a:pPr lvl="1"/>
            <a:r>
              <a:rPr lang="en-US" sz="2400" dirty="0" smtClean="0"/>
              <a:t>float 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float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5.0f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float 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5.1f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2.2f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double 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double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5.0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double 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5.1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2.2</a:t>
            </a:r>
            <a:r>
              <a:rPr lang="en-US" sz="2400" dirty="0" smtClean="0"/>
              <a:t>;</a:t>
            </a:r>
          </a:p>
          <a:p>
            <a:endParaRPr lang="en-US" sz="2800" dirty="0" smtClean="0"/>
          </a:p>
          <a:p>
            <a:r>
              <a:rPr lang="en-US" sz="2800" dirty="0" smtClean="0"/>
              <a:t>Constants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2.0f</a:t>
            </a:r>
            <a:r>
              <a:rPr lang="en-US" sz="2400" dirty="0" smtClean="0"/>
              <a:t> is a float constant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2.0</a:t>
            </a:r>
            <a:r>
              <a:rPr lang="en-US" sz="2400" dirty="0" smtClean="0"/>
              <a:t> is a double constant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Character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5181600"/>
          </a:xfrm>
        </p:spPr>
        <p:txBody>
          <a:bodyPr/>
          <a:lstStyle/>
          <a:p>
            <a:pPr algn="just"/>
            <a:r>
              <a:rPr lang="en-US" sz="2800" dirty="0" smtClean="0"/>
              <a:t>Character data types store numbers representing characters</a:t>
            </a:r>
          </a:p>
          <a:p>
            <a:pPr algn="just"/>
            <a:r>
              <a:rPr lang="en-US" sz="2800" dirty="0" smtClean="0"/>
              <a:t>These numbers are given by </a:t>
            </a:r>
            <a:r>
              <a:rPr lang="en-US" sz="2800" dirty="0" smtClean="0">
                <a:solidFill>
                  <a:srgbClr val="0000CC"/>
                </a:solidFill>
              </a:rPr>
              <a:t>ANSI</a:t>
            </a:r>
            <a:r>
              <a:rPr lang="en-US" sz="2800" dirty="0" smtClean="0"/>
              <a:t> and called </a:t>
            </a:r>
            <a:r>
              <a:rPr lang="en-US" sz="2800" dirty="0" smtClean="0">
                <a:solidFill>
                  <a:srgbClr val="0000CC"/>
                </a:solidFill>
              </a:rPr>
              <a:t>ASCII codes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‘A’ has the ASCII value 65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Character is an Integer data type with fixed size of </a:t>
            </a:r>
            <a:r>
              <a:rPr lang="en-US" sz="2800" dirty="0" smtClean="0">
                <a:solidFill>
                  <a:srgbClr val="0000CC"/>
                </a:solidFill>
              </a:rPr>
              <a:t>1</a:t>
            </a:r>
            <a:r>
              <a:rPr lang="en-US" sz="2800" dirty="0" smtClean="0"/>
              <a:t> byte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All operators that Integers can be used with can also be used with character operators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Character Constants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915400" cy="5257800"/>
          </a:xfrm>
        </p:spPr>
        <p:txBody>
          <a:bodyPr/>
          <a:lstStyle/>
          <a:p>
            <a:pPr algn="just"/>
            <a:r>
              <a:rPr lang="en-US" sz="2800" dirty="0" smtClean="0"/>
              <a:t>A single character enclosed in a pair of apostrophes</a:t>
            </a:r>
          </a:p>
          <a:p>
            <a:pPr algn="just"/>
            <a:r>
              <a:rPr lang="en-US" sz="2800" dirty="0" smtClean="0"/>
              <a:t>Signed (-128 to +127) or unsigned(0 to 255)</a:t>
            </a:r>
          </a:p>
          <a:p>
            <a:pPr algn="just"/>
            <a:r>
              <a:rPr lang="en-US" sz="2800" dirty="0" smtClean="0"/>
              <a:t>Example</a:t>
            </a:r>
          </a:p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char c = ‘A’ ; </a:t>
            </a:r>
            <a:r>
              <a:rPr lang="en-US" sz="2400" dirty="0" smtClean="0"/>
              <a:t>//notice the single quotes</a:t>
            </a:r>
          </a:p>
          <a:p>
            <a:pPr lvl="1" algn="just">
              <a:buNone/>
            </a:pPr>
            <a:r>
              <a:rPr lang="en-US" sz="2400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x=10+’A’ </a:t>
            </a:r>
            <a:r>
              <a:rPr lang="en-US" sz="2400" dirty="0" smtClean="0"/>
              <a:t>//arithmetic operations can be done</a:t>
            </a:r>
          </a:p>
          <a:p>
            <a:pPr lvl="1" algn="just">
              <a:buNone/>
            </a:pPr>
            <a:r>
              <a:rPr lang="en-US" sz="2400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(“character is %c and its ASCII value is %d\</a:t>
            </a:r>
            <a:r>
              <a:rPr lang="en-US" dirty="0" err="1" smtClean="0">
                <a:solidFill>
                  <a:srgbClr val="C00000"/>
                </a:solidFill>
              </a:rPr>
              <a:t>n”,c,c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printf</a:t>
            </a:r>
            <a:r>
              <a:rPr lang="en-US" dirty="0" smtClean="0">
                <a:solidFill>
                  <a:srgbClr val="C00000"/>
                </a:solidFill>
              </a:rPr>
              <a:t>(“Result is %d\</a:t>
            </a:r>
            <a:r>
              <a:rPr lang="en-US" dirty="0" err="1" smtClean="0">
                <a:solidFill>
                  <a:srgbClr val="C00000"/>
                </a:solidFill>
              </a:rPr>
              <a:t>n”,x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/>
            <a:r>
              <a:rPr lang="en-US" sz="2800" dirty="0" smtClean="0"/>
              <a:t>Output will be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0000CC"/>
                </a:solidFill>
              </a:rPr>
              <a:t>character is A and its ASCII value is 65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	Result  is  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Type-cast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861219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C00000"/>
                </a:solidFill>
              </a:rPr>
              <a:t>(type) </a:t>
            </a:r>
            <a:r>
              <a:rPr lang="en-US" sz="2800" dirty="0" smtClean="0"/>
              <a:t>is known as type cast or cast operator</a:t>
            </a:r>
          </a:p>
          <a:p>
            <a:pPr lvl="1" algn="just"/>
            <a:r>
              <a:rPr lang="en-US" sz="2400" dirty="0" smtClean="0"/>
              <a:t>Its use indicates that the programmer explicitly is converting value between incompatible types</a:t>
            </a:r>
          </a:p>
          <a:p>
            <a:pPr algn="just"/>
            <a:r>
              <a:rPr lang="en-US" sz="2400" dirty="0" smtClean="0"/>
              <a:t>Beware</a:t>
            </a:r>
          </a:p>
          <a:p>
            <a:pPr lvl="1" algn="just"/>
            <a:r>
              <a:rPr lang="en-US" sz="2400" dirty="0" smtClean="0"/>
              <a:t>Do not convert between variables of data types with greater storage space and lesser storage </a:t>
            </a:r>
            <a:r>
              <a:rPr lang="en-US" sz="2400" dirty="0" smtClean="0"/>
              <a:t>space</a:t>
            </a:r>
          </a:p>
          <a:p>
            <a:pPr lvl="1" algn="just"/>
            <a:r>
              <a:rPr lang="en-US" sz="2400" i="1" dirty="0" smtClean="0"/>
              <a:t>smaller </a:t>
            </a:r>
            <a:r>
              <a:rPr lang="en-US" sz="2400" i="1" dirty="0"/>
              <a:t>types</a:t>
            </a:r>
            <a:r>
              <a:rPr lang="en-US" sz="2400" dirty="0"/>
              <a:t> can be automatically casted to bigger </a:t>
            </a:r>
            <a:r>
              <a:rPr lang="en-US" sz="2400" i="1" dirty="0"/>
              <a:t>types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Use cast operator if you know what you are doing</a:t>
            </a:r>
          </a:p>
          <a:p>
            <a:pPr marL="0" lvl="1" indent="457200" algn="just"/>
            <a:r>
              <a:rPr lang="en-US" dirty="0" smtClean="0"/>
              <a:t>Example:</a:t>
            </a:r>
          </a:p>
          <a:p>
            <a:pPr lvl="1" algn="just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b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; char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/>
              <a:t>(char)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</a:rPr>
              <a:t>b;</a:t>
            </a:r>
          </a:p>
          <a:p>
            <a:pPr lvl="1" algn="just"/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 is a char variable and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 is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variable</a:t>
            </a:r>
          </a:p>
          <a:p>
            <a:pPr lvl="1" algn="just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/>
              <a:t> is an integer constant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dirty="0" smtClean="0"/>
              <a:t>Type-cast</a:t>
            </a:r>
            <a:endParaRPr lang="en-IN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915400" cy="5486400"/>
          </a:xfrm>
        </p:spPr>
        <p:txBody>
          <a:bodyPr/>
          <a:lstStyle/>
          <a:p>
            <a:pPr algn="just"/>
            <a:r>
              <a:rPr lang="en-US" sz="2800" dirty="0" smtClean="0"/>
              <a:t>Use cast operator to convert from float to integer</a:t>
            </a:r>
          </a:p>
          <a:p>
            <a:pPr lvl="1" algn="just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a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10.5f</a:t>
            </a:r>
            <a:r>
              <a:rPr lang="en-US" dirty="0" smtClean="0"/>
              <a:t>;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Beware</a:t>
            </a:r>
          </a:p>
          <a:p>
            <a:pPr lvl="1" algn="just"/>
            <a:r>
              <a:rPr lang="en-US" dirty="0" smtClean="0"/>
              <a:t>Integer only expressions return integer values</a:t>
            </a:r>
          </a:p>
          <a:p>
            <a:pPr lvl="1" algn="just"/>
            <a:r>
              <a:rPr lang="en-US" dirty="0" smtClean="0"/>
              <a:t>An expression must have at least one floating point variable or constant to yield a floating point result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257800"/>
          </a:xfrm>
        </p:spPr>
        <p:txBody>
          <a:bodyPr/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Data types specify the size, representation and </a:t>
            </a:r>
            <a:r>
              <a:rPr lang="en-US" sz="2800" dirty="0" err="1" smtClean="0">
                <a:cs typeface="Times New Roman" pitchFamily="18" charset="0"/>
              </a:rPr>
              <a:t>organisation</a:t>
            </a:r>
            <a:r>
              <a:rPr lang="en-US" sz="2800" dirty="0" smtClean="0">
                <a:cs typeface="Times New Roman" pitchFamily="18" charset="0"/>
              </a:rPr>
              <a:t>  of data in the computer’s memory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Primitive Data types are the basic data types that are provided by the programming language</a:t>
            </a:r>
          </a:p>
          <a:p>
            <a:pPr algn="just"/>
            <a:r>
              <a:rPr lang="en-US" sz="2800" dirty="0" smtClean="0">
                <a:cs typeface="Times New Roman" pitchFamily="18" charset="0"/>
              </a:rPr>
              <a:t>Three primitive data </a:t>
            </a:r>
            <a:r>
              <a:rPr lang="en-US" sz="2800" smtClean="0">
                <a:cs typeface="Times New Roman" pitchFamily="18" charset="0"/>
              </a:rPr>
              <a:t>types are</a:t>
            </a:r>
            <a:endParaRPr lang="en-US" sz="2800" dirty="0" smtClean="0">
              <a:cs typeface="Times New Roman" pitchFamily="18" charset="0"/>
            </a:endParaRP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Integer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Float</a:t>
            </a:r>
          </a:p>
          <a:p>
            <a:pPr lvl="1" algn="just"/>
            <a:r>
              <a:rPr lang="en-US" sz="2400" dirty="0" smtClean="0">
                <a:cs typeface="Times New Roman" pitchFamily="18" charset="0"/>
              </a:rPr>
              <a:t>Character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81000"/>
            <a:ext cx="8915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4400" dirty="0" smtClean="0">
                <a:latin typeface="Calibri" pitchFamily="34" charset="0"/>
              </a:rPr>
              <a:t>Further Reading</a:t>
            </a:r>
            <a:endParaRPr lang="en-GB" sz="44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95400"/>
            <a:ext cx="8915400" cy="228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algn="just">
              <a:buNone/>
            </a:pPr>
            <a:r>
              <a:rPr lang="en-IN" sz="2800" dirty="0" smtClean="0"/>
              <a:t>Kernighan, B. W. and Richie, D. (1992)</a:t>
            </a:r>
            <a:r>
              <a:rPr lang="en-IN" sz="2800" i="1" dirty="0" smtClean="0"/>
              <a:t> The C Programming Language. </a:t>
            </a:r>
            <a:r>
              <a:rPr lang="en-IN" sz="2800" dirty="0" smtClean="0"/>
              <a:t>2</a:t>
            </a:r>
            <a:r>
              <a:rPr lang="en-IN" sz="2800" baseline="30000" dirty="0" smtClean="0"/>
              <a:t>nd</a:t>
            </a:r>
            <a:r>
              <a:rPr lang="en-IN" sz="2800" dirty="0" smtClean="0"/>
              <a:t> ed., New </a:t>
            </a:r>
            <a:r>
              <a:rPr lang="en-IN" sz="2800" dirty="0" err="1" smtClean="0"/>
              <a:t>Delhi:PHI</a:t>
            </a:r>
            <a:r>
              <a:rPr lang="en-IN" sz="2800" i="1" dirty="0" smtClean="0"/>
              <a:t>.</a:t>
            </a:r>
          </a:p>
          <a:p>
            <a:pPr marL="357188" indent="-357188" algn="just">
              <a:buNone/>
            </a:pPr>
            <a:endParaRPr lang="en-IN" sz="24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/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Integer Data Type</a:t>
            </a:r>
          </a:p>
          <a:p>
            <a:pPr algn="just"/>
            <a:r>
              <a:rPr lang="en-US" sz="2800" dirty="0">
                <a:latin typeface="Calibri" pitchFamily="34" charset="0"/>
                <a:cs typeface="Times New Roman" pitchFamily="18" charset="0"/>
              </a:rPr>
              <a:t>Floating Point Data Type</a:t>
            </a:r>
            <a:endParaRPr lang="en-US" sz="2800" dirty="0">
              <a:solidFill>
                <a:prstClr val="black"/>
              </a:solidFill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Character Data Type</a:t>
            </a:r>
          </a:p>
          <a:p>
            <a:pPr lvl="1" algn="just">
              <a:buNone/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8915400" cy="1112838"/>
          </a:xfrm>
        </p:spPr>
        <p:txBody>
          <a:bodyPr/>
          <a:lstStyle/>
          <a:p>
            <a:r>
              <a:rPr lang="en-US" sz="4400" dirty="0" smtClean="0"/>
              <a:t>Data Types</a:t>
            </a:r>
            <a:endParaRPr lang="en-US" sz="4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219201"/>
            <a:ext cx="8915400" cy="4906964"/>
          </a:xfrm>
        </p:spPr>
        <p:txBody>
          <a:bodyPr/>
          <a:lstStyle/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Data types indicate the type of data that a variable can hold</a:t>
            </a:r>
          </a:p>
          <a:p>
            <a:pPr algn="just"/>
            <a:endParaRPr lang="en-US" sz="28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Calibri" pitchFamily="34" charset="0"/>
                <a:cs typeface="Times New Roman" pitchFamily="18" charset="0"/>
              </a:rPr>
              <a:t>In C, data types are categorized into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Built-in data types/Primitive data types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Derived data types</a:t>
            </a:r>
          </a:p>
          <a:p>
            <a:pPr lvl="1" algn="just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User-defined data types</a:t>
            </a:r>
          </a:p>
          <a:p>
            <a:pPr lvl="1" algn="just">
              <a:buNone/>
            </a:pPr>
            <a:endParaRPr lang="en-US" sz="20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Primitive Data Type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1219200"/>
            <a:ext cx="6705600" cy="502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Primitive Data Type</a:t>
            </a:r>
            <a:endParaRPr lang="en-US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828800" y="3276600"/>
            <a:ext cx="2743200" cy="1981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Size </a:t>
            </a:r>
          </a:p>
          <a:p>
            <a:pPr algn="ctr"/>
            <a:r>
              <a:rPr lang="en-US" sz="16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(of memory Allotted)</a:t>
            </a:r>
            <a:endParaRPr lang="en-US" sz="1600" b="1" dirty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876800" y="3124200"/>
            <a:ext cx="2971800" cy="228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800" b="1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Organization</a:t>
            </a:r>
            <a:endParaRPr lang="en-US" sz="2800" b="1" dirty="0" smtClean="0">
              <a:ln w="12700">
                <a:solidFill>
                  <a:srgbClr val="92D05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1600" b="1" dirty="0" smtClean="0">
                <a:ln w="12700">
                  <a:solidFill>
                    <a:srgbClr val="92D05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(How Bits are Arranged and What they Represent)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Mathematical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915400" cy="5257800"/>
          </a:xfrm>
        </p:spPr>
        <p:txBody>
          <a:bodyPr/>
          <a:lstStyle/>
          <a:p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Integers</a:t>
            </a:r>
          </a:p>
          <a:p>
            <a:pPr lvl="2"/>
            <a:r>
              <a:rPr lang="en-US" dirty="0" smtClean="0"/>
              <a:t>-∞, …. -2, -1, 0, +1, +2, … + ∞</a:t>
            </a:r>
          </a:p>
          <a:p>
            <a:pPr lvl="1"/>
            <a:r>
              <a:rPr lang="en-US" dirty="0" smtClean="0"/>
              <a:t>Real Numbers</a:t>
            </a:r>
          </a:p>
          <a:p>
            <a:pPr lvl="2"/>
            <a:r>
              <a:rPr lang="en-US" dirty="0" smtClean="0"/>
              <a:t>Integers, Fraction and square roots</a:t>
            </a:r>
          </a:p>
          <a:p>
            <a:pPr lvl="2"/>
            <a:r>
              <a:rPr lang="en-US" dirty="0" smtClean="0"/>
              <a:t>-∞, …. -2,…,-1,…,-1/2, 0, …,+1,…, +2, … + ∞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Data Types for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915400" cy="5181600"/>
          </a:xfrm>
        </p:spPr>
        <p:txBody>
          <a:bodyPr/>
          <a:lstStyle/>
          <a:p>
            <a:r>
              <a:rPr lang="en-US" sz="2800" dirty="0" smtClean="0"/>
              <a:t>Computers - Integers</a:t>
            </a:r>
          </a:p>
          <a:p>
            <a:pPr lvl="1"/>
            <a:r>
              <a:rPr lang="en-US" sz="2400" dirty="0" smtClean="0"/>
              <a:t>Every data type has a fixed size based on the processor</a:t>
            </a:r>
          </a:p>
          <a:p>
            <a:pPr lvl="1"/>
            <a:r>
              <a:rPr lang="en-US" sz="2400" dirty="0" smtClean="0"/>
              <a:t>A processor can process a </a:t>
            </a:r>
            <a:r>
              <a:rPr lang="en-US" sz="2400" b="1" i="1" dirty="0" smtClean="0"/>
              <a:t>‘word’ </a:t>
            </a:r>
            <a:r>
              <a:rPr lang="en-US" sz="2400" dirty="0" smtClean="0"/>
              <a:t>at a time</a:t>
            </a:r>
          </a:p>
          <a:p>
            <a:pPr lvl="1"/>
            <a:r>
              <a:rPr lang="en-US" sz="2400" dirty="0" smtClean="0"/>
              <a:t>The size of an integer is equal to word size of the system</a:t>
            </a:r>
          </a:p>
          <a:p>
            <a:pPr lvl="1"/>
            <a:r>
              <a:rPr lang="en-US" sz="2400" dirty="0" smtClean="0"/>
              <a:t>In</a:t>
            </a:r>
            <a:r>
              <a:rPr lang="en-US" sz="2400" i="1" dirty="0" smtClean="0"/>
              <a:t>‘64-bit’ processor</a:t>
            </a:r>
            <a:r>
              <a:rPr lang="en-US" sz="2400" dirty="0" smtClean="0"/>
              <a:t>, </a:t>
            </a:r>
            <a:r>
              <a:rPr lang="en-US" sz="2400" i="1" dirty="0" smtClean="0"/>
              <a:t>64 bits </a:t>
            </a:r>
            <a:r>
              <a:rPr lang="en-US" sz="2400" dirty="0" smtClean="0"/>
              <a:t>or</a:t>
            </a:r>
            <a:r>
              <a:rPr lang="en-US" sz="2400" i="1" dirty="0" smtClean="0"/>
              <a:t> 8 bytes </a:t>
            </a:r>
            <a:r>
              <a:rPr lang="en-US" sz="2400" dirty="0" smtClean="0"/>
              <a:t>is the word size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Computers – Real Numbers (Floating Point)</a:t>
            </a:r>
          </a:p>
          <a:p>
            <a:pPr lvl="1"/>
            <a:r>
              <a:rPr lang="en-US" sz="2400" dirty="0" smtClean="0"/>
              <a:t>Fixed size and hence limited range</a:t>
            </a:r>
          </a:p>
          <a:p>
            <a:pPr lvl="1"/>
            <a:r>
              <a:rPr lang="en-US" sz="2400" dirty="0" smtClean="0"/>
              <a:t>Representation of all real numbers in decimal form</a:t>
            </a:r>
          </a:p>
          <a:p>
            <a:pPr lvl="2"/>
            <a:r>
              <a:rPr lang="en-US" dirty="0" smtClean="0"/>
              <a:t>Example: 1.414, 3.12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Integer Data Type Declarations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915400" cy="5029200"/>
          </a:xfrm>
        </p:spPr>
        <p:txBody>
          <a:bodyPr/>
          <a:lstStyle/>
          <a:p>
            <a:pPr algn="just"/>
            <a:r>
              <a:rPr lang="en-US" sz="2800" dirty="0" smtClean="0"/>
              <a:t>They’re messages to the compiler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For example the definition </a:t>
            </a:r>
            <a:r>
              <a:rPr lang="en-US" sz="2800" dirty="0" err="1" smtClean="0">
                <a:solidFill>
                  <a:srgbClr val="0000CC"/>
                </a:solidFill>
              </a:rPr>
              <a:t>int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</a:rPr>
              <a:t>i</a:t>
            </a:r>
            <a:r>
              <a:rPr lang="en-US" sz="2800" dirty="0" smtClean="0">
                <a:solidFill>
                  <a:srgbClr val="0000CC"/>
                </a:solidFill>
              </a:rPr>
              <a:t>;</a:t>
            </a:r>
            <a:r>
              <a:rPr lang="en-US" sz="2800" dirty="0" smtClean="0"/>
              <a:t> 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tells the compiler the type of variable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instructs the compiler to reserve space in memory for the 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915400" cy="1112838"/>
          </a:xfrm>
        </p:spPr>
        <p:txBody>
          <a:bodyPr/>
          <a:lstStyle/>
          <a:p>
            <a:r>
              <a:rPr lang="en-IN" sz="4400" dirty="0" smtClean="0"/>
              <a:t>Integer Data Type Declarations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915400" cy="5029200"/>
          </a:xfrm>
        </p:spPr>
        <p:txBody>
          <a:bodyPr/>
          <a:lstStyle/>
          <a:p>
            <a:pPr marL="60325" lvl="1" indent="396875">
              <a:buFont typeface="Arial" pitchFamily="34" charset="0"/>
              <a:buChar char="•"/>
            </a:pPr>
            <a:r>
              <a:rPr lang="en-US" dirty="0" smtClean="0"/>
              <a:t>Declaration</a:t>
            </a:r>
          </a:p>
          <a:p>
            <a:pPr lvl="2">
              <a:buNone/>
            </a:pPr>
            <a:r>
              <a:rPr lang="en-US" sz="2800" dirty="0" err="1" smtClean="0">
                <a:solidFill>
                  <a:srgbClr val="0000CC"/>
                </a:solidFill>
              </a:rPr>
              <a:t>int</a:t>
            </a:r>
            <a:r>
              <a:rPr lang="en-US" sz="2800" dirty="0" smtClean="0">
                <a:solidFill>
                  <a:srgbClr val="0000CC"/>
                </a:solidFill>
              </a:rPr>
              <a:t>  &lt;variable list&gt;;</a:t>
            </a:r>
          </a:p>
          <a:p>
            <a:pPr lvl="1"/>
            <a:endParaRPr lang="en-US" dirty="0" smtClean="0"/>
          </a:p>
          <a:p>
            <a:pPr marL="285750" lvl="1">
              <a:buFont typeface="Arial" pitchFamily="34" charset="0"/>
              <a:buChar char="•"/>
            </a:pPr>
            <a:r>
              <a:rPr lang="en-US" dirty="0" smtClean="0"/>
              <a:t>   Example </a:t>
            </a:r>
          </a:p>
          <a:p>
            <a:pPr lvl="2"/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a;  </a:t>
            </a:r>
            <a:r>
              <a:rPr lang="en-US" dirty="0" smtClean="0"/>
              <a:t>/*Single variable declaration*/</a:t>
            </a:r>
            <a:endParaRPr lang="en-US" sz="2800" dirty="0" smtClean="0"/>
          </a:p>
          <a:p>
            <a:pPr lvl="2"/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a,b,c</a:t>
            </a:r>
            <a:r>
              <a:rPr lang="en-US" sz="2800" dirty="0" smtClean="0">
                <a:solidFill>
                  <a:srgbClr val="C00000"/>
                </a:solidFill>
              </a:rPr>
              <a:t>;  </a:t>
            </a:r>
            <a:r>
              <a:rPr lang="en-US" dirty="0" smtClean="0"/>
              <a:t>/*Multiple variables*/</a:t>
            </a:r>
            <a:endParaRPr lang="en-US" sz="2800" dirty="0" smtClean="0"/>
          </a:p>
          <a:p>
            <a:pPr lvl="2"/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a = 5; </a:t>
            </a:r>
            <a:r>
              <a:rPr lang="en-US" dirty="0" smtClean="0"/>
              <a:t>/*Single variable with </a:t>
            </a:r>
            <a:r>
              <a:rPr lang="en-US" dirty="0" err="1" smtClean="0"/>
              <a:t>initialisation</a:t>
            </a:r>
            <a:r>
              <a:rPr lang="en-US" dirty="0" smtClean="0"/>
              <a:t>, giving initial value to variable*/</a:t>
            </a:r>
            <a:endParaRPr lang="en-US" sz="2800" dirty="0" smtClean="0"/>
          </a:p>
          <a:p>
            <a:pPr lvl="2"/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r>
              <a:rPr lang="en-US" sz="2800" dirty="0" smtClean="0">
                <a:solidFill>
                  <a:srgbClr val="C00000"/>
                </a:solidFill>
              </a:rPr>
              <a:t> a = b = c = 5; </a:t>
            </a:r>
            <a:r>
              <a:rPr lang="en-US" dirty="0" smtClean="0"/>
              <a:t>/*multiple assignment statement*/</a:t>
            </a:r>
            <a:endParaRPr lang="en-US" sz="2800" dirty="0" smtClean="0"/>
          </a:p>
          <a:p>
            <a:pPr lvl="2"/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2229</TotalTime>
  <Words>1154</Words>
  <Application>Microsoft Office PowerPoint</Application>
  <PresentationFormat>A4 Paper (210x297 mm)</PresentationFormat>
  <Paragraphs>213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1111</vt:lpstr>
      <vt:lpstr>PowerPoint Presentation</vt:lpstr>
      <vt:lpstr>Objectives</vt:lpstr>
      <vt:lpstr>Contents</vt:lpstr>
      <vt:lpstr>Data Types</vt:lpstr>
      <vt:lpstr>Primitive Data Type</vt:lpstr>
      <vt:lpstr>Mathematical Numbers</vt:lpstr>
      <vt:lpstr>Data Types for Numbers</vt:lpstr>
      <vt:lpstr>Integer Data Type Declarations</vt:lpstr>
      <vt:lpstr>Integer Data Type Declarations contd.</vt:lpstr>
      <vt:lpstr>Integers – Variables and Constants</vt:lpstr>
      <vt:lpstr>Integer Data Type</vt:lpstr>
      <vt:lpstr>Signed Integers</vt:lpstr>
      <vt:lpstr>Unsigned Integers</vt:lpstr>
      <vt:lpstr>Range of data type </vt:lpstr>
      <vt:lpstr>Long and Short Modifiers</vt:lpstr>
      <vt:lpstr>Floating Point Data Type</vt:lpstr>
      <vt:lpstr>Floating Point Data Type contd.</vt:lpstr>
      <vt:lpstr>Floating Point Data Type contd.</vt:lpstr>
      <vt:lpstr>Double </vt:lpstr>
      <vt:lpstr>Floating Point Data Type - Declaration</vt:lpstr>
      <vt:lpstr>Character Data Type</vt:lpstr>
      <vt:lpstr>Character Constants</vt:lpstr>
      <vt:lpstr>Type-cast</vt:lpstr>
      <vt:lpstr>Type-cast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jishmi</cp:lastModifiedBy>
  <cp:revision>511</cp:revision>
  <dcterms:created xsi:type="dcterms:W3CDTF">2006-08-16T00:00:00Z</dcterms:created>
  <dcterms:modified xsi:type="dcterms:W3CDTF">2024-02-22T07:10:26Z</dcterms:modified>
</cp:coreProperties>
</file>