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06" r:id="rId2"/>
    <p:sldId id="310" r:id="rId3"/>
    <p:sldId id="311" r:id="rId4"/>
    <p:sldId id="327" r:id="rId5"/>
    <p:sldId id="328" r:id="rId6"/>
    <p:sldId id="329" r:id="rId7"/>
    <p:sldId id="330" r:id="rId8"/>
    <p:sldId id="331" r:id="rId9"/>
    <p:sldId id="333" r:id="rId10"/>
    <p:sldId id="350" r:id="rId11"/>
    <p:sldId id="336" r:id="rId12"/>
    <p:sldId id="338" r:id="rId13"/>
    <p:sldId id="340" r:id="rId14"/>
    <p:sldId id="357" r:id="rId15"/>
    <p:sldId id="351" r:id="rId16"/>
    <p:sldId id="349" r:id="rId17"/>
    <p:sldId id="356" r:id="rId18"/>
    <p:sldId id="353" r:id="rId19"/>
    <p:sldId id="352" r:id="rId20"/>
    <p:sldId id="345" r:id="rId21"/>
    <p:sldId id="346" r:id="rId22"/>
    <p:sldId id="348" r:id="rId23"/>
    <p:sldId id="355" r:id="rId24"/>
    <p:sldId id="325" r:id="rId25"/>
    <p:sldId id="358" r:id="rId2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2" autoAdjust="0"/>
    <p:restoredTop sz="94633" autoAdjust="0"/>
  </p:normalViewPr>
  <p:slideViewPr>
    <p:cSldViewPr>
      <p:cViewPr>
        <p:scale>
          <a:sx n="89" d="100"/>
          <a:sy n="89" d="100"/>
        </p:scale>
        <p:origin x="642" y="-28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3/29/2022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3/29/2022</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8105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904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621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190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427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69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75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012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479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434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328903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086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3/29/2022</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04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a:t>
            </a:r>
            <a:r>
              <a:rPr lang="en-US" sz="1050" baseline="0" dirty="0" smtClean="0">
                <a:solidFill>
                  <a:schemeClr val="bg1"/>
                </a:solidFill>
              </a:rPr>
              <a:t> </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5" name="Rectangle 1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21" name="TextBox 2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1218728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914400"/>
            <a:ext cx="7162800" cy="1169551"/>
          </a:xfrm>
          <a:prstGeom prst="rect">
            <a:avLst/>
          </a:prstGeom>
        </p:spPr>
        <p:txBody>
          <a:bodyPr wrap="square">
            <a:spAutoFit/>
          </a:bodyPr>
          <a:lstStyle/>
          <a:p>
            <a:pPr algn="ctr"/>
            <a:r>
              <a:rPr lang="en-US" sz="3600" dirty="0" smtClean="0">
                <a:solidFill>
                  <a:srgbClr val="0000CC"/>
                </a:solidFill>
                <a:latin typeface="Calibri" pitchFamily="34" charset="0"/>
                <a:cs typeface="Times New Roman" pitchFamily="18" charset="0"/>
              </a:rPr>
              <a:t>Operators </a:t>
            </a:r>
          </a:p>
          <a:p>
            <a:pPr algn="ctr"/>
            <a:endParaRPr lang="en-US" sz="2000" dirty="0" smtClean="0">
              <a:latin typeface="Calibri" pitchFamily="34" charset="0"/>
              <a:cs typeface="Times New Roman" pitchFamily="18" charset="0"/>
            </a:endParaRPr>
          </a:p>
          <a:p>
            <a:pPr algn="ctr"/>
            <a:endParaRPr lang="en-GB" sz="1400" dirty="0" smtClean="0"/>
          </a:p>
        </p:txBody>
      </p:sp>
      <p:sp>
        <p:nvSpPr>
          <p:cNvPr id="3" name="Content Placeholder 2"/>
          <p:cNvSpPr txBox="1">
            <a:spLocks/>
          </p:cNvSpPr>
          <p:nvPr/>
        </p:nvSpPr>
        <p:spPr>
          <a:xfrm>
            <a:off x="1905000" y="2590800"/>
            <a:ext cx="6096000" cy="315436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ctr">
              <a:spcBef>
                <a:spcPct val="20000"/>
              </a:spcBef>
            </a:pPr>
            <a:r>
              <a:rPr lang="en-IN" sz="3200" b="1">
                <a:solidFill>
                  <a:prstClr val="black"/>
                </a:solidFill>
              </a:rPr>
              <a:t>Course </a:t>
            </a:r>
            <a:r>
              <a:rPr lang="en-IN" sz="3200" b="1" smtClean="0">
                <a:solidFill>
                  <a:prstClr val="black"/>
                </a:solidFill>
              </a:rPr>
              <a:t>Leader:</a:t>
            </a:r>
            <a:endParaRPr lang="en-IN" sz="3200" b="1" dirty="0">
              <a:solidFill>
                <a:prstClr val="black"/>
              </a:solidFill>
            </a:endParaRPr>
          </a:p>
          <a:p>
            <a:pPr marL="342900" indent="-342900" algn="ctr">
              <a:spcBef>
                <a:spcPct val="20000"/>
              </a:spcBef>
            </a:pPr>
            <a:r>
              <a:rPr lang="en-IN" sz="2800" b="1" dirty="0"/>
              <a:t>Jishmi Jos Choondal</a:t>
            </a:r>
          </a:p>
          <a:p>
            <a:pPr marL="342900" indent="-342900" algn="ctr">
              <a:spcBef>
                <a:spcPct val="20000"/>
              </a:spcBef>
            </a:pPr>
            <a:endParaRPr lang="en-IN" sz="3200" b="1" dirty="0">
              <a:solidFill>
                <a:schemeClr val="tx1">
                  <a:tint val="75000"/>
                </a:schemeClr>
              </a:solidFill>
            </a:endParaRPr>
          </a:p>
          <a:p>
            <a:pPr algn="ctr">
              <a:spcBef>
                <a:spcPct val="20000"/>
              </a:spcBef>
              <a:defRPr/>
            </a:pPr>
            <a:endParaRPr lang="en-IN" sz="2800" b="1" dirty="0">
              <a:solidFill>
                <a:schemeClr val="tx1">
                  <a:tint val="75000"/>
                </a:schemeClr>
              </a:solidFill>
            </a:endParaRPr>
          </a:p>
          <a:p>
            <a:pPr algn="ctr">
              <a:spcBef>
                <a:spcPct val="20000"/>
              </a:spcBef>
              <a:defRPr/>
            </a:pPr>
            <a:r>
              <a:rPr lang="en-IN" sz="2800" b="1" dirty="0">
                <a:solidFill>
                  <a:schemeClr val="tx1">
                    <a:tint val="75000"/>
                  </a:schemeClr>
                </a:solidFill>
              </a:rPr>
              <a:t>			</a:t>
            </a:r>
          </a:p>
          <a:p>
            <a:pPr algn="ctr">
              <a:spcBef>
                <a:spcPct val="20000"/>
              </a:spcBef>
              <a:defRPr/>
            </a:pPr>
            <a:endParaRPr lang="en-IN" sz="2800" dirty="0">
              <a:solidFill>
                <a:schemeClr val="tx1">
                  <a:tint val="75000"/>
                </a:schemeClr>
              </a:solidFill>
            </a:endParaRPr>
          </a:p>
        </p:txBody>
      </p:sp>
    </p:spTree>
    <p:extLst>
      <p:ext uri="{BB962C8B-B14F-4D97-AF65-F5344CB8AC3E}">
        <p14:creationId xmlns:p14="http://schemas.microsoft.com/office/powerpoint/2010/main" val="4662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dirty="0" smtClean="0"/>
              <a:t>Increment and Decrement Operators</a:t>
            </a:r>
            <a:endParaRPr lang="en-IN" sz="4400" dirty="0" smtClean="0"/>
          </a:p>
        </p:txBody>
      </p:sp>
      <p:sp>
        <p:nvSpPr>
          <p:cNvPr id="4" name="Content Placeholder 3"/>
          <p:cNvSpPr>
            <a:spLocks noGrp="1"/>
          </p:cNvSpPr>
          <p:nvPr>
            <p:ph idx="1"/>
          </p:nvPr>
        </p:nvSpPr>
        <p:spPr>
          <a:xfrm>
            <a:off x="457200" y="1143000"/>
            <a:ext cx="8915400" cy="5334000"/>
          </a:xfrm>
        </p:spPr>
        <p:txBody>
          <a:bodyPr/>
          <a:lstStyle/>
          <a:p>
            <a:pPr algn="just"/>
            <a:r>
              <a:rPr lang="en-US" sz="2800" dirty="0" smtClean="0"/>
              <a:t>Let a=5 and b=10 </a:t>
            </a:r>
          </a:p>
          <a:p>
            <a:pPr algn="just">
              <a:buNone/>
            </a:pPr>
            <a:r>
              <a:rPr lang="en-US" sz="2800" dirty="0" smtClean="0"/>
              <a:t>	</a:t>
            </a:r>
            <a:r>
              <a:rPr lang="en-US" sz="2800" dirty="0" smtClean="0">
                <a:solidFill>
                  <a:srgbClr val="FF0000"/>
                </a:solidFill>
              </a:rPr>
              <a:t>a++; </a:t>
            </a:r>
            <a:r>
              <a:rPr lang="en-US" sz="2800" dirty="0" smtClean="0"/>
              <a:t>	</a:t>
            </a:r>
            <a:r>
              <a:rPr lang="en-US" sz="2400" dirty="0" smtClean="0"/>
              <a:t>//a becomes 6 </a:t>
            </a:r>
            <a:endParaRPr lang="en-US" sz="2800" dirty="0" smtClean="0"/>
          </a:p>
          <a:p>
            <a:pPr algn="just">
              <a:buNone/>
            </a:pPr>
            <a:r>
              <a:rPr lang="en-US" sz="2800" dirty="0" smtClean="0"/>
              <a:t>	</a:t>
            </a:r>
            <a:r>
              <a:rPr lang="en-US" sz="2800" dirty="0" smtClean="0">
                <a:solidFill>
                  <a:srgbClr val="FF0000"/>
                </a:solidFill>
              </a:rPr>
              <a:t>b--;	</a:t>
            </a:r>
            <a:r>
              <a:rPr lang="en-US" sz="2800" dirty="0" smtClean="0"/>
              <a:t>	</a:t>
            </a:r>
            <a:r>
              <a:rPr lang="en-US" sz="2400" dirty="0" smtClean="0"/>
              <a:t> //b becomes 9</a:t>
            </a:r>
            <a:endParaRPr lang="en-US" sz="2800" dirty="0" smtClean="0"/>
          </a:p>
          <a:p>
            <a:pPr algn="just"/>
            <a:r>
              <a:rPr lang="en-US" sz="2800" dirty="0" smtClean="0"/>
              <a:t>Example</a:t>
            </a:r>
          </a:p>
          <a:p>
            <a:pPr lvl="1" algn="just">
              <a:buNone/>
            </a:pP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a,b,x</a:t>
            </a:r>
            <a:r>
              <a:rPr lang="en-US" sz="2400" dirty="0" smtClean="0">
                <a:solidFill>
                  <a:srgbClr val="FF0000"/>
                </a:solidFill>
              </a:rPr>
              <a:t>=10,y=10; </a:t>
            </a:r>
          </a:p>
          <a:p>
            <a:pPr lvl="1" algn="just">
              <a:buNone/>
            </a:pPr>
            <a:r>
              <a:rPr lang="en-US" sz="2400" dirty="0" smtClean="0">
                <a:solidFill>
                  <a:srgbClr val="FF0000"/>
                </a:solidFill>
              </a:rPr>
              <a:t>	a = x++; b = ++y; </a:t>
            </a:r>
          </a:p>
          <a:p>
            <a:pPr lvl="1" algn="just">
              <a:buNone/>
            </a:pPr>
            <a:r>
              <a:rPr lang="en-US" sz="2400" dirty="0" smtClean="0">
                <a:solidFill>
                  <a:srgbClr val="FF0000"/>
                </a:solidFill>
              </a:rPr>
              <a:t>	</a:t>
            </a:r>
            <a:r>
              <a:rPr lang="en-US" sz="2400" dirty="0" err="1" smtClean="0">
                <a:solidFill>
                  <a:srgbClr val="FF0000"/>
                </a:solidFill>
              </a:rPr>
              <a:t>printf</a:t>
            </a:r>
            <a:r>
              <a:rPr lang="en-US" sz="2400" dirty="0" smtClean="0">
                <a:solidFill>
                  <a:srgbClr val="FF0000"/>
                </a:solidFill>
              </a:rPr>
              <a:t>("Value of a : %</a:t>
            </a:r>
            <a:r>
              <a:rPr lang="en-US" sz="2400" dirty="0" err="1" smtClean="0">
                <a:solidFill>
                  <a:srgbClr val="FF0000"/>
                </a:solidFill>
              </a:rPr>
              <a:t>d",a</a:t>
            </a:r>
            <a:r>
              <a:rPr lang="en-US" sz="2400" dirty="0" smtClean="0">
                <a:solidFill>
                  <a:srgbClr val="FF0000"/>
                </a:solidFill>
              </a:rPr>
              <a:t>); 		</a:t>
            </a:r>
          </a:p>
          <a:p>
            <a:pPr lvl="1" algn="just">
              <a:buNone/>
            </a:pPr>
            <a:r>
              <a:rPr lang="en-US" sz="2400" dirty="0" smtClean="0">
                <a:solidFill>
                  <a:srgbClr val="FF0000"/>
                </a:solidFill>
              </a:rPr>
              <a:t>	</a:t>
            </a:r>
            <a:r>
              <a:rPr lang="en-US" sz="2400" dirty="0" err="1" smtClean="0">
                <a:solidFill>
                  <a:srgbClr val="FF0000"/>
                </a:solidFill>
              </a:rPr>
              <a:t>printf</a:t>
            </a:r>
            <a:r>
              <a:rPr lang="en-US" sz="2400" dirty="0" smtClean="0">
                <a:solidFill>
                  <a:srgbClr val="FF0000"/>
                </a:solidFill>
              </a:rPr>
              <a:t>("Value of b : %</a:t>
            </a:r>
            <a:r>
              <a:rPr lang="en-US" sz="2400" dirty="0" err="1" smtClean="0">
                <a:solidFill>
                  <a:srgbClr val="FF0000"/>
                </a:solidFill>
              </a:rPr>
              <a:t>d",b</a:t>
            </a:r>
            <a:r>
              <a:rPr lang="en-US" sz="2400" dirty="0" smtClean="0">
                <a:solidFill>
                  <a:srgbClr val="FF0000"/>
                </a:solidFill>
              </a:rPr>
              <a:t>); </a:t>
            </a:r>
          </a:p>
          <a:p>
            <a:pPr algn="just"/>
            <a:r>
              <a:rPr lang="en-US" sz="2800" dirty="0" smtClean="0"/>
              <a:t>Applicable only to variables</a:t>
            </a:r>
          </a:p>
          <a:p>
            <a:pPr lvl="1" algn="just"/>
            <a:r>
              <a:rPr lang="en-US" dirty="0" smtClean="0">
                <a:solidFill>
                  <a:srgbClr val="FF0000"/>
                </a:solidFill>
              </a:rPr>
              <a:t>n++	</a:t>
            </a:r>
            <a:r>
              <a:rPr lang="en-US" sz="2400" dirty="0" smtClean="0"/>
              <a:t>//legal</a:t>
            </a:r>
            <a:endParaRPr lang="en-US" dirty="0" smtClean="0"/>
          </a:p>
          <a:p>
            <a:pPr lvl="1" algn="just"/>
            <a:r>
              <a:rPr lang="en-US" dirty="0" smtClean="0">
                <a:solidFill>
                  <a:srgbClr val="FF0000"/>
                </a:solidFill>
              </a:rPr>
              <a:t>(</a:t>
            </a:r>
            <a:r>
              <a:rPr lang="en-US" dirty="0" err="1" smtClean="0">
                <a:solidFill>
                  <a:srgbClr val="FF0000"/>
                </a:solidFill>
              </a:rPr>
              <a:t>i+j</a:t>
            </a:r>
            <a:r>
              <a:rPr lang="en-US" dirty="0" smtClean="0">
                <a:solidFill>
                  <a:srgbClr val="FF0000"/>
                </a:solidFill>
              </a:rPr>
              <a:t>)++ 	</a:t>
            </a:r>
            <a:r>
              <a:rPr lang="en-US" sz="2400" dirty="0" smtClean="0"/>
              <a:t>//illegal</a:t>
            </a:r>
            <a:endParaRPr lang="en-US" dirty="0" smtClean="0"/>
          </a:p>
          <a:p>
            <a:pPr algn="just">
              <a:buNone/>
            </a:pPr>
            <a:endParaRPr lang="en-US" sz="2800" dirty="0" smtClean="0">
              <a:solidFill>
                <a:srgbClr val="FF000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dirty="0" smtClean="0"/>
              <a:t>Operators for Comparison</a:t>
            </a:r>
          </a:p>
        </p:txBody>
      </p:sp>
      <p:sp>
        <p:nvSpPr>
          <p:cNvPr id="4" name="Content Placeholder 3"/>
          <p:cNvSpPr>
            <a:spLocks noGrp="1"/>
          </p:cNvSpPr>
          <p:nvPr>
            <p:ph idx="1"/>
          </p:nvPr>
        </p:nvSpPr>
        <p:spPr>
          <a:xfrm>
            <a:off x="457200" y="1143000"/>
            <a:ext cx="8915400" cy="5334000"/>
          </a:xfrm>
        </p:spPr>
        <p:txBody>
          <a:bodyPr/>
          <a:lstStyle/>
          <a:p>
            <a:pPr lvl="0" algn="just"/>
            <a:r>
              <a:rPr lang="en-US" sz="2800" dirty="0" smtClean="0">
                <a:solidFill>
                  <a:srgbClr val="C00000"/>
                </a:solidFill>
              </a:rPr>
              <a:t>Relational Operators</a:t>
            </a:r>
          </a:p>
          <a:p>
            <a:pPr lvl="1" algn="just">
              <a:buNone/>
            </a:pPr>
            <a:r>
              <a:rPr lang="en-US" dirty="0" smtClean="0">
                <a:solidFill>
                  <a:srgbClr val="0000CC"/>
                </a:solidFill>
              </a:rPr>
              <a:t>&lt; </a:t>
            </a:r>
            <a:r>
              <a:rPr lang="en-US" dirty="0" smtClean="0"/>
              <a:t>  </a:t>
            </a:r>
            <a:r>
              <a:rPr lang="en-US" sz="2400" dirty="0" smtClean="0"/>
              <a:t>	Less than</a:t>
            </a:r>
            <a:endParaRPr lang="en-US" dirty="0" smtClean="0"/>
          </a:p>
          <a:p>
            <a:pPr lvl="1" algn="just">
              <a:buNone/>
            </a:pPr>
            <a:r>
              <a:rPr lang="en-US" dirty="0" smtClean="0">
                <a:solidFill>
                  <a:srgbClr val="0000CC"/>
                </a:solidFill>
              </a:rPr>
              <a:t>&gt;</a:t>
            </a:r>
            <a:r>
              <a:rPr lang="en-US" dirty="0" smtClean="0"/>
              <a:t>   </a:t>
            </a:r>
            <a:r>
              <a:rPr lang="en-US" sz="2400" dirty="0" smtClean="0"/>
              <a:t>Greater than</a:t>
            </a:r>
            <a:endParaRPr lang="en-US" dirty="0" smtClean="0"/>
          </a:p>
          <a:p>
            <a:pPr lvl="1" algn="just">
              <a:buNone/>
            </a:pPr>
            <a:r>
              <a:rPr lang="en-US" dirty="0" smtClean="0">
                <a:solidFill>
                  <a:srgbClr val="0000CC"/>
                </a:solidFill>
              </a:rPr>
              <a:t>!= </a:t>
            </a:r>
            <a:r>
              <a:rPr lang="en-US" dirty="0" smtClean="0"/>
              <a:t> </a:t>
            </a:r>
            <a:r>
              <a:rPr lang="en-US" sz="2400" dirty="0" smtClean="0"/>
              <a:t>Not equal to</a:t>
            </a:r>
            <a:endParaRPr lang="en-US" dirty="0" smtClean="0"/>
          </a:p>
          <a:p>
            <a:pPr lvl="1" algn="just">
              <a:buNone/>
            </a:pPr>
            <a:r>
              <a:rPr lang="en-US" dirty="0" smtClean="0">
                <a:solidFill>
                  <a:srgbClr val="0000CC"/>
                </a:solidFill>
              </a:rPr>
              <a:t>==</a:t>
            </a:r>
            <a:r>
              <a:rPr lang="en-US" dirty="0" smtClean="0"/>
              <a:t> </a:t>
            </a:r>
            <a:r>
              <a:rPr lang="en-US" sz="2400" dirty="0" smtClean="0"/>
              <a:t>Is it equal to? (Do not confuse with assignment </a:t>
            </a:r>
            <a:r>
              <a:rPr lang="en-US" sz="2400" dirty="0" smtClean="0"/>
              <a:t>operator </a:t>
            </a:r>
            <a:r>
              <a:rPr lang="en-US" dirty="0" smtClean="0">
                <a:solidFill>
                  <a:srgbClr val="0000CC"/>
                </a:solidFill>
              </a:rPr>
              <a:t>=</a:t>
            </a:r>
            <a:r>
              <a:rPr lang="en-US" dirty="0" smtClean="0"/>
              <a:t>)</a:t>
            </a:r>
          </a:p>
          <a:p>
            <a:pPr lvl="1" algn="just">
              <a:buNone/>
            </a:pPr>
            <a:r>
              <a:rPr lang="en-US" dirty="0" smtClean="0">
                <a:solidFill>
                  <a:srgbClr val="0000CC"/>
                </a:solidFill>
              </a:rPr>
              <a:t>&lt;=</a:t>
            </a:r>
            <a:r>
              <a:rPr lang="en-US" dirty="0" smtClean="0">
                <a:solidFill>
                  <a:srgbClr val="FF0000"/>
                </a:solidFill>
              </a:rPr>
              <a:t> </a:t>
            </a:r>
            <a:r>
              <a:rPr lang="en-US" dirty="0" smtClean="0"/>
              <a:t> </a:t>
            </a:r>
            <a:r>
              <a:rPr lang="en-US" sz="2400" dirty="0" smtClean="0"/>
              <a:t>Less than or equal to</a:t>
            </a:r>
            <a:endParaRPr lang="en-US" dirty="0" smtClean="0"/>
          </a:p>
          <a:p>
            <a:pPr lvl="1" algn="just">
              <a:buNone/>
            </a:pPr>
            <a:r>
              <a:rPr lang="en-US" dirty="0" smtClean="0">
                <a:solidFill>
                  <a:srgbClr val="0000CC"/>
                </a:solidFill>
              </a:rPr>
              <a:t>&gt;= </a:t>
            </a:r>
            <a:r>
              <a:rPr lang="en-US" dirty="0" smtClean="0"/>
              <a:t> </a:t>
            </a:r>
            <a:r>
              <a:rPr lang="en-US" sz="2400" dirty="0" smtClean="0"/>
              <a:t>Greater than or equal to</a:t>
            </a:r>
            <a:endParaRPr lang="en-US" dirty="0" smtClean="0"/>
          </a:p>
          <a:p>
            <a:pPr algn="just"/>
            <a:r>
              <a:rPr lang="en-US" sz="2800" dirty="0" smtClean="0"/>
              <a:t>Return</a:t>
            </a:r>
          </a:p>
          <a:p>
            <a:pPr lvl="1" algn="just"/>
            <a:r>
              <a:rPr lang="en-US" sz="2400" dirty="0" smtClean="0"/>
              <a:t>0 if false</a:t>
            </a:r>
          </a:p>
          <a:p>
            <a:pPr lvl="1" algn="just"/>
            <a:r>
              <a:rPr lang="en-US" sz="2400" dirty="0" smtClean="0"/>
              <a:t>any other number if true (generally 1 is returned on true)</a:t>
            </a:r>
          </a:p>
          <a:p>
            <a:pPr lvl="1" algn="just"/>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dirty="0" smtClean="0"/>
              <a:t>Logical Operators</a:t>
            </a:r>
          </a:p>
        </p:txBody>
      </p:sp>
      <p:sp>
        <p:nvSpPr>
          <p:cNvPr id="4" name="Content Placeholder 3"/>
          <p:cNvSpPr>
            <a:spLocks noGrp="1"/>
          </p:cNvSpPr>
          <p:nvPr>
            <p:ph idx="1"/>
          </p:nvPr>
        </p:nvSpPr>
        <p:spPr>
          <a:xfrm>
            <a:off x="457200" y="1143000"/>
            <a:ext cx="8915400" cy="5334000"/>
          </a:xfrm>
        </p:spPr>
        <p:txBody>
          <a:bodyPr/>
          <a:lstStyle/>
          <a:p>
            <a:pPr lvl="0" algn="just"/>
            <a:r>
              <a:rPr lang="en-US" sz="2800" dirty="0" smtClean="0">
                <a:solidFill>
                  <a:prstClr val="black"/>
                </a:solidFill>
              </a:rPr>
              <a:t>Used to take decisions</a:t>
            </a:r>
          </a:p>
          <a:p>
            <a:pPr lvl="1" algn="just">
              <a:buNone/>
            </a:pPr>
            <a:r>
              <a:rPr lang="en-US" dirty="0" smtClean="0">
                <a:solidFill>
                  <a:srgbClr val="0000CC"/>
                </a:solidFill>
              </a:rPr>
              <a:t>&amp;&amp;</a:t>
            </a:r>
            <a:r>
              <a:rPr lang="en-US" sz="2400" dirty="0" smtClean="0"/>
              <a:t>   logical AND</a:t>
            </a:r>
          </a:p>
          <a:p>
            <a:pPr lvl="2" algn="just">
              <a:buNone/>
            </a:pPr>
            <a:r>
              <a:rPr lang="en-US" dirty="0" smtClean="0">
                <a:solidFill>
                  <a:srgbClr val="FF0000"/>
                </a:solidFill>
              </a:rPr>
              <a:t>if ((a&lt;b) &amp;&amp; (a&lt;c)) {}</a:t>
            </a:r>
          </a:p>
          <a:p>
            <a:pPr lvl="1" algn="just">
              <a:buNone/>
            </a:pPr>
            <a:r>
              <a:rPr lang="en-US" sz="2400" dirty="0" smtClean="0">
                <a:solidFill>
                  <a:srgbClr val="0000CC"/>
                </a:solidFill>
              </a:rPr>
              <a:t>||</a:t>
            </a:r>
            <a:r>
              <a:rPr lang="en-US" sz="2400" dirty="0" smtClean="0"/>
              <a:t>   logical OR</a:t>
            </a:r>
          </a:p>
          <a:p>
            <a:pPr lvl="2" algn="just">
              <a:buNone/>
            </a:pPr>
            <a:r>
              <a:rPr lang="en-US" dirty="0" smtClean="0">
                <a:solidFill>
                  <a:srgbClr val="FF0000"/>
                </a:solidFill>
              </a:rPr>
              <a:t>if ((a&lt;b) || (a&lt;c)) {}</a:t>
            </a:r>
          </a:p>
          <a:p>
            <a:pPr lvl="1" algn="just">
              <a:buNone/>
            </a:pPr>
            <a:r>
              <a:rPr lang="en-US" sz="2400" dirty="0" smtClean="0">
                <a:solidFill>
                  <a:srgbClr val="0000CC"/>
                </a:solidFill>
              </a:rPr>
              <a:t>! </a:t>
            </a:r>
            <a:r>
              <a:rPr lang="en-US" sz="2400" dirty="0" smtClean="0"/>
              <a:t> logical NOT (unary operator)</a:t>
            </a:r>
          </a:p>
          <a:p>
            <a:pPr lvl="2" algn="just">
              <a:buNone/>
            </a:pPr>
            <a:r>
              <a:rPr lang="en-US" dirty="0" smtClean="0">
                <a:solidFill>
                  <a:srgbClr val="FF0000"/>
                </a:solidFill>
              </a:rPr>
              <a:t>if(! ((a&lt;b) &amp;&amp; (a&lt;c))) {}</a:t>
            </a:r>
          </a:p>
          <a:p>
            <a:pPr algn="just"/>
            <a:endParaRPr lang="en-US" sz="2800" dirty="0" smtClean="0"/>
          </a:p>
          <a:p>
            <a:pPr algn="just"/>
            <a:r>
              <a:rPr lang="en-US" sz="2800" dirty="0" smtClean="0"/>
              <a:t>Return values</a:t>
            </a:r>
          </a:p>
          <a:p>
            <a:pPr lvl="1" algn="just"/>
            <a:r>
              <a:rPr lang="en-US" sz="2400" dirty="0" smtClean="0"/>
              <a:t>0 if false</a:t>
            </a:r>
          </a:p>
          <a:p>
            <a:pPr lvl="1" algn="just"/>
            <a:r>
              <a:rPr lang="en-US" sz="2400" dirty="0" smtClean="0"/>
              <a:t>1 if true (generally)</a:t>
            </a:r>
          </a:p>
          <a:p>
            <a:pPr algn="just"/>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Question</a:t>
            </a:r>
          </a:p>
        </p:txBody>
      </p:sp>
      <p:sp>
        <p:nvSpPr>
          <p:cNvPr id="4" name="Content Placeholder 3"/>
          <p:cNvSpPr>
            <a:spLocks noGrp="1"/>
          </p:cNvSpPr>
          <p:nvPr>
            <p:ph idx="1"/>
          </p:nvPr>
        </p:nvSpPr>
        <p:spPr>
          <a:xfrm>
            <a:off x="457200" y="838200"/>
            <a:ext cx="8915400" cy="5486400"/>
          </a:xfrm>
        </p:spPr>
        <p:txBody>
          <a:bodyPr/>
          <a:lstStyle/>
          <a:p>
            <a:endParaRPr lang="en-US" dirty="0" smtClean="0"/>
          </a:p>
          <a:p>
            <a:r>
              <a:rPr lang="en-US" dirty="0" smtClean="0"/>
              <a:t>How can we get the bits in memory?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dirty="0" smtClean="0"/>
              <a:t>Bitwise Operators</a:t>
            </a:r>
            <a:endParaRPr lang="en-IN" sz="4400" dirty="0" smtClean="0"/>
          </a:p>
        </p:txBody>
      </p:sp>
      <p:sp>
        <p:nvSpPr>
          <p:cNvPr id="4" name="Content Placeholder 3"/>
          <p:cNvSpPr>
            <a:spLocks noGrp="1"/>
          </p:cNvSpPr>
          <p:nvPr>
            <p:ph idx="1"/>
          </p:nvPr>
        </p:nvSpPr>
        <p:spPr>
          <a:xfrm>
            <a:off x="457200" y="1066800"/>
            <a:ext cx="8915400" cy="5257800"/>
          </a:xfrm>
        </p:spPr>
        <p:txBody>
          <a:bodyPr/>
          <a:lstStyle/>
          <a:p>
            <a:pPr marL="0" lvl="1" indent="457200" algn="just">
              <a:buFont typeface="Arial" pitchFamily="34" charset="0"/>
              <a:buChar char="•"/>
            </a:pPr>
            <a:r>
              <a:rPr lang="en-US" dirty="0" smtClean="0"/>
              <a:t>All data items are stored in computer’s memory as a sequence of bits(0s and 1s)</a:t>
            </a:r>
          </a:p>
          <a:p>
            <a:pPr lvl="1" algn="just">
              <a:buNone/>
            </a:pPr>
            <a:r>
              <a:rPr lang="en-US" dirty="0" smtClean="0">
                <a:solidFill>
                  <a:srgbClr val="0000CC"/>
                </a:solidFill>
              </a:rPr>
              <a:t>&amp;</a:t>
            </a:r>
            <a:r>
              <a:rPr lang="en-US" sz="2400" dirty="0" smtClean="0">
                <a:solidFill>
                  <a:srgbClr val="0000CC"/>
                </a:solidFill>
              </a:rPr>
              <a:t> </a:t>
            </a:r>
            <a:r>
              <a:rPr lang="en-US" sz="2400" dirty="0" smtClean="0"/>
              <a:t>   Bitwise AND	</a:t>
            </a:r>
            <a:r>
              <a:rPr lang="en-US" sz="2400" dirty="0" smtClean="0">
                <a:solidFill>
                  <a:srgbClr val="FF0000"/>
                </a:solidFill>
              </a:rPr>
              <a:t> </a:t>
            </a:r>
            <a:r>
              <a:rPr lang="en-US" sz="2400" dirty="0">
                <a:solidFill>
                  <a:srgbClr val="7030A0"/>
                </a:solidFill>
              </a:rPr>
              <a:t>The bits in the result are set to 1 if the corresponding bits in the two operands are both </a:t>
            </a:r>
            <a:r>
              <a:rPr lang="en-US" sz="2400" dirty="0" smtClean="0">
                <a:solidFill>
                  <a:srgbClr val="7030A0"/>
                </a:solidFill>
              </a:rPr>
              <a:t>1  	</a:t>
            </a:r>
            <a:r>
              <a:rPr lang="en-US" sz="2400" dirty="0" smtClean="0">
                <a:solidFill>
                  <a:srgbClr val="FF0000"/>
                </a:solidFill>
              </a:rPr>
              <a:t>E.g., </a:t>
            </a:r>
            <a:r>
              <a:rPr lang="en-US" sz="2400" dirty="0" err="1" smtClean="0">
                <a:solidFill>
                  <a:srgbClr val="FF0000"/>
                </a:solidFill>
              </a:rPr>
              <a:t>a&amp;b</a:t>
            </a:r>
            <a:r>
              <a:rPr lang="en-US" sz="2400" dirty="0" smtClean="0">
                <a:solidFill>
                  <a:srgbClr val="FF0000"/>
                </a:solidFill>
              </a:rPr>
              <a:t>;</a:t>
            </a:r>
            <a:endParaRPr lang="en-US" sz="2400" dirty="0" smtClean="0">
              <a:solidFill>
                <a:srgbClr val="7030A0"/>
              </a:solidFill>
            </a:endParaRPr>
          </a:p>
          <a:p>
            <a:pPr lvl="1" algn="just">
              <a:buNone/>
            </a:pPr>
            <a:r>
              <a:rPr lang="en-US" dirty="0" smtClean="0">
                <a:solidFill>
                  <a:srgbClr val="0000CC"/>
                </a:solidFill>
              </a:rPr>
              <a:t>|</a:t>
            </a:r>
            <a:r>
              <a:rPr lang="en-US" sz="2400" dirty="0" smtClean="0"/>
              <a:t>     Bitwise OR	</a:t>
            </a:r>
            <a:r>
              <a:rPr lang="en-US" sz="2400" dirty="0" smtClean="0">
                <a:solidFill>
                  <a:srgbClr val="7030A0"/>
                </a:solidFill>
              </a:rPr>
              <a:t>The </a:t>
            </a:r>
            <a:r>
              <a:rPr lang="en-US" sz="2400" dirty="0">
                <a:solidFill>
                  <a:srgbClr val="7030A0"/>
                </a:solidFill>
              </a:rPr>
              <a:t>bits in the result are set to 1 if at least one of the corresponding bits in the two operands is </a:t>
            </a:r>
            <a:r>
              <a:rPr lang="en-US" sz="2400" dirty="0" smtClean="0">
                <a:solidFill>
                  <a:srgbClr val="7030A0"/>
                </a:solidFill>
              </a:rPr>
              <a:t>1 	</a:t>
            </a:r>
            <a:r>
              <a:rPr lang="en-US" sz="2400" dirty="0">
                <a:solidFill>
                  <a:srgbClr val="FF0000"/>
                </a:solidFill>
              </a:rPr>
              <a:t> E.g., </a:t>
            </a:r>
            <a:r>
              <a:rPr lang="en-US" sz="2400" dirty="0" err="1" smtClean="0">
                <a:solidFill>
                  <a:srgbClr val="FF0000"/>
                </a:solidFill>
              </a:rPr>
              <a:t>a|b</a:t>
            </a:r>
            <a:r>
              <a:rPr lang="en-US" sz="2400" dirty="0">
                <a:solidFill>
                  <a:srgbClr val="FF0000"/>
                </a:solidFill>
              </a:rPr>
              <a:t>;</a:t>
            </a:r>
            <a:endParaRPr lang="en-US" sz="2400" dirty="0" smtClean="0">
              <a:solidFill>
                <a:srgbClr val="7030A0"/>
              </a:solidFill>
            </a:endParaRPr>
          </a:p>
          <a:p>
            <a:pPr lvl="1" algn="just"/>
            <a:endParaRPr lang="en-US" sz="2400" dirty="0" smtClean="0"/>
          </a:p>
          <a:p>
            <a:pPr lvl="1" algn="just"/>
            <a:r>
              <a:rPr lang="en-US" sz="2400" dirty="0" smtClean="0"/>
              <a:t>Suppose a </a:t>
            </a:r>
            <a:r>
              <a:rPr lang="en-US" sz="2400" dirty="0"/>
              <a:t>and b are 8-bit </a:t>
            </a:r>
            <a:r>
              <a:rPr lang="en-US" sz="2400" dirty="0" smtClean="0"/>
              <a:t>Integers</a:t>
            </a:r>
            <a:endParaRPr lang="en-US" sz="2400" dirty="0"/>
          </a:p>
          <a:p>
            <a:pPr lvl="2" algn="just">
              <a:buNone/>
            </a:pPr>
            <a:r>
              <a:rPr lang="en-US" dirty="0"/>
              <a:t>a has value </a:t>
            </a:r>
            <a:r>
              <a:rPr lang="en-US" dirty="0">
                <a:solidFill>
                  <a:srgbClr val="7030A0"/>
                </a:solidFill>
              </a:rPr>
              <a:t>11010011</a:t>
            </a:r>
          </a:p>
          <a:p>
            <a:pPr lvl="2" algn="just">
              <a:buNone/>
            </a:pPr>
            <a:r>
              <a:rPr lang="en-US" dirty="0"/>
              <a:t>b has value </a:t>
            </a:r>
            <a:r>
              <a:rPr lang="en-US" dirty="0">
                <a:solidFill>
                  <a:srgbClr val="7030A0"/>
                </a:solidFill>
              </a:rPr>
              <a:t>10101100</a:t>
            </a:r>
          </a:p>
          <a:p>
            <a:pPr lvl="2" algn="just">
              <a:buNone/>
            </a:pPr>
            <a:r>
              <a:rPr lang="en-US" dirty="0" err="1" smtClean="0"/>
              <a:t>a&amp;b</a:t>
            </a:r>
            <a:r>
              <a:rPr lang="en-US" dirty="0" smtClean="0"/>
              <a:t> ?</a:t>
            </a:r>
            <a:endParaRPr lang="en-US" dirty="0">
              <a:solidFill>
                <a:srgbClr val="7030A0"/>
              </a:solidFill>
            </a:endParaRPr>
          </a:p>
          <a:p>
            <a:pPr lvl="2" algn="just">
              <a:buNone/>
            </a:pPr>
            <a:r>
              <a:rPr lang="en-US" dirty="0" err="1" smtClean="0"/>
              <a:t>a|b</a:t>
            </a:r>
            <a:r>
              <a:rPr lang="en-US" dirty="0" smtClean="0"/>
              <a:t> ?</a:t>
            </a:r>
            <a:endParaRPr lang="en-US" dirty="0">
              <a:solidFill>
                <a:srgbClr val="7030A0"/>
              </a:solidFill>
            </a:endParaRPr>
          </a:p>
          <a:p>
            <a:pPr algn="just"/>
            <a:endParaRPr lang="en-US" dirty="0"/>
          </a:p>
          <a:p>
            <a:pPr lvl="1" algn="just">
              <a:buNone/>
            </a:pPr>
            <a:endParaRPr lang="en-US" sz="2400" dirty="0" smtClean="0">
              <a:solidFill>
                <a:srgbClr val="7030A0"/>
              </a:solidFill>
            </a:endParaRPr>
          </a:p>
          <a:p>
            <a:pPr lvl="1" algn="just">
              <a:buNone/>
            </a:pPr>
            <a:endParaRPr lang="en-US" sz="2400" dirty="0">
              <a:solidFill>
                <a:srgbClr val="FF0000"/>
              </a:solidFill>
            </a:endParaRPr>
          </a:p>
        </p:txBody>
      </p:sp>
    </p:spTree>
    <p:extLst>
      <p:ext uri="{BB962C8B-B14F-4D97-AF65-F5344CB8AC3E}">
        <p14:creationId xmlns:p14="http://schemas.microsoft.com/office/powerpoint/2010/main" val="518213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dirty="0" smtClean="0"/>
              <a:t>Bitwise Operators </a:t>
            </a:r>
            <a:r>
              <a:rPr lang="en-IN" sz="4400" dirty="0"/>
              <a:t>contd.</a:t>
            </a:r>
            <a:endParaRPr lang="en-IN" sz="4400" dirty="0" smtClean="0"/>
          </a:p>
        </p:txBody>
      </p:sp>
      <p:sp>
        <p:nvSpPr>
          <p:cNvPr id="4" name="Content Placeholder 3"/>
          <p:cNvSpPr>
            <a:spLocks noGrp="1"/>
          </p:cNvSpPr>
          <p:nvPr>
            <p:ph idx="1"/>
          </p:nvPr>
        </p:nvSpPr>
        <p:spPr>
          <a:xfrm>
            <a:off x="76200" y="1143000"/>
            <a:ext cx="9448800" cy="5181600"/>
          </a:xfrm>
        </p:spPr>
        <p:txBody>
          <a:bodyPr/>
          <a:lstStyle/>
          <a:p>
            <a:pPr lvl="1" algn="just">
              <a:buNone/>
            </a:pPr>
            <a:r>
              <a:rPr lang="en-US" dirty="0" smtClean="0">
                <a:solidFill>
                  <a:srgbClr val="0000CC"/>
                </a:solidFill>
              </a:rPr>
              <a:t>!  </a:t>
            </a:r>
            <a:r>
              <a:rPr lang="en-US" sz="2400" dirty="0" smtClean="0"/>
              <a:t>    Complement	</a:t>
            </a:r>
            <a:r>
              <a:rPr lang="en-US" sz="2400" dirty="0" smtClean="0">
                <a:solidFill>
                  <a:srgbClr val="7030A0"/>
                </a:solidFill>
              </a:rPr>
              <a:t>All </a:t>
            </a:r>
            <a:r>
              <a:rPr lang="en-US" sz="2400" dirty="0">
                <a:solidFill>
                  <a:srgbClr val="7030A0"/>
                </a:solidFill>
              </a:rPr>
              <a:t>0 bits are set to 1 and all 1 bits are set to </a:t>
            </a:r>
            <a:r>
              <a:rPr lang="en-US" sz="2400" dirty="0" smtClean="0">
                <a:solidFill>
                  <a:srgbClr val="7030A0"/>
                </a:solidFill>
              </a:rPr>
              <a:t>0	</a:t>
            </a:r>
            <a:r>
              <a:rPr lang="en-US" sz="2400" dirty="0">
                <a:solidFill>
                  <a:srgbClr val="FF0000"/>
                </a:solidFill>
              </a:rPr>
              <a:t> </a:t>
            </a:r>
            <a:r>
              <a:rPr lang="en-US" sz="2400" dirty="0" smtClean="0">
                <a:solidFill>
                  <a:srgbClr val="FF0000"/>
                </a:solidFill>
              </a:rPr>
              <a:t>	E.g</a:t>
            </a:r>
            <a:r>
              <a:rPr lang="en-US" sz="2400" dirty="0">
                <a:solidFill>
                  <a:srgbClr val="FF0000"/>
                </a:solidFill>
              </a:rPr>
              <a:t>.,</a:t>
            </a:r>
            <a:r>
              <a:rPr lang="en-US" sz="2400" dirty="0" smtClean="0">
                <a:solidFill>
                  <a:srgbClr val="7030A0"/>
                </a:solidFill>
              </a:rPr>
              <a:t> </a:t>
            </a:r>
            <a:r>
              <a:rPr lang="en-US" sz="2400" dirty="0">
                <a:solidFill>
                  <a:srgbClr val="FF0000"/>
                </a:solidFill>
              </a:rPr>
              <a:t>c = !a;	</a:t>
            </a:r>
            <a:endParaRPr lang="en-US" dirty="0" smtClean="0">
              <a:solidFill>
                <a:srgbClr val="0000CC"/>
              </a:solidFill>
            </a:endParaRPr>
          </a:p>
          <a:p>
            <a:pPr lvl="1" algn="just">
              <a:buNone/>
            </a:pPr>
            <a:r>
              <a:rPr lang="en-US" dirty="0" smtClean="0">
                <a:solidFill>
                  <a:srgbClr val="0000CC"/>
                </a:solidFill>
              </a:rPr>
              <a:t>^</a:t>
            </a:r>
            <a:r>
              <a:rPr lang="en-US" sz="2400" dirty="0" smtClean="0"/>
              <a:t>     Bitwise XOR	</a:t>
            </a:r>
            <a:r>
              <a:rPr lang="en-US" sz="2400" dirty="0" smtClean="0">
                <a:solidFill>
                  <a:srgbClr val="7030A0"/>
                </a:solidFill>
              </a:rPr>
              <a:t>The </a:t>
            </a:r>
            <a:r>
              <a:rPr lang="en-US" sz="2400" dirty="0">
                <a:solidFill>
                  <a:srgbClr val="7030A0"/>
                </a:solidFill>
              </a:rPr>
              <a:t>bits in the result are set to 1 if exactly one of the corresponding bits in the two operands is </a:t>
            </a:r>
            <a:r>
              <a:rPr lang="en-US" sz="2400" dirty="0" smtClean="0">
                <a:solidFill>
                  <a:srgbClr val="7030A0"/>
                </a:solidFill>
              </a:rPr>
              <a:t>1</a:t>
            </a:r>
          </a:p>
          <a:p>
            <a:pPr lvl="1" algn="just">
              <a:buNone/>
            </a:pPr>
            <a:r>
              <a:rPr lang="en-US" sz="2400" dirty="0" smtClean="0">
                <a:solidFill>
                  <a:srgbClr val="FF0000"/>
                </a:solidFill>
              </a:rPr>
              <a:t>		</a:t>
            </a:r>
            <a:r>
              <a:rPr lang="en-US" sz="2400" dirty="0">
                <a:solidFill>
                  <a:srgbClr val="FF0000"/>
                </a:solidFill>
              </a:rPr>
              <a:t> E.g., </a:t>
            </a:r>
            <a:r>
              <a:rPr lang="en-US" sz="2400" dirty="0" smtClean="0">
                <a:solidFill>
                  <a:srgbClr val="FF0000"/>
                </a:solidFill>
              </a:rPr>
              <a:t>c </a:t>
            </a:r>
            <a:r>
              <a:rPr lang="en-US" sz="2400" dirty="0">
                <a:solidFill>
                  <a:srgbClr val="FF0000"/>
                </a:solidFill>
              </a:rPr>
              <a:t>= </a:t>
            </a:r>
            <a:r>
              <a:rPr lang="en-US" sz="2400" dirty="0" err="1">
                <a:solidFill>
                  <a:srgbClr val="FF0000"/>
                </a:solidFill>
              </a:rPr>
              <a:t>a^b</a:t>
            </a:r>
            <a:r>
              <a:rPr lang="en-US" sz="2400" dirty="0">
                <a:solidFill>
                  <a:srgbClr val="FF0000"/>
                </a:solidFill>
              </a:rPr>
              <a:t>;</a:t>
            </a:r>
            <a:endParaRPr lang="en-US" sz="2400" dirty="0" smtClean="0">
              <a:solidFill>
                <a:srgbClr val="7030A0"/>
              </a:solidFill>
            </a:endParaRPr>
          </a:p>
          <a:p>
            <a:pPr lvl="1" algn="just">
              <a:buNone/>
            </a:pPr>
            <a:r>
              <a:rPr lang="en-US" dirty="0" smtClean="0">
                <a:solidFill>
                  <a:srgbClr val="0000CC"/>
                </a:solidFill>
              </a:rPr>
              <a:t>&lt;&lt; </a:t>
            </a:r>
            <a:r>
              <a:rPr lang="en-US" sz="2400" dirty="0" smtClean="0"/>
              <a:t>  Left shift 	</a:t>
            </a:r>
            <a:r>
              <a:rPr lang="en-US" sz="2400" dirty="0" smtClean="0">
                <a:solidFill>
                  <a:srgbClr val="7030A0"/>
                </a:solidFill>
              </a:rPr>
              <a:t>Shifts </a:t>
            </a:r>
            <a:r>
              <a:rPr lang="en-US" sz="2400" dirty="0">
                <a:solidFill>
                  <a:srgbClr val="7030A0"/>
                </a:solidFill>
              </a:rPr>
              <a:t>the bits of the first operand left by the number of bits specified by the second operand; fill from the right with 0 </a:t>
            </a:r>
            <a:r>
              <a:rPr lang="en-US" sz="2400" dirty="0" smtClean="0">
                <a:solidFill>
                  <a:srgbClr val="7030A0"/>
                </a:solidFill>
              </a:rPr>
              <a:t>bits</a:t>
            </a:r>
          </a:p>
          <a:p>
            <a:pPr lvl="1" algn="just">
              <a:buNone/>
            </a:pPr>
            <a:r>
              <a:rPr lang="en-US" sz="2400" dirty="0" smtClean="0">
                <a:solidFill>
                  <a:srgbClr val="FF0000"/>
                </a:solidFill>
              </a:rPr>
              <a:t>		</a:t>
            </a:r>
            <a:r>
              <a:rPr lang="en-US" sz="2400" dirty="0">
                <a:solidFill>
                  <a:srgbClr val="FF0000"/>
                </a:solidFill>
              </a:rPr>
              <a:t> E.g., </a:t>
            </a:r>
            <a:r>
              <a:rPr lang="en-US" sz="2400" dirty="0" smtClean="0">
                <a:solidFill>
                  <a:srgbClr val="FF0000"/>
                </a:solidFill>
              </a:rPr>
              <a:t>a</a:t>
            </a:r>
            <a:r>
              <a:rPr lang="en-US" sz="2400" dirty="0">
                <a:solidFill>
                  <a:srgbClr val="FF0000"/>
                </a:solidFill>
              </a:rPr>
              <a:t>&lt;&lt;2;</a:t>
            </a:r>
            <a:endParaRPr lang="en-US" sz="2400" dirty="0" smtClean="0">
              <a:solidFill>
                <a:srgbClr val="7030A0"/>
              </a:solidFill>
            </a:endParaRPr>
          </a:p>
          <a:p>
            <a:pPr lvl="1" algn="just">
              <a:buNone/>
            </a:pPr>
            <a:r>
              <a:rPr lang="en-US" dirty="0" smtClean="0">
                <a:solidFill>
                  <a:srgbClr val="0000CC"/>
                </a:solidFill>
              </a:rPr>
              <a:t>&gt;&gt;</a:t>
            </a:r>
            <a:r>
              <a:rPr lang="en-US" sz="2400" dirty="0" smtClean="0"/>
              <a:t>   Right Shift 	</a:t>
            </a:r>
            <a:r>
              <a:rPr lang="en-US" sz="2400" dirty="0" smtClean="0">
                <a:solidFill>
                  <a:srgbClr val="7030A0"/>
                </a:solidFill>
              </a:rPr>
              <a:t>Shifts </a:t>
            </a:r>
            <a:r>
              <a:rPr lang="en-US" sz="2400" dirty="0">
                <a:solidFill>
                  <a:srgbClr val="7030A0"/>
                </a:solidFill>
              </a:rPr>
              <a:t>the bits of the first operand right by the number of bits specified by the second operand; the method of filling from the left is machine </a:t>
            </a:r>
            <a:r>
              <a:rPr lang="en-US" sz="2400" dirty="0" smtClean="0">
                <a:solidFill>
                  <a:srgbClr val="7030A0"/>
                </a:solidFill>
              </a:rPr>
              <a:t>dependent</a:t>
            </a:r>
          </a:p>
          <a:p>
            <a:pPr lvl="1" algn="just">
              <a:buNone/>
            </a:pPr>
            <a:r>
              <a:rPr lang="en-US" sz="2400" dirty="0" smtClean="0">
                <a:solidFill>
                  <a:srgbClr val="FF0000"/>
                </a:solidFill>
              </a:rPr>
              <a:t>		 </a:t>
            </a:r>
            <a:r>
              <a:rPr lang="en-US" sz="2400" dirty="0">
                <a:solidFill>
                  <a:srgbClr val="FF0000"/>
                </a:solidFill>
              </a:rPr>
              <a:t>E.g., </a:t>
            </a:r>
            <a:r>
              <a:rPr lang="en-US" sz="2400" dirty="0" smtClean="0">
                <a:solidFill>
                  <a:srgbClr val="FF0000"/>
                </a:solidFill>
              </a:rPr>
              <a:t>a</a:t>
            </a:r>
            <a:r>
              <a:rPr lang="en-US" sz="2400" dirty="0">
                <a:solidFill>
                  <a:srgbClr val="FF0000"/>
                </a:solidFill>
              </a:rPr>
              <a:t>&gt;&gt;2;</a:t>
            </a:r>
            <a:endParaRPr lang="en-US" sz="2400" dirty="0" smtClean="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Conditional Operators </a:t>
            </a:r>
          </a:p>
        </p:txBody>
      </p:sp>
      <p:sp>
        <p:nvSpPr>
          <p:cNvPr id="4" name="Content Placeholder 3"/>
          <p:cNvSpPr>
            <a:spLocks noGrp="1"/>
          </p:cNvSpPr>
          <p:nvPr>
            <p:ph idx="1"/>
          </p:nvPr>
        </p:nvSpPr>
        <p:spPr>
          <a:xfrm>
            <a:off x="457200" y="1143000"/>
            <a:ext cx="8915400" cy="5334000"/>
          </a:xfrm>
        </p:spPr>
        <p:txBody>
          <a:bodyPr/>
          <a:lstStyle/>
          <a:p>
            <a:pPr algn="just"/>
            <a:r>
              <a:rPr lang="en-US" sz="2800" dirty="0" smtClean="0"/>
              <a:t>Ternary operator  </a:t>
            </a:r>
            <a:r>
              <a:rPr lang="en-US" sz="2800" dirty="0" smtClean="0">
                <a:solidFill>
                  <a:srgbClr val="0000CC"/>
                </a:solidFill>
              </a:rPr>
              <a:t>?:</a:t>
            </a:r>
          </a:p>
          <a:p>
            <a:pPr algn="just"/>
            <a:endParaRPr lang="en-US" sz="2800" dirty="0" smtClean="0"/>
          </a:p>
          <a:p>
            <a:pPr algn="just"/>
            <a:r>
              <a:rPr lang="en-US" sz="2800" dirty="0" smtClean="0"/>
              <a:t>It has the general form</a:t>
            </a:r>
          </a:p>
          <a:p>
            <a:pPr lvl="1" algn="just">
              <a:buNone/>
            </a:pPr>
            <a:r>
              <a:rPr lang="en-US" dirty="0" smtClean="0">
                <a:solidFill>
                  <a:srgbClr val="0000CC"/>
                </a:solidFill>
              </a:rPr>
              <a:t>exp1 ? exp2 : exp3</a:t>
            </a:r>
          </a:p>
          <a:p>
            <a:pPr algn="just">
              <a:buNone/>
            </a:pPr>
            <a:r>
              <a:rPr lang="en-US" sz="2400" dirty="0" smtClean="0"/>
              <a:t>	exp1 is evaluated. If it is true, then exp2 is evaluated and becomes the value of the expression. If exp1 is false, then exp3 is evaluated, and that is the value</a:t>
            </a:r>
          </a:p>
          <a:p>
            <a:pPr algn="just"/>
            <a:endParaRPr lang="en-US" dirty="0" smtClean="0"/>
          </a:p>
          <a:p>
            <a:pPr algn="just"/>
            <a:r>
              <a:rPr lang="en-US" sz="2800" dirty="0" smtClean="0"/>
              <a:t>It takes 3 operands</a:t>
            </a:r>
          </a:p>
          <a:p>
            <a:pPr algn="just"/>
            <a:r>
              <a:rPr lang="en-US" sz="2800" dirty="0" smtClean="0">
                <a:solidFill>
                  <a:srgbClr val="0000CC"/>
                </a:solidFill>
              </a:rPr>
              <a:t>Conditional expression</a:t>
            </a:r>
          </a:p>
          <a:p>
            <a:pPr lvl="1" algn="just"/>
            <a:r>
              <a:rPr lang="en-US" sz="2400" dirty="0" smtClean="0"/>
              <a:t>Conditional operators with the operands</a:t>
            </a:r>
            <a:endParaRPr lang="en-US" dirty="0" smtClean="0"/>
          </a:p>
          <a:p>
            <a:pPr algn="just"/>
            <a:endParaRPr lang="en-US" dirty="0" smtClean="0"/>
          </a:p>
          <a:p>
            <a:pPr algn="just"/>
            <a:endParaRPr lang="en-US"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Conditional Operators - Example </a:t>
            </a:r>
          </a:p>
        </p:txBody>
      </p:sp>
      <p:sp>
        <p:nvSpPr>
          <p:cNvPr id="4" name="Content Placeholder 3"/>
          <p:cNvSpPr>
            <a:spLocks noGrp="1"/>
          </p:cNvSpPr>
          <p:nvPr>
            <p:ph idx="1"/>
          </p:nvPr>
        </p:nvSpPr>
        <p:spPr>
          <a:xfrm>
            <a:off x="457200" y="1143000"/>
            <a:ext cx="8915400" cy="5486400"/>
          </a:xfrm>
        </p:spPr>
        <p:txBody>
          <a:bodyPr/>
          <a:lstStyle/>
          <a:p>
            <a:pPr lvl="1" algn="just">
              <a:buNone/>
            </a:pPr>
            <a:r>
              <a:rPr lang="en-US" dirty="0" smtClean="0">
                <a:solidFill>
                  <a:srgbClr val="C00000"/>
                </a:solidFill>
              </a:rPr>
              <a:t>main(){	</a:t>
            </a:r>
          </a:p>
          <a:p>
            <a:pPr lvl="1" algn="just">
              <a:buNone/>
            </a:pPr>
            <a:r>
              <a:rPr lang="en-US" dirty="0" smtClean="0">
                <a:solidFill>
                  <a:srgbClr val="C00000"/>
                </a:solidFill>
              </a:rPr>
              <a:t>	</a:t>
            </a:r>
            <a:r>
              <a:rPr lang="en-US" dirty="0" err="1" smtClean="0">
                <a:solidFill>
                  <a:srgbClr val="C00000"/>
                </a:solidFill>
              </a:rPr>
              <a:t>int</a:t>
            </a:r>
            <a:r>
              <a:rPr lang="en-US" dirty="0" smtClean="0">
                <a:solidFill>
                  <a:srgbClr val="C00000"/>
                </a:solidFill>
              </a:rPr>
              <a:t> num; </a:t>
            </a:r>
          </a:p>
          <a:p>
            <a:pPr lvl="1" algn="just">
              <a:buNone/>
            </a:pPr>
            <a:r>
              <a:rPr lang="en-US" dirty="0" smtClean="0">
                <a:solidFill>
                  <a:srgbClr val="C00000"/>
                </a:solidFill>
              </a:rPr>
              <a:t>	</a:t>
            </a:r>
            <a:r>
              <a:rPr lang="en-US" dirty="0" err="1" smtClean="0">
                <a:solidFill>
                  <a:srgbClr val="C00000"/>
                </a:solidFill>
              </a:rPr>
              <a:t>printf</a:t>
            </a:r>
            <a:r>
              <a:rPr lang="en-US" dirty="0" smtClean="0">
                <a:solidFill>
                  <a:srgbClr val="C00000"/>
                </a:solidFill>
              </a:rPr>
              <a:t>("Enter the Number : "); </a:t>
            </a:r>
          </a:p>
          <a:p>
            <a:pPr lvl="1" algn="just">
              <a:buNone/>
            </a:pPr>
            <a:r>
              <a:rPr lang="en-US" dirty="0" smtClean="0">
                <a:solidFill>
                  <a:srgbClr val="C00000"/>
                </a:solidFill>
              </a:rPr>
              <a:t>	</a:t>
            </a:r>
            <a:r>
              <a:rPr lang="en-US" dirty="0" err="1" smtClean="0">
                <a:solidFill>
                  <a:srgbClr val="C00000"/>
                </a:solidFill>
              </a:rPr>
              <a:t>scanf</a:t>
            </a:r>
            <a:r>
              <a:rPr lang="en-US" dirty="0" smtClean="0">
                <a:solidFill>
                  <a:srgbClr val="C00000"/>
                </a:solidFill>
              </a:rPr>
              <a:t>("%</a:t>
            </a:r>
            <a:r>
              <a:rPr lang="en-US" dirty="0" err="1" smtClean="0">
                <a:solidFill>
                  <a:srgbClr val="C00000"/>
                </a:solidFill>
              </a:rPr>
              <a:t>d",&amp;num</a:t>
            </a:r>
            <a:r>
              <a:rPr lang="en-US" dirty="0" smtClean="0">
                <a:solidFill>
                  <a:srgbClr val="C00000"/>
                </a:solidFill>
              </a:rPr>
              <a:t>); </a:t>
            </a:r>
          </a:p>
          <a:p>
            <a:pPr lvl="1" algn="just">
              <a:buNone/>
            </a:pPr>
            <a:r>
              <a:rPr lang="en-US" dirty="0" smtClean="0">
                <a:solidFill>
                  <a:srgbClr val="C00000"/>
                </a:solidFill>
              </a:rPr>
              <a:t>	(num%2==0)?</a:t>
            </a:r>
            <a:r>
              <a:rPr lang="en-US" dirty="0" err="1" smtClean="0">
                <a:solidFill>
                  <a:srgbClr val="C00000"/>
                </a:solidFill>
              </a:rPr>
              <a:t>printf</a:t>
            </a:r>
            <a:r>
              <a:rPr lang="en-US" dirty="0" smtClean="0">
                <a:solidFill>
                  <a:srgbClr val="C00000"/>
                </a:solidFill>
              </a:rPr>
              <a:t>("Even"):</a:t>
            </a:r>
            <a:r>
              <a:rPr lang="en-US" dirty="0" err="1" smtClean="0">
                <a:solidFill>
                  <a:srgbClr val="C00000"/>
                </a:solidFill>
              </a:rPr>
              <a:t>printf</a:t>
            </a:r>
            <a:r>
              <a:rPr lang="en-US" dirty="0" smtClean="0">
                <a:solidFill>
                  <a:srgbClr val="C00000"/>
                </a:solidFill>
              </a:rPr>
              <a:t>("Odd");</a:t>
            </a:r>
          </a:p>
          <a:p>
            <a:pPr lvl="1" algn="just">
              <a:buNone/>
            </a:pPr>
            <a:r>
              <a:rPr lang="en-US" dirty="0">
                <a:solidFill>
                  <a:srgbClr val="C00000"/>
                </a:solidFill>
              </a:rPr>
              <a:t>}</a:t>
            </a:r>
            <a:endParaRPr lang="en-US" dirty="0" smtClean="0">
              <a:solidFill>
                <a:srgbClr val="C00000"/>
              </a:solidFill>
            </a:endParaRPr>
          </a:p>
          <a:p>
            <a:pPr algn="just"/>
            <a:endParaRPr lang="en-US" dirty="0" smtClean="0"/>
          </a:p>
          <a:p>
            <a:pPr algn="just"/>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err="1" smtClean="0"/>
              <a:t>sizeof</a:t>
            </a:r>
            <a:r>
              <a:rPr lang="en-IN" sz="4400" dirty="0" smtClean="0"/>
              <a:t>() Operator</a:t>
            </a:r>
          </a:p>
        </p:txBody>
      </p:sp>
      <p:sp>
        <p:nvSpPr>
          <p:cNvPr id="4" name="Content Placeholder 3"/>
          <p:cNvSpPr>
            <a:spLocks noGrp="1"/>
          </p:cNvSpPr>
          <p:nvPr>
            <p:ph idx="1"/>
          </p:nvPr>
        </p:nvSpPr>
        <p:spPr>
          <a:xfrm>
            <a:off x="457200" y="1143000"/>
            <a:ext cx="8915400" cy="5334000"/>
          </a:xfrm>
        </p:spPr>
        <p:txBody>
          <a:bodyPr/>
          <a:lstStyle/>
          <a:p>
            <a:pPr algn="just"/>
            <a:r>
              <a:rPr lang="en-US" sz="2800" dirty="0" err="1" smtClean="0">
                <a:solidFill>
                  <a:srgbClr val="C00000"/>
                </a:solidFill>
              </a:rPr>
              <a:t>sizeof</a:t>
            </a:r>
            <a:r>
              <a:rPr lang="en-US" sz="2800" dirty="0" smtClean="0">
                <a:solidFill>
                  <a:srgbClr val="C00000"/>
                </a:solidFill>
              </a:rPr>
              <a:t>() </a:t>
            </a:r>
            <a:r>
              <a:rPr lang="en-US" sz="2800" dirty="0" smtClean="0"/>
              <a:t>operators returns the size (number of bytes) of the operand occupies</a:t>
            </a:r>
          </a:p>
          <a:p>
            <a:pPr algn="just"/>
            <a:r>
              <a:rPr lang="en-US" sz="2800" dirty="0" smtClean="0"/>
              <a:t>Must precede its operand</a:t>
            </a:r>
          </a:p>
          <a:p>
            <a:pPr algn="just"/>
            <a:r>
              <a:rPr lang="en-US" sz="2800" dirty="0" smtClean="0"/>
              <a:t>Operand may be a constant, a variable or a data type</a:t>
            </a:r>
          </a:p>
          <a:p>
            <a:pPr algn="just"/>
            <a:r>
              <a:rPr lang="en-US" sz="2800" dirty="0" smtClean="0"/>
              <a:t>Syntax</a:t>
            </a:r>
          </a:p>
          <a:p>
            <a:pPr lvl="1" algn="just">
              <a:buNone/>
            </a:pPr>
            <a:r>
              <a:rPr lang="en-US" sz="2400" dirty="0" smtClean="0"/>
              <a:t>	</a:t>
            </a:r>
            <a:r>
              <a:rPr lang="en-US" dirty="0" err="1" smtClean="0">
                <a:solidFill>
                  <a:srgbClr val="0000CC"/>
                </a:solidFill>
              </a:rPr>
              <a:t>sizeof</a:t>
            </a:r>
            <a:r>
              <a:rPr lang="en-US" dirty="0" smtClean="0">
                <a:solidFill>
                  <a:srgbClr val="0000CC"/>
                </a:solidFill>
              </a:rPr>
              <a:t>(operand);</a:t>
            </a:r>
            <a:endParaRPr lang="en-US" sz="2400" dirty="0" smtClean="0">
              <a:solidFill>
                <a:srgbClr val="0000CC"/>
              </a:solidFill>
            </a:endParaRPr>
          </a:p>
          <a:p>
            <a:pPr algn="just"/>
            <a:r>
              <a:rPr lang="en-US" sz="2800" dirty="0" smtClean="0"/>
              <a:t>Example</a:t>
            </a:r>
          </a:p>
          <a:p>
            <a:pPr lvl="1" algn="just">
              <a:buNone/>
            </a:pPr>
            <a:r>
              <a:rPr lang="en-US" sz="2400" dirty="0" smtClean="0"/>
              <a:t>	</a:t>
            </a:r>
            <a:r>
              <a:rPr lang="en-US" dirty="0" smtClean="0">
                <a:solidFill>
                  <a:srgbClr val="C00000"/>
                </a:solidFill>
              </a:rPr>
              <a:t>x=</a:t>
            </a:r>
            <a:r>
              <a:rPr lang="en-US" dirty="0" err="1" smtClean="0">
                <a:solidFill>
                  <a:srgbClr val="C00000"/>
                </a:solidFill>
              </a:rPr>
              <a:t>sizeof</a:t>
            </a:r>
            <a:r>
              <a:rPr lang="en-US" dirty="0" smtClean="0">
                <a:solidFill>
                  <a:srgbClr val="C00000"/>
                </a:solidFill>
              </a:rPr>
              <a:t>(</a:t>
            </a:r>
            <a:r>
              <a:rPr lang="en-US" dirty="0" err="1" smtClean="0">
                <a:solidFill>
                  <a:srgbClr val="C00000"/>
                </a:solidFill>
              </a:rPr>
              <a:t>int</a:t>
            </a:r>
            <a:r>
              <a:rPr lang="en-US" dirty="0" smtClean="0">
                <a:solidFill>
                  <a:srgbClr val="C00000"/>
                </a:solidFill>
              </a:rPr>
              <a:t>);</a:t>
            </a:r>
          </a:p>
          <a:p>
            <a:pPr lvl="1" algn="just">
              <a:buNone/>
            </a:pPr>
            <a:r>
              <a:rPr lang="en-US" dirty="0" smtClean="0">
                <a:solidFill>
                  <a:srgbClr val="C00000"/>
                </a:solidFill>
              </a:rPr>
              <a:t>	y=</a:t>
            </a:r>
            <a:r>
              <a:rPr lang="en-US" dirty="0" err="1" smtClean="0">
                <a:solidFill>
                  <a:srgbClr val="C00000"/>
                </a:solidFill>
              </a:rPr>
              <a:t>sizeof</a:t>
            </a:r>
            <a:r>
              <a:rPr lang="en-US" dirty="0" smtClean="0">
                <a:solidFill>
                  <a:srgbClr val="C00000"/>
                </a:solidFill>
              </a:rPr>
              <a:t>(x);</a:t>
            </a:r>
          </a:p>
          <a:p>
            <a:pPr algn="just"/>
            <a:endParaRPr lang="en-US" sz="2800" dirty="0" smtClean="0"/>
          </a:p>
          <a:p>
            <a:pPr algn="just"/>
            <a:endParaRPr lang="en-US" dirty="0" smtClean="0"/>
          </a:p>
          <a:p>
            <a:pPr algn="just"/>
            <a:endParaRPr lang="en-US"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Operators on Floating Point Data Type</a:t>
            </a:r>
          </a:p>
        </p:txBody>
      </p:sp>
      <p:sp>
        <p:nvSpPr>
          <p:cNvPr id="4" name="Content Placeholder 3"/>
          <p:cNvSpPr>
            <a:spLocks noGrp="1"/>
          </p:cNvSpPr>
          <p:nvPr>
            <p:ph idx="1"/>
          </p:nvPr>
        </p:nvSpPr>
        <p:spPr>
          <a:xfrm>
            <a:off x="457200" y="1295400"/>
            <a:ext cx="8915400" cy="5334000"/>
          </a:xfrm>
        </p:spPr>
        <p:txBody>
          <a:bodyPr/>
          <a:lstStyle/>
          <a:p>
            <a:pPr algn="just"/>
            <a:r>
              <a:rPr lang="en-US" sz="2800" dirty="0" smtClean="0"/>
              <a:t>Operators that can be used on </a:t>
            </a:r>
            <a:r>
              <a:rPr lang="en-US" sz="2800" b="1" i="1" dirty="0" smtClean="0"/>
              <a:t>float</a:t>
            </a:r>
            <a:r>
              <a:rPr lang="en-US" sz="2800" dirty="0" smtClean="0"/>
              <a:t> and </a:t>
            </a:r>
            <a:r>
              <a:rPr lang="en-US" sz="2800" b="1" i="1" dirty="0" smtClean="0"/>
              <a:t>double</a:t>
            </a:r>
            <a:r>
              <a:rPr lang="en-US" sz="2800" dirty="0" smtClean="0"/>
              <a:t> data types</a:t>
            </a:r>
          </a:p>
          <a:p>
            <a:pPr lvl="1" algn="just"/>
            <a:r>
              <a:rPr lang="en-US" dirty="0" smtClean="0"/>
              <a:t>All Arithmetic operators except %(modulo) operator</a:t>
            </a:r>
          </a:p>
          <a:p>
            <a:pPr lvl="1" algn="just"/>
            <a:r>
              <a:rPr lang="en-US" dirty="0" smtClean="0"/>
              <a:t>All Comparison operators</a:t>
            </a:r>
          </a:p>
          <a:p>
            <a:pPr lvl="1" algn="just"/>
            <a:r>
              <a:rPr lang="en-US" dirty="0" smtClean="0"/>
              <a:t>Compound Assignment operators</a:t>
            </a:r>
          </a:p>
          <a:p>
            <a:pPr lvl="1" algn="just"/>
            <a:r>
              <a:rPr lang="en-US" dirty="0" err="1" smtClean="0"/>
              <a:t>sizeof</a:t>
            </a:r>
            <a:r>
              <a:rPr lang="en-US" dirty="0" smtClean="0"/>
              <a:t>() operator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latin typeface="Calibri" pitchFamily="34" charset="0"/>
                <a:cs typeface="Times New Roman" pitchFamily="18" charset="0"/>
              </a:rPr>
              <a:t>Objectives</a:t>
            </a:r>
            <a:endParaRPr lang="en-GB" sz="2800" dirty="0" smtClean="0">
              <a:latin typeface="Calibri" pitchFamily="34" charset="0"/>
              <a:cs typeface="Times New Roman" pitchFamily="18" charset="0"/>
            </a:endParaRP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smtClean="0">
                <a:latin typeface="Calibri" pitchFamily="34" charset="0"/>
                <a:cs typeface="Times New Roman" pitchFamily="18" charset="0"/>
              </a:rPr>
              <a:t>At the end of this lecture, student will be able to</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latin typeface="Calibri" pitchFamily="34" charset="0"/>
                <a:cs typeface="Times New Roman" pitchFamily="18" charset="0"/>
              </a:rPr>
              <a:t>Explain operators in C</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latin typeface="Calibri" pitchFamily="34" charset="0"/>
                <a:cs typeface="Times New Roman" pitchFamily="18" charset="0"/>
              </a:rPr>
              <a:t>Use different types of operators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04800"/>
            <a:ext cx="9067800" cy="1112838"/>
          </a:xfrm>
        </p:spPr>
        <p:txBody>
          <a:bodyPr/>
          <a:lstStyle/>
          <a:p>
            <a:r>
              <a:rPr lang="en-IN" sz="4400" dirty="0" smtClean="0"/>
              <a:t>Operator Precedence and </a:t>
            </a:r>
            <a:r>
              <a:rPr lang="en-IN" sz="4400" dirty="0" err="1" smtClean="0"/>
              <a:t>Associativity</a:t>
            </a:r>
            <a:endParaRPr lang="en-IN" sz="4400" dirty="0" smtClean="0"/>
          </a:p>
        </p:txBody>
      </p:sp>
      <p:sp>
        <p:nvSpPr>
          <p:cNvPr id="4" name="Content Placeholder 3"/>
          <p:cNvSpPr>
            <a:spLocks noGrp="1"/>
          </p:cNvSpPr>
          <p:nvPr>
            <p:ph idx="1"/>
          </p:nvPr>
        </p:nvSpPr>
        <p:spPr>
          <a:xfrm>
            <a:off x="457200" y="990600"/>
            <a:ext cx="8915400" cy="5486400"/>
          </a:xfrm>
        </p:spPr>
        <p:txBody>
          <a:bodyPr/>
          <a:lstStyle/>
          <a:p>
            <a:endParaRPr lang="en-US" dirty="0" smtClean="0"/>
          </a:p>
          <a:p>
            <a:r>
              <a:rPr lang="en-US" dirty="0" smtClean="0"/>
              <a:t>Consider</a:t>
            </a:r>
          </a:p>
          <a:p>
            <a:pPr lvl="1">
              <a:buNone/>
            </a:pPr>
            <a:r>
              <a:rPr lang="en-US" dirty="0" smtClean="0">
                <a:solidFill>
                  <a:srgbClr val="FF0000"/>
                </a:solidFill>
              </a:rPr>
              <a:t>a = 1+2*3/4;</a:t>
            </a:r>
          </a:p>
          <a:p>
            <a:r>
              <a:rPr lang="en-US" dirty="0" smtClean="0"/>
              <a:t>What is the value of a?</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04800"/>
            <a:ext cx="9067800" cy="1112838"/>
          </a:xfrm>
        </p:spPr>
        <p:txBody>
          <a:bodyPr/>
          <a:lstStyle/>
          <a:p>
            <a:r>
              <a:rPr lang="en-IN" sz="4400" dirty="0" smtClean="0"/>
              <a:t>Operator Precedence and </a:t>
            </a:r>
            <a:r>
              <a:rPr lang="en-IN" sz="4400" dirty="0" err="1" smtClean="0"/>
              <a:t>Associativity</a:t>
            </a:r>
            <a:endParaRPr lang="en-IN" sz="4400" dirty="0" smtClean="0"/>
          </a:p>
        </p:txBody>
      </p:sp>
      <p:sp>
        <p:nvSpPr>
          <p:cNvPr id="4" name="Content Placeholder 3"/>
          <p:cNvSpPr>
            <a:spLocks noGrp="1"/>
          </p:cNvSpPr>
          <p:nvPr>
            <p:ph idx="1"/>
          </p:nvPr>
        </p:nvSpPr>
        <p:spPr>
          <a:xfrm>
            <a:off x="457200" y="1219200"/>
            <a:ext cx="8915400" cy="5257800"/>
          </a:xfrm>
        </p:spPr>
        <p:txBody>
          <a:bodyPr/>
          <a:lstStyle/>
          <a:p>
            <a:pPr algn="just"/>
            <a:r>
              <a:rPr lang="en-US" sz="2800" dirty="0" smtClean="0"/>
              <a:t>To avoid confusion while reading, always use brackets</a:t>
            </a:r>
          </a:p>
          <a:p>
            <a:pPr algn="just"/>
            <a:r>
              <a:rPr lang="en-US" sz="2800" dirty="0" smtClean="0"/>
              <a:t>The computer always gives one answer only as it understands expressions based on precedence and associativity</a:t>
            </a:r>
          </a:p>
          <a:p>
            <a:pPr algn="just"/>
            <a:endParaRPr lang="en-US" sz="2800" dirty="0" smtClean="0"/>
          </a:p>
          <a:p>
            <a:pPr algn="just"/>
            <a:r>
              <a:rPr lang="en-US" sz="2800" dirty="0" smtClean="0"/>
              <a:t>Precedence </a:t>
            </a:r>
          </a:p>
          <a:p>
            <a:pPr lvl="1" algn="just"/>
            <a:r>
              <a:rPr lang="en-US" sz="2400" dirty="0" smtClean="0"/>
              <a:t> Which operator to evaluate first</a:t>
            </a:r>
          </a:p>
          <a:p>
            <a:pPr algn="just"/>
            <a:r>
              <a:rPr lang="en-US" sz="2800" dirty="0" smtClean="0"/>
              <a:t>Associativity</a:t>
            </a:r>
          </a:p>
          <a:p>
            <a:pPr lvl="1" algn="just"/>
            <a:r>
              <a:rPr lang="en-US" sz="2400" dirty="0" smtClean="0"/>
              <a:t>Which operand to evaluate first</a:t>
            </a:r>
          </a:p>
          <a:p>
            <a:pPr algn="just"/>
            <a:endParaRPr lang="en-US" dirty="0" smtClean="0"/>
          </a:p>
          <a:p>
            <a:pPr algn="just"/>
            <a:endParaRPr lang="en-US" dirty="0" smtClean="0"/>
          </a:p>
          <a:p>
            <a:pPr algn="just"/>
            <a:endParaRPr lang="en-US" dirty="0" smtClean="0"/>
          </a:p>
          <a:p>
            <a:pPr algn="just">
              <a:buNone/>
            </a:pPr>
            <a:endParaRPr 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04800"/>
            <a:ext cx="9067800" cy="1112838"/>
          </a:xfrm>
        </p:spPr>
        <p:txBody>
          <a:bodyPr/>
          <a:lstStyle/>
          <a:p>
            <a:r>
              <a:rPr lang="en-IN" sz="4400" dirty="0" smtClean="0"/>
              <a:t>Operator Precedence and </a:t>
            </a:r>
            <a:r>
              <a:rPr lang="en-IN" sz="4400" dirty="0" err="1" smtClean="0"/>
              <a:t>Associativity</a:t>
            </a:r>
            <a:endParaRPr lang="en-IN" sz="4400" dirty="0" smtClean="0"/>
          </a:p>
        </p:txBody>
      </p:sp>
      <p:pic>
        <p:nvPicPr>
          <p:cNvPr id="6" name="Content Placeholder 5" descr="Screenshot from 2014-08-01 10_17_42.png"/>
          <p:cNvPicPr>
            <a:picLocks noGrp="1" noChangeAspect="1"/>
          </p:cNvPicPr>
          <p:nvPr>
            <p:ph idx="1"/>
          </p:nvPr>
        </p:nvPicPr>
        <p:blipFill>
          <a:blip r:embed="rId3"/>
          <a:stretch>
            <a:fillRect/>
          </a:stretch>
        </p:blipFill>
        <p:spPr>
          <a:xfrm>
            <a:off x="1433076" y="990600"/>
            <a:ext cx="6292873" cy="5135563"/>
          </a:xfrm>
        </p:spPr>
      </p:pic>
      <p:sp>
        <p:nvSpPr>
          <p:cNvPr id="7" name="TextBox 6"/>
          <p:cNvSpPr txBox="1"/>
          <p:nvPr/>
        </p:nvSpPr>
        <p:spPr>
          <a:xfrm>
            <a:off x="1524000" y="6172200"/>
            <a:ext cx="6096000" cy="369332"/>
          </a:xfrm>
          <a:prstGeom prst="rect">
            <a:avLst/>
          </a:prstGeom>
          <a:noFill/>
        </p:spPr>
        <p:txBody>
          <a:bodyPr wrap="square" rtlCol="0">
            <a:spAutoFit/>
          </a:bodyPr>
          <a:lstStyle/>
          <a:p>
            <a:pPr algn="ctr"/>
            <a:r>
              <a:rPr lang="en-US" dirty="0" smtClean="0"/>
              <a:t>C Operator Precedence Table (</a:t>
            </a:r>
            <a:r>
              <a:rPr lang="en-US" dirty="0" err="1" smtClean="0"/>
              <a:t>DiFranco</a:t>
            </a:r>
            <a:r>
              <a:rPr lang="en-US" dirty="0" smtClean="0"/>
              <a:t> 2011)</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GB" dirty="0"/>
          </a:p>
        </p:txBody>
      </p:sp>
      <p:sp>
        <p:nvSpPr>
          <p:cNvPr id="3" name="Content Placeholder 2"/>
          <p:cNvSpPr>
            <a:spLocks noGrp="1"/>
          </p:cNvSpPr>
          <p:nvPr>
            <p:ph sz="half" idx="1"/>
          </p:nvPr>
        </p:nvSpPr>
        <p:spPr>
          <a:xfrm>
            <a:off x="495300" y="1371600"/>
            <a:ext cx="4838700" cy="5029199"/>
          </a:xfrm>
          <a:ln>
            <a:solidFill>
              <a:schemeClr val="accent1"/>
            </a:solidFill>
          </a:ln>
        </p:spPr>
        <p:txBody>
          <a:bodyPr/>
          <a:lstStyle/>
          <a:p>
            <a:pPr algn="just"/>
            <a:r>
              <a:rPr lang="en-US" dirty="0" smtClean="0"/>
              <a:t>Consider</a:t>
            </a:r>
          </a:p>
          <a:p>
            <a:pPr lvl="1" algn="just">
              <a:buNone/>
            </a:pPr>
            <a:r>
              <a:rPr lang="en-US" sz="2800" dirty="0" smtClean="0">
                <a:solidFill>
                  <a:srgbClr val="FF0000"/>
                </a:solidFill>
              </a:rPr>
              <a:t>a = 1+2*(3/4);</a:t>
            </a:r>
          </a:p>
          <a:p>
            <a:pPr lvl="1" algn="just">
              <a:buNone/>
            </a:pPr>
            <a:endParaRPr lang="en-US" dirty="0" smtClean="0"/>
          </a:p>
          <a:p>
            <a:pPr lvl="1" algn="just">
              <a:buNone/>
            </a:pPr>
            <a:r>
              <a:rPr lang="en-US" dirty="0" smtClean="0"/>
              <a:t>Treated equal to a = 1+(2*(3/4) );</a:t>
            </a:r>
          </a:p>
          <a:p>
            <a:pPr lvl="1" algn="just">
              <a:buNone/>
            </a:pPr>
            <a:r>
              <a:rPr lang="en-US" dirty="0" smtClean="0"/>
              <a:t>3/4</a:t>
            </a:r>
          </a:p>
          <a:p>
            <a:pPr lvl="1" algn="just">
              <a:buNone/>
            </a:pPr>
            <a:r>
              <a:rPr lang="en-US" dirty="0" smtClean="0"/>
              <a:t>2*0</a:t>
            </a:r>
          </a:p>
          <a:p>
            <a:pPr lvl="1" algn="just">
              <a:buNone/>
            </a:pPr>
            <a:r>
              <a:rPr lang="en-US" dirty="0" smtClean="0"/>
              <a:t>1+0</a:t>
            </a:r>
          </a:p>
          <a:p>
            <a:pPr lvl="1" algn="just">
              <a:buNone/>
            </a:pPr>
            <a:r>
              <a:rPr lang="en-US" dirty="0" smtClean="0"/>
              <a:t>1</a:t>
            </a:r>
            <a:endParaRPr lang="en-US" sz="2800" dirty="0" smtClean="0"/>
          </a:p>
          <a:p>
            <a:pPr lvl="1" algn="just">
              <a:buNone/>
            </a:pPr>
            <a:endParaRPr lang="en-US" sz="2800" dirty="0" smtClean="0">
              <a:solidFill>
                <a:srgbClr val="FF0000"/>
              </a:solidFill>
            </a:endParaRPr>
          </a:p>
          <a:p>
            <a:pPr lvl="1" algn="just">
              <a:buNone/>
            </a:pPr>
            <a:r>
              <a:rPr lang="en-US" sz="2800" dirty="0" smtClean="0">
                <a:solidFill>
                  <a:srgbClr val="FF0000"/>
                </a:solidFill>
              </a:rPr>
              <a:t>a = 1</a:t>
            </a:r>
          </a:p>
          <a:p>
            <a:endParaRPr lang="en-GB" dirty="0"/>
          </a:p>
        </p:txBody>
      </p:sp>
      <p:sp>
        <p:nvSpPr>
          <p:cNvPr id="4" name="Content Placeholder 3"/>
          <p:cNvSpPr>
            <a:spLocks noGrp="1"/>
          </p:cNvSpPr>
          <p:nvPr>
            <p:ph sz="half" idx="2"/>
          </p:nvPr>
        </p:nvSpPr>
        <p:spPr>
          <a:xfrm>
            <a:off x="5410200" y="1371600"/>
            <a:ext cx="4191000" cy="5029199"/>
          </a:xfrm>
        </p:spPr>
        <p:txBody>
          <a:bodyPr/>
          <a:lstStyle/>
          <a:p>
            <a:r>
              <a:rPr lang="en-US" dirty="0" smtClean="0"/>
              <a:t>Refer  to the operator precedence chart when writing expressions containing many operators</a:t>
            </a:r>
          </a:p>
          <a:p>
            <a:r>
              <a:rPr lang="en-US" dirty="0" smtClean="0"/>
              <a:t>If you are uncertain about the order of evaluation in a complex expression, use parenthesis to group expressions</a:t>
            </a:r>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Summary</a:t>
            </a:r>
            <a:endParaRPr lang="en-GB" sz="4400" dirty="0"/>
          </a:p>
        </p:txBody>
      </p:sp>
      <p:sp>
        <p:nvSpPr>
          <p:cNvPr id="3" name="Content Placeholder 2"/>
          <p:cNvSpPr>
            <a:spLocks noGrp="1"/>
          </p:cNvSpPr>
          <p:nvPr>
            <p:ph idx="1"/>
          </p:nvPr>
        </p:nvSpPr>
        <p:spPr>
          <a:xfrm>
            <a:off x="495300" y="1295400"/>
            <a:ext cx="8915400" cy="4830765"/>
          </a:xfrm>
        </p:spPr>
        <p:txBody>
          <a:bodyPr/>
          <a:lstStyle/>
          <a:p>
            <a:pPr algn="just"/>
            <a:r>
              <a:rPr lang="en-US" sz="2800" dirty="0" smtClean="0">
                <a:latin typeface="Calibri" pitchFamily="34" charset="0"/>
                <a:cs typeface="Times New Roman" pitchFamily="18" charset="0"/>
              </a:rPr>
              <a:t>Expressions consist of </a:t>
            </a:r>
          </a:p>
          <a:p>
            <a:pPr lvl="1" algn="just"/>
            <a:r>
              <a:rPr lang="en-US" sz="2400" dirty="0" smtClean="0">
                <a:latin typeface="Calibri" pitchFamily="34" charset="0"/>
                <a:cs typeface="Times New Roman" pitchFamily="18" charset="0"/>
              </a:rPr>
              <a:t>operators, the symbols that represent an operation</a:t>
            </a:r>
          </a:p>
          <a:p>
            <a:pPr lvl="1" algn="just"/>
            <a:r>
              <a:rPr lang="en-US" sz="2400" dirty="0" smtClean="0">
                <a:latin typeface="Calibri" pitchFamily="34" charset="0"/>
                <a:cs typeface="Times New Roman" pitchFamily="18" charset="0"/>
              </a:rPr>
              <a:t>operands, the data items on which the operation is applied</a:t>
            </a:r>
          </a:p>
          <a:p>
            <a:pPr algn="just"/>
            <a:r>
              <a:rPr lang="en-US" sz="2800" dirty="0" smtClean="0">
                <a:latin typeface="Calibri" pitchFamily="34" charset="0"/>
                <a:cs typeface="Times New Roman" pitchFamily="18" charset="0"/>
              </a:rPr>
              <a:t>There are many types of operators </a:t>
            </a:r>
          </a:p>
          <a:p>
            <a:pPr lvl="1" algn="just"/>
            <a:r>
              <a:rPr lang="en-US" sz="2400" dirty="0" smtClean="0">
                <a:latin typeface="Calibri" pitchFamily="34" charset="0"/>
                <a:cs typeface="Times New Roman" pitchFamily="18" charset="0"/>
              </a:rPr>
              <a:t>Arithmetic</a:t>
            </a:r>
          </a:p>
          <a:p>
            <a:pPr lvl="1" algn="just"/>
            <a:r>
              <a:rPr lang="en-US" sz="2400" dirty="0" smtClean="0">
                <a:latin typeface="Calibri" pitchFamily="34" charset="0"/>
                <a:cs typeface="Times New Roman" pitchFamily="18" charset="0"/>
              </a:rPr>
              <a:t>Comparison</a:t>
            </a:r>
          </a:p>
          <a:p>
            <a:pPr lvl="1" algn="just"/>
            <a:r>
              <a:rPr lang="en-US" sz="2400" dirty="0" smtClean="0">
                <a:latin typeface="Calibri" pitchFamily="34" charset="0"/>
                <a:cs typeface="Times New Roman" pitchFamily="18" charset="0"/>
              </a:rPr>
              <a:t>Logical</a:t>
            </a:r>
          </a:p>
          <a:p>
            <a:pPr lvl="1" algn="just"/>
            <a:r>
              <a:rPr lang="en-US" sz="2400" dirty="0" smtClean="0">
                <a:latin typeface="Calibri" pitchFamily="34" charset="0"/>
                <a:cs typeface="Times New Roman" pitchFamily="18" charset="0"/>
              </a:rPr>
              <a:t>Bitwise</a:t>
            </a:r>
          </a:p>
          <a:p>
            <a:pPr lvl="1" algn="just"/>
            <a:r>
              <a:rPr lang="en-US" sz="2400" dirty="0" smtClean="0">
                <a:latin typeface="Calibri" pitchFamily="34" charset="0"/>
                <a:cs typeface="Times New Roman" pitchFamily="18" charset="0"/>
              </a:rPr>
              <a:t>Conditional</a:t>
            </a:r>
            <a:r>
              <a:rPr lang="en-US" sz="2400" smtClean="0">
                <a:latin typeface="Calibri" pitchFamily="34" charset="0"/>
                <a:cs typeface="Times New Roman" pitchFamily="18" charset="0"/>
              </a:rPr>
              <a:t>, etc.,</a:t>
            </a:r>
            <a:endParaRPr lang="en-US" sz="2400" dirty="0" smtClean="0">
              <a:latin typeface="Calibri" pitchFamily="34" charset="0"/>
              <a:cs typeface="Times New Roman" pitchFamily="18" charset="0"/>
            </a:endParaRPr>
          </a:p>
          <a:p>
            <a:pPr algn="just"/>
            <a:r>
              <a:rPr lang="en-US" sz="2800" dirty="0" smtClean="0">
                <a:latin typeface="Calibri" pitchFamily="34" charset="0"/>
                <a:cs typeface="Times New Roman" pitchFamily="18" charset="0"/>
              </a:rPr>
              <a:t>Expressions are evaluated based on precedence and </a:t>
            </a:r>
            <a:r>
              <a:rPr lang="en-US" sz="2800" dirty="0" err="1" smtClean="0">
                <a:latin typeface="Calibri" pitchFamily="34" charset="0"/>
                <a:cs typeface="Times New Roman" pitchFamily="18" charset="0"/>
              </a:rPr>
              <a:t>associativity</a:t>
            </a:r>
            <a:r>
              <a:rPr lang="en-US" sz="2800" dirty="0" smtClean="0">
                <a:latin typeface="Calibri" pitchFamily="34" charset="0"/>
                <a:cs typeface="Times New Roman" pitchFamily="18" charset="0"/>
              </a:rPr>
              <a:t> of operators</a:t>
            </a:r>
          </a:p>
          <a:p>
            <a:pPr algn="just"/>
            <a:endParaRPr lang="en-US" sz="2400" dirty="0" smtClean="0">
              <a:latin typeface="Calibri" pitchFamily="34" charset="0"/>
              <a:cs typeface="Times New Roman" pitchFamily="18" charset="0"/>
            </a:endParaRPr>
          </a:p>
          <a:p>
            <a:pPr algn="just"/>
            <a:endParaRPr lang="en-US" sz="2400" dirty="0" smtClean="0">
              <a:latin typeface="Calibri" pitchFamily="34" charset="0"/>
              <a:cs typeface="Times New Roman" pitchFamily="18" charset="0"/>
            </a:endParaRPr>
          </a:p>
          <a:p>
            <a:pPr algn="just"/>
            <a:endParaRPr lang="en-US" sz="2400" dirty="0" smtClean="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048000"/>
            <a:ext cx="8915400" cy="762000"/>
          </a:xfrm>
          <a:prstGeom prst="rect">
            <a:avLst/>
          </a:prstGeom>
        </p:spPr>
        <p:txBody>
          <a:bodyPr/>
          <a:lstStyle>
            <a:lvl1pPr algn="ctr"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a:lstStyle>
          <a:p>
            <a:r>
              <a:rPr lang="en-US" sz="4400" dirty="0" smtClean="0">
                <a:latin typeface="Calibri" pitchFamily="34" charset="0"/>
              </a:rPr>
              <a:t>Further Reading</a:t>
            </a:r>
            <a:endParaRPr lang="en-GB" sz="4400" dirty="0">
              <a:latin typeface="Calibri" pitchFamily="34" charset="0"/>
            </a:endParaRPr>
          </a:p>
        </p:txBody>
      </p:sp>
      <p:sp>
        <p:nvSpPr>
          <p:cNvPr id="5" name="Content Placeholder 2"/>
          <p:cNvSpPr txBox="1">
            <a:spLocks/>
          </p:cNvSpPr>
          <p:nvPr/>
        </p:nvSpPr>
        <p:spPr>
          <a:xfrm>
            <a:off x="647700" y="4191000"/>
            <a:ext cx="8915400" cy="2286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7188" indent="-357188" algn="just">
              <a:buNone/>
            </a:pPr>
            <a:r>
              <a:rPr lang="en-IN" sz="2400" dirty="0" smtClean="0"/>
              <a:t>Kernighan, B. W. and Richie, D. (1992)</a:t>
            </a:r>
            <a:r>
              <a:rPr lang="en-IN" sz="2400" i="1" dirty="0" smtClean="0"/>
              <a:t> The C Programming Language. </a:t>
            </a:r>
            <a:r>
              <a:rPr lang="en-IN" sz="2400" dirty="0" smtClean="0"/>
              <a:t>2</a:t>
            </a:r>
            <a:r>
              <a:rPr lang="en-IN" sz="2400" baseline="30000" dirty="0" smtClean="0"/>
              <a:t>nd</a:t>
            </a:r>
            <a:r>
              <a:rPr lang="en-IN" sz="2400" dirty="0" smtClean="0"/>
              <a:t> ed., New </a:t>
            </a:r>
            <a:r>
              <a:rPr lang="en-IN" sz="2400" dirty="0" err="1" smtClean="0"/>
              <a:t>Delhi:PHI</a:t>
            </a:r>
            <a:r>
              <a:rPr lang="en-IN" sz="2400" i="1" dirty="0" smtClean="0"/>
              <a:t>.</a:t>
            </a:r>
          </a:p>
          <a:p>
            <a:pPr marL="357188" indent="-357188" algn="just">
              <a:buNone/>
            </a:pPr>
            <a:endParaRPr lang="en-IN" sz="2400" dirty="0">
              <a:latin typeface="Calibri" pitchFamily="34" charset="0"/>
              <a:cs typeface="Times New Roman" pitchFamily="18" charset="0"/>
            </a:endParaRPr>
          </a:p>
        </p:txBody>
      </p:sp>
      <p:sp>
        <p:nvSpPr>
          <p:cNvPr id="6" name="Title 1"/>
          <p:cNvSpPr txBox="1">
            <a:spLocks/>
          </p:cNvSpPr>
          <p:nvPr/>
        </p:nvSpPr>
        <p:spPr>
          <a:xfrm>
            <a:off x="762000" y="304800"/>
            <a:ext cx="8915400" cy="762000"/>
          </a:xfrm>
          <a:prstGeom prst="rect">
            <a:avLst/>
          </a:prstGeom>
        </p:spPr>
        <p:txBody>
          <a:bodyPr/>
          <a:lstStyle>
            <a:lvl1pPr algn="ctr"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a:lstStyle>
          <a:p>
            <a:r>
              <a:rPr lang="en-US" sz="4400" dirty="0" smtClean="0">
                <a:latin typeface="Calibri" pitchFamily="34" charset="0"/>
              </a:rPr>
              <a:t>References</a:t>
            </a:r>
            <a:endParaRPr lang="en-GB" sz="4400" dirty="0">
              <a:latin typeface="Calibri" pitchFamily="34" charset="0"/>
            </a:endParaRPr>
          </a:p>
        </p:txBody>
      </p:sp>
      <p:sp>
        <p:nvSpPr>
          <p:cNvPr id="7" name="Content Placeholder 2"/>
          <p:cNvSpPr txBox="1">
            <a:spLocks/>
          </p:cNvSpPr>
          <p:nvPr/>
        </p:nvSpPr>
        <p:spPr>
          <a:xfrm>
            <a:off x="723900" y="1295400"/>
            <a:ext cx="89154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7188" indent="-357188" algn="just">
              <a:buNone/>
            </a:pPr>
            <a:r>
              <a:rPr lang="en-IN" sz="2400" dirty="0" err="1" smtClean="0">
                <a:latin typeface="Calibri" pitchFamily="34" charset="0"/>
                <a:cs typeface="Times New Roman" pitchFamily="18" charset="0"/>
              </a:rPr>
              <a:t>DiFranco</a:t>
            </a:r>
            <a:r>
              <a:rPr lang="en-IN" sz="2400" dirty="0" smtClean="0">
                <a:latin typeface="Calibri" pitchFamily="34" charset="0"/>
                <a:cs typeface="Times New Roman" pitchFamily="18" charset="0"/>
              </a:rPr>
              <a:t>, D. (2011) </a:t>
            </a:r>
            <a:r>
              <a:rPr lang="en-IN" sz="2400" i="1" dirty="0" smtClean="0">
                <a:latin typeface="Calibri" pitchFamily="34" charset="0"/>
                <a:cs typeface="Times New Roman" pitchFamily="18" charset="0"/>
              </a:rPr>
              <a:t>C Operator Precedence Table, </a:t>
            </a:r>
            <a:r>
              <a:rPr lang="en-IN" sz="2400" dirty="0" smtClean="0"/>
              <a:t>available at </a:t>
            </a:r>
            <a:r>
              <a:rPr lang="en-IN" sz="2400" i="1" dirty="0" smtClean="0"/>
              <a:t>http://www.difranco.net/compsci/C_Operator_Precedence_Table.htm (accessed 28 July 2014).</a:t>
            </a:r>
            <a:endParaRPr lang="en-IN" sz="2400" dirty="0" smtClean="0">
              <a:latin typeface="Calibri" pitchFamily="34" charset="0"/>
              <a:cs typeface="Times New Roman" pitchFamily="18" charset="0"/>
            </a:endParaRPr>
          </a:p>
        </p:txBody>
      </p:sp>
    </p:spTree>
    <p:extLst>
      <p:ext uri="{BB962C8B-B14F-4D97-AF65-F5344CB8AC3E}">
        <p14:creationId xmlns:p14="http://schemas.microsoft.com/office/powerpoint/2010/main" val="236382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304800"/>
            <a:ext cx="8915400" cy="1112838"/>
          </a:xfrm>
        </p:spPr>
        <p:txBody>
          <a:bodyPr/>
          <a:lstStyle/>
          <a:p>
            <a:r>
              <a:rPr lang="en-US" sz="4400" dirty="0"/>
              <a:t>Contents</a:t>
            </a:r>
          </a:p>
        </p:txBody>
      </p:sp>
      <p:sp>
        <p:nvSpPr>
          <p:cNvPr id="7171" name="Rectangle 3"/>
          <p:cNvSpPr>
            <a:spLocks noGrp="1" noChangeArrowheads="1"/>
          </p:cNvSpPr>
          <p:nvPr>
            <p:ph idx="1"/>
          </p:nvPr>
        </p:nvSpPr>
        <p:spPr>
          <a:xfrm>
            <a:off x="495300" y="1219201"/>
            <a:ext cx="8915400" cy="4906964"/>
          </a:xfrm>
        </p:spPr>
        <p:txBody>
          <a:bodyPr/>
          <a:lstStyle/>
          <a:p>
            <a:pPr algn="just"/>
            <a:r>
              <a:rPr lang="en-US" sz="2800" dirty="0" smtClean="0">
                <a:latin typeface="Calibri" pitchFamily="34" charset="0"/>
                <a:cs typeface="Times New Roman" pitchFamily="18" charset="0"/>
              </a:rPr>
              <a:t>Operators </a:t>
            </a:r>
          </a:p>
          <a:p>
            <a:pPr algn="just"/>
            <a:r>
              <a:rPr lang="en-US" sz="2800" dirty="0" smtClean="0">
                <a:latin typeface="Calibri" pitchFamily="34" charset="0"/>
                <a:cs typeface="Times New Roman" pitchFamily="18" charset="0"/>
              </a:rPr>
              <a:t>Types of operators</a:t>
            </a:r>
          </a:p>
          <a:p>
            <a:pPr algn="just"/>
            <a:r>
              <a:rPr lang="en-US" sz="2800" dirty="0" smtClean="0">
                <a:latin typeface="Calibri" pitchFamily="34" charset="0"/>
                <a:cs typeface="Times New Roman" pitchFamily="18" charset="0"/>
              </a:rPr>
              <a:t>Operator precedence and associativity</a:t>
            </a:r>
          </a:p>
          <a:p>
            <a:pPr algn="just"/>
            <a:endParaRPr lang="en-US" sz="2400" dirty="0" smtClean="0">
              <a:latin typeface="Calibri" pitchFamily="34" charset="0"/>
              <a:cs typeface="Times New Roman" pitchFamily="18" charset="0"/>
            </a:endParaRPr>
          </a:p>
          <a:p>
            <a:pPr algn="just"/>
            <a:endParaRPr lang="en-US" sz="2400" dirty="0" smtClean="0">
              <a:latin typeface="Calibri" pitchFamily="34" charset="0"/>
              <a:cs typeface="Times New Roman" pitchFamily="18" charset="0"/>
            </a:endParaRPr>
          </a:p>
          <a:p>
            <a:pPr algn="just"/>
            <a:endParaRPr lang="en-US" sz="2400" dirty="0" smtClean="0">
              <a:latin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Operators and Operands</a:t>
            </a:r>
          </a:p>
        </p:txBody>
      </p:sp>
      <p:sp>
        <p:nvSpPr>
          <p:cNvPr id="4" name="Content Placeholder 3"/>
          <p:cNvSpPr>
            <a:spLocks noGrp="1"/>
          </p:cNvSpPr>
          <p:nvPr>
            <p:ph idx="1"/>
          </p:nvPr>
        </p:nvSpPr>
        <p:spPr>
          <a:xfrm>
            <a:off x="457200" y="1219200"/>
            <a:ext cx="8915400" cy="5257800"/>
          </a:xfrm>
        </p:spPr>
        <p:txBody>
          <a:bodyPr/>
          <a:lstStyle/>
          <a:p>
            <a:pPr algn="just"/>
            <a:r>
              <a:rPr lang="en-US" sz="2800" dirty="0" smtClean="0">
                <a:solidFill>
                  <a:srgbClr val="C00000"/>
                </a:solidFill>
              </a:rPr>
              <a:t>Expressions</a:t>
            </a:r>
            <a:r>
              <a:rPr lang="en-US" sz="2800" dirty="0" smtClean="0"/>
              <a:t> consist of variables, operators and operands</a:t>
            </a:r>
          </a:p>
          <a:p>
            <a:pPr lvl="1" algn="just">
              <a:buNone/>
            </a:pPr>
            <a:r>
              <a:rPr lang="en-US" dirty="0" smtClean="0">
                <a:solidFill>
                  <a:srgbClr val="0000CC"/>
                </a:solidFill>
              </a:rPr>
              <a:t>a</a:t>
            </a:r>
            <a:r>
              <a:rPr lang="en-US" dirty="0" smtClean="0">
                <a:solidFill>
                  <a:srgbClr val="FF0000"/>
                </a:solidFill>
              </a:rPr>
              <a:t> = </a:t>
            </a:r>
            <a:r>
              <a:rPr lang="en-US" dirty="0" smtClean="0">
                <a:solidFill>
                  <a:srgbClr val="0000CC"/>
                </a:solidFill>
              </a:rPr>
              <a:t>b </a:t>
            </a:r>
            <a:r>
              <a:rPr lang="en-US" dirty="0" smtClean="0">
                <a:solidFill>
                  <a:srgbClr val="FF0000"/>
                </a:solidFill>
              </a:rPr>
              <a:t>+</a:t>
            </a:r>
            <a:r>
              <a:rPr lang="en-US" dirty="0" smtClean="0">
                <a:solidFill>
                  <a:srgbClr val="0000CC"/>
                </a:solidFill>
              </a:rPr>
              <a:t> 5</a:t>
            </a:r>
            <a:endParaRPr lang="en-US" dirty="0" smtClean="0"/>
          </a:p>
          <a:p>
            <a:pPr algn="just"/>
            <a:r>
              <a:rPr lang="en-US" sz="2800" dirty="0" smtClean="0"/>
              <a:t>Operator</a:t>
            </a:r>
            <a:r>
              <a:rPr lang="en-US" sz="2800" dirty="0" smtClean="0"/>
              <a:t>: </a:t>
            </a:r>
            <a:r>
              <a:rPr lang="en-US" sz="2400" dirty="0" smtClean="0"/>
              <a:t>Symbol representing the operation</a:t>
            </a:r>
            <a:endParaRPr lang="en-US" sz="2800" dirty="0" smtClean="0"/>
          </a:p>
          <a:p>
            <a:pPr lvl="1" algn="just">
              <a:buNone/>
            </a:pPr>
            <a:r>
              <a:rPr lang="en-US" dirty="0" smtClean="0">
                <a:solidFill>
                  <a:srgbClr val="FF0000"/>
                </a:solidFill>
              </a:rPr>
              <a:t>= </a:t>
            </a:r>
            <a:r>
              <a:rPr lang="en-US" dirty="0" smtClean="0"/>
              <a:t> </a:t>
            </a:r>
            <a:r>
              <a:rPr lang="en-US" sz="2400" dirty="0" smtClean="0"/>
              <a:t>and</a:t>
            </a:r>
            <a:r>
              <a:rPr lang="en-US" dirty="0" smtClean="0"/>
              <a:t> </a:t>
            </a:r>
            <a:r>
              <a:rPr lang="en-US" dirty="0" smtClean="0">
                <a:solidFill>
                  <a:srgbClr val="FF0000"/>
                </a:solidFill>
              </a:rPr>
              <a:t>+</a:t>
            </a:r>
          </a:p>
          <a:p>
            <a:pPr algn="just"/>
            <a:r>
              <a:rPr lang="en-US" sz="2800" dirty="0" smtClean="0"/>
              <a:t>Operand: </a:t>
            </a:r>
            <a:r>
              <a:rPr lang="en-US" sz="2400" dirty="0" smtClean="0"/>
              <a:t>The data items (variables and constant) on which the operation is performed</a:t>
            </a:r>
            <a:endParaRPr lang="en-US" sz="2800" dirty="0" smtClean="0"/>
          </a:p>
          <a:p>
            <a:pPr lvl="1" algn="just">
              <a:buNone/>
            </a:pPr>
            <a:r>
              <a:rPr lang="en-US" dirty="0" smtClean="0">
                <a:solidFill>
                  <a:srgbClr val="0000CC"/>
                </a:solidFill>
              </a:rPr>
              <a:t>a</a:t>
            </a:r>
            <a:r>
              <a:rPr lang="en-US" dirty="0" smtClean="0"/>
              <a:t>, </a:t>
            </a:r>
            <a:r>
              <a:rPr lang="en-US" dirty="0" smtClean="0">
                <a:solidFill>
                  <a:srgbClr val="0000CC"/>
                </a:solidFill>
              </a:rPr>
              <a:t>b</a:t>
            </a:r>
            <a:r>
              <a:rPr lang="en-US" dirty="0" smtClean="0"/>
              <a:t> </a:t>
            </a:r>
            <a:r>
              <a:rPr lang="en-US" sz="2400" dirty="0" smtClean="0"/>
              <a:t>and</a:t>
            </a:r>
            <a:r>
              <a:rPr lang="en-US" dirty="0" smtClean="0"/>
              <a:t> </a:t>
            </a:r>
            <a:r>
              <a:rPr lang="en-US" dirty="0" smtClean="0">
                <a:solidFill>
                  <a:srgbClr val="0000CC"/>
                </a:solidFill>
              </a:rPr>
              <a:t>5</a:t>
            </a:r>
          </a:p>
          <a:p>
            <a:pPr lvl="1" algn="just"/>
            <a:r>
              <a:rPr lang="en-US" sz="2400" dirty="0" smtClean="0"/>
              <a:t>In case of </a:t>
            </a:r>
            <a:r>
              <a:rPr lang="en-US" sz="2400" dirty="0" smtClean="0">
                <a:solidFill>
                  <a:srgbClr val="FF0000"/>
                </a:solidFill>
              </a:rPr>
              <a:t>+</a:t>
            </a:r>
            <a:r>
              <a:rPr lang="en-US" sz="2400" dirty="0" smtClean="0"/>
              <a:t> operator, operands are </a:t>
            </a:r>
            <a:r>
              <a:rPr lang="en-US" sz="2400" dirty="0" smtClean="0">
                <a:solidFill>
                  <a:srgbClr val="0000CC"/>
                </a:solidFill>
              </a:rPr>
              <a:t>b</a:t>
            </a:r>
            <a:r>
              <a:rPr lang="en-US" sz="2400" dirty="0" smtClean="0"/>
              <a:t> and </a:t>
            </a:r>
            <a:r>
              <a:rPr lang="en-US" sz="2400" dirty="0" smtClean="0">
                <a:solidFill>
                  <a:srgbClr val="0000CC"/>
                </a:solidFill>
              </a:rPr>
              <a:t>5</a:t>
            </a:r>
          </a:p>
          <a:p>
            <a:pPr lvl="1" algn="just"/>
            <a:r>
              <a:rPr lang="en-US" sz="2400" dirty="0" smtClean="0"/>
              <a:t>In case of </a:t>
            </a:r>
            <a:r>
              <a:rPr lang="en-US" sz="2400" dirty="0" smtClean="0">
                <a:solidFill>
                  <a:srgbClr val="FF0000"/>
                </a:solidFill>
              </a:rPr>
              <a:t>=</a:t>
            </a:r>
            <a:r>
              <a:rPr lang="en-US" sz="2400" dirty="0" smtClean="0"/>
              <a:t> operator, operands are </a:t>
            </a:r>
            <a:r>
              <a:rPr lang="en-US" sz="2400" dirty="0" smtClean="0">
                <a:solidFill>
                  <a:srgbClr val="0000CC"/>
                </a:solidFill>
              </a:rPr>
              <a:t>a</a:t>
            </a:r>
            <a:r>
              <a:rPr lang="en-US" sz="2400" dirty="0" smtClean="0"/>
              <a:t> and the value of expression </a:t>
            </a:r>
            <a:r>
              <a:rPr lang="en-US" sz="2400" dirty="0" smtClean="0">
                <a:solidFill>
                  <a:srgbClr val="0000CC"/>
                </a:solidFill>
              </a:rPr>
              <a:t>b</a:t>
            </a:r>
            <a:r>
              <a:rPr lang="en-US" sz="2400" dirty="0" smtClean="0">
                <a:solidFill>
                  <a:srgbClr val="FF0000"/>
                </a:solidFill>
              </a:rPr>
              <a:t>+</a:t>
            </a:r>
            <a:r>
              <a:rPr lang="en-US" sz="2400" dirty="0" smtClean="0">
                <a:solidFill>
                  <a:srgbClr val="0000CC"/>
                </a:solidFill>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Operators – Types</a:t>
            </a:r>
          </a:p>
        </p:txBody>
      </p:sp>
      <p:sp>
        <p:nvSpPr>
          <p:cNvPr id="4" name="Content Placeholder 3"/>
          <p:cNvSpPr>
            <a:spLocks noGrp="1"/>
          </p:cNvSpPr>
          <p:nvPr>
            <p:ph idx="1"/>
          </p:nvPr>
        </p:nvSpPr>
        <p:spPr>
          <a:xfrm>
            <a:off x="457200" y="1219200"/>
            <a:ext cx="8915400" cy="5257800"/>
          </a:xfrm>
        </p:spPr>
        <p:txBody>
          <a:bodyPr/>
          <a:lstStyle/>
          <a:p>
            <a:pPr algn="just"/>
            <a:r>
              <a:rPr lang="en-US" sz="2800" dirty="0" smtClean="0"/>
              <a:t>Operators are classified based on number of operands as </a:t>
            </a:r>
          </a:p>
          <a:p>
            <a:pPr lvl="1" algn="just"/>
            <a:r>
              <a:rPr lang="en-US" sz="2400" dirty="0" smtClean="0"/>
              <a:t>Unary operators</a:t>
            </a:r>
          </a:p>
          <a:p>
            <a:pPr lvl="1" algn="just"/>
            <a:r>
              <a:rPr lang="en-US" sz="2400" dirty="0" smtClean="0"/>
              <a:t>Binary operators </a:t>
            </a:r>
          </a:p>
          <a:p>
            <a:pPr lvl="1" algn="just"/>
            <a:r>
              <a:rPr lang="en-US" sz="2400" dirty="0" smtClean="0"/>
              <a:t>Ternary operators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Assignment Operator</a:t>
            </a:r>
          </a:p>
        </p:txBody>
      </p:sp>
      <p:sp>
        <p:nvSpPr>
          <p:cNvPr id="4" name="Content Placeholder 3"/>
          <p:cNvSpPr>
            <a:spLocks noGrp="1"/>
          </p:cNvSpPr>
          <p:nvPr>
            <p:ph idx="1"/>
          </p:nvPr>
        </p:nvSpPr>
        <p:spPr>
          <a:xfrm>
            <a:off x="457200" y="990600"/>
            <a:ext cx="8915400" cy="5486400"/>
          </a:xfrm>
        </p:spPr>
        <p:txBody>
          <a:bodyPr/>
          <a:lstStyle/>
          <a:p>
            <a:endParaRPr lang="en-US" dirty="0" smtClean="0"/>
          </a:p>
          <a:p>
            <a:r>
              <a:rPr lang="en-US" sz="2800" dirty="0" smtClean="0"/>
              <a:t>Assignment Operator  </a:t>
            </a:r>
            <a:r>
              <a:rPr lang="en-US" sz="2800" dirty="0" smtClean="0">
                <a:solidFill>
                  <a:srgbClr val="0000CC"/>
                </a:solidFill>
              </a:rPr>
              <a:t>= </a:t>
            </a:r>
            <a:endParaRPr lang="en-US" sz="2800" dirty="0" smtClean="0"/>
          </a:p>
          <a:p>
            <a:pPr lvl="2">
              <a:buNone/>
            </a:pPr>
            <a:r>
              <a:rPr lang="en-US" sz="2800" dirty="0" smtClean="0">
                <a:solidFill>
                  <a:srgbClr val="FF0000"/>
                </a:solidFill>
              </a:rPr>
              <a:t>a = 1;</a:t>
            </a:r>
          </a:p>
          <a:p>
            <a:pPr lvl="2">
              <a:buNone/>
            </a:pPr>
            <a:r>
              <a:rPr lang="en-US" dirty="0" smtClean="0"/>
              <a:t>1 is assigned to the variable a</a:t>
            </a:r>
          </a:p>
          <a:p>
            <a:pPr lvl="2">
              <a:buNone/>
            </a:pPr>
            <a:endParaRPr lang="en-US" dirty="0" smtClean="0"/>
          </a:p>
          <a:p>
            <a:pPr lvl="2">
              <a:buNone/>
            </a:pPr>
            <a:endParaRPr lang="en-US" dirty="0" smtClean="0"/>
          </a:p>
          <a:p>
            <a:r>
              <a:rPr lang="en-US" sz="2800" dirty="0" smtClean="0"/>
              <a:t>Do not confuse with equality Operator  </a:t>
            </a:r>
            <a:r>
              <a:rPr lang="en-US" sz="2800" dirty="0" smtClean="0">
                <a:solidFill>
                  <a:srgbClr val="0000CC"/>
                </a:solidFill>
              </a:rPr>
              <a:t>==</a:t>
            </a:r>
            <a:endParaRPr lang="en-US" sz="2800" dirty="0" smtClean="0"/>
          </a:p>
          <a:p>
            <a:pPr lvl="2">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Arithmetic Operators </a:t>
            </a:r>
          </a:p>
        </p:txBody>
      </p:sp>
      <p:sp>
        <p:nvSpPr>
          <p:cNvPr id="4" name="Content Placeholder 3"/>
          <p:cNvSpPr>
            <a:spLocks noGrp="1"/>
          </p:cNvSpPr>
          <p:nvPr>
            <p:ph idx="1"/>
          </p:nvPr>
        </p:nvSpPr>
        <p:spPr>
          <a:xfrm>
            <a:off x="457200" y="1219200"/>
            <a:ext cx="8915400" cy="5257800"/>
          </a:xfrm>
        </p:spPr>
        <p:txBody>
          <a:bodyPr/>
          <a:lstStyle/>
          <a:p>
            <a:pPr>
              <a:buNone/>
            </a:pPr>
            <a:r>
              <a:rPr lang="en-US" sz="2800" dirty="0" smtClean="0">
                <a:solidFill>
                  <a:srgbClr val="0000CC"/>
                </a:solidFill>
              </a:rPr>
              <a:t>+ </a:t>
            </a:r>
            <a:r>
              <a:rPr lang="en-US" sz="2800" dirty="0" smtClean="0"/>
              <a:t>(addition)</a:t>
            </a:r>
          </a:p>
          <a:p>
            <a:pPr lvl="1">
              <a:buNone/>
            </a:pPr>
            <a:r>
              <a:rPr lang="en-US" sz="2400" dirty="0" smtClean="0">
                <a:solidFill>
                  <a:srgbClr val="FF0000"/>
                </a:solidFill>
              </a:rPr>
              <a:t>a + 5</a:t>
            </a:r>
          </a:p>
          <a:p>
            <a:pPr>
              <a:buNone/>
            </a:pPr>
            <a:r>
              <a:rPr lang="en-US" sz="2800" dirty="0" smtClean="0">
                <a:solidFill>
                  <a:srgbClr val="0000CC"/>
                </a:solidFill>
              </a:rPr>
              <a:t>- </a:t>
            </a:r>
            <a:r>
              <a:rPr lang="en-US" sz="2800" dirty="0" smtClean="0"/>
              <a:t>(subtraction)</a:t>
            </a:r>
          </a:p>
          <a:p>
            <a:pPr lvl="1">
              <a:buNone/>
            </a:pPr>
            <a:r>
              <a:rPr lang="en-US" sz="2400" dirty="0" smtClean="0">
                <a:solidFill>
                  <a:srgbClr val="FF0000"/>
                </a:solidFill>
              </a:rPr>
              <a:t>10 - b</a:t>
            </a:r>
          </a:p>
          <a:p>
            <a:pPr>
              <a:buNone/>
            </a:pPr>
            <a:r>
              <a:rPr lang="en-US" sz="2800" dirty="0" smtClean="0">
                <a:solidFill>
                  <a:srgbClr val="0000CC"/>
                </a:solidFill>
              </a:rPr>
              <a:t>* </a:t>
            </a:r>
            <a:r>
              <a:rPr lang="en-US" sz="2800" dirty="0" smtClean="0"/>
              <a:t>(multiplication)</a:t>
            </a:r>
          </a:p>
          <a:p>
            <a:pPr marL="742950" lvl="2" indent="-342900">
              <a:buNone/>
            </a:pPr>
            <a:r>
              <a:rPr lang="en-US" dirty="0" smtClean="0">
                <a:solidFill>
                  <a:srgbClr val="FF0000"/>
                </a:solidFill>
              </a:rPr>
              <a:t>a * c</a:t>
            </a:r>
          </a:p>
          <a:p>
            <a:pPr>
              <a:buNone/>
            </a:pPr>
            <a:r>
              <a:rPr lang="en-US" sz="2800" dirty="0" smtClean="0">
                <a:solidFill>
                  <a:srgbClr val="0000CC"/>
                </a:solidFill>
              </a:rPr>
              <a:t>/ </a:t>
            </a:r>
            <a:r>
              <a:rPr lang="en-US" sz="2800" dirty="0" smtClean="0"/>
              <a:t>(division) </a:t>
            </a:r>
            <a:r>
              <a:rPr lang="en-US" sz="2800" dirty="0" smtClean="0">
                <a:solidFill>
                  <a:srgbClr val="7030A0"/>
                </a:solidFill>
              </a:rPr>
              <a:t>– Integer division</a:t>
            </a:r>
          </a:p>
          <a:p>
            <a:pPr lvl="1">
              <a:buNone/>
            </a:pPr>
            <a:r>
              <a:rPr lang="en-US" sz="2400" dirty="0" smtClean="0">
                <a:solidFill>
                  <a:srgbClr val="FF0000"/>
                </a:solidFill>
              </a:rPr>
              <a:t>a  /  5                                   </a:t>
            </a:r>
            <a:r>
              <a:rPr lang="en-US" sz="2400" dirty="0" smtClean="0"/>
              <a:t>Example: 10/5 = 2   and  35/2 = 17</a:t>
            </a:r>
          </a:p>
          <a:p>
            <a:pPr>
              <a:buNone/>
            </a:pPr>
            <a:r>
              <a:rPr lang="en-US" sz="2800" dirty="0" smtClean="0">
                <a:solidFill>
                  <a:srgbClr val="0000CC"/>
                </a:solidFill>
              </a:rPr>
              <a:t>% </a:t>
            </a:r>
            <a:r>
              <a:rPr lang="en-US" sz="2800" dirty="0" smtClean="0"/>
              <a:t>(modulo) </a:t>
            </a:r>
            <a:r>
              <a:rPr lang="en-US" sz="2800" dirty="0" smtClean="0">
                <a:solidFill>
                  <a:srgbClr val="7030A0"/>
                </a:solidFill>
              </a:rPr>
              <a:t>- Remainder</a:t>
            </a:r>
          </a:p>
          <a:p>
            <a:pPr lvl="1">
              <a:buNone/>
            </a:pPr>
            <a:r>
              <a:rPr lang="en-US" sz="2400" dirty="0" smtClean="0">
                <a:solidFill>
                  <a:srgbClr val="FF0000"/>
                </a:solidFill>
              </a:rPr>
              <a:t>a % 2                                   </a:t>
            </a:r>
            <a:r>
              <a:rPr lang="en-US" sz="2400" dirty="0" smtClean="0"/>
              <a:t>Example: 35%2 = 1</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400" dirty="0" smtClean="0"/>
              <a:t>Compound Assignment Operators </a:t>
            </a:r>
          </a:p>
        </p:txBody>
      </p:sp>
      <p:sp>
        <p:nvSpPr>
          <p:cNvPr id="4" name="Content Placeholder 3"/>
          <p:cNvSpPr>
            <a:spLocks noGrp="1"/>
          </p:cNvSpPr>
          <p:nvPr>
            <p:ph idx="1"/>
          </p:nvPr>
        </p:nvSpPr>
        <p:spPr>
          <a:xfrm>
            <a:off x="457200" y="1219200"/>
            <a:ext cx="8915400" cy="5257800"/>
          </a:xfrm>
        </p:spPr>
        <p:txBody>
          <a:bodyPr/>
          <a:lstStyle/>
          <a:p>
            <a:r>
              <a:rPr lang="en-US" sz="2800" dirty="0" smtClean="0"/>
              <a:t>Any statement of the form</a:t>
            </a:r>
          </a:p>
          <a:p>
            <a:pPr lvl="1">
              <a:buNone/>
            </a:pPr>
            <a:r>
              <a:rPr lang="en-US" sz="2400" dirty="0" smtClean="0"/>
              <a:t>variable = variable operator expression;</a:t>
            </a:r>
          </a:p>
          <a:p>
            <a:r>
              <a:rPr lang="en-US" sz="2800" dirty="0" smtClean="0"/>
              <a:t>Can be written as</a:t>
            </a:r>
          </a:p>
          <a:p>
            <a:pPr lvl="1">
              <a:buNone/>
            </a:pPr>
            <a:r>
              <a:rPr lang="en-US" sz="2400" dirty="0" smtClean="0"/>
              <a:t>variable operator = expression;</a:t>
            </a:r>
          </a:p>
          <a:p>
            <a:pPr>
              <a:buNone/>
            </a:pPr>
            <a:endParaRPr lang="en-US" dirty="0" smtClean="0">
              <a:solidFill>
                <a:srgbClr val="0000CC"/>
              </a:solidFill>
            </a:endParaRPr>
          </a:p>
          <a:p>
            <a:pPr>
              <a:buNone/>
            </a:pPr>
            <a:r>
              <a:rPr lang="en-US" dirty="0" smtClean="0">
                <a:solidFill>
                  <a:srgbClr val="0000CC"/>
                </a:solidFill>
              </a:rPr>
              <a:t>	+= ,-=, *=, /=, %=</a:t>
            </a:r>
          </a:p>
          <a:p>
            <a:pPr lvl="1">
              <a:buNone/>
            </a:pPr>
            <a:endParaRPr lang="en-US" dirty="0" smtClean="0"/>
          </a:p>
          <a:p>
            <a:pPr lvl="1">
              <a:buNone/>
            </a:pPr>
            <a:r>
              <a:rPr lang="en-US" dirty="0" smtClean="0"/>
              <a:t>a </a:t>
            </a:r>
            <a:r>
              <a:rPr lang="en-US" dirty="0" smtClean="0">
                <a:solidFill>
                  <a:srgbClr val="FF0000"/>
                </a:solidFill>
              </a:rPr>
              <a:t>=</a:t>
            </a:r>
            <a:r>
              <a:rPr lang="en-US" dirty="0" smtClean="0"/>
              <a:t> </a:t>
            </a:r>
            <a:r>
              <a:rPr lang="en-US" dirty="0" smtClean="0">
                <a:solidFill>
                  <a:srgbClr val="7030A0"/>
                </a:solidFill>
              </a:rPr>
              <a:t>a</a:t>
            </a:r>
            <a:r>
              <a:rPr lang="en-US" dirty="0" smtClean="0"/>
              <a:t> </a:t>
            </a:r>
            <a:r>
              <a:rPr lang="en-US" dirty="0" smtClean="0">
                <a:solidFill>
                  <a:srgbClr val="FF0000"/>
                </a:solidFill>
              </a:rPr>
              <a:t>+</a:t>
            </a:r>
            <a:r>
              <a:rPr lang="en-US" dirty="0" smtClean="0"/>
              <a:t> 1;</a:t>
            </a:r>
          </a:p>
          <a:p>
            <a:pPr lvl="1">
              <a:buNone/>
            </a:pPr>
            <a:r>
              <a:rPr lang="en-US" sz="2400" dirty="0" smtClean="0"/>
              <a:t>can be written as</a:t>
            </a:r>
          </a:p>
          <a:p>
            <a:pPr lvl="1">
              <a:buNone/>
            </a:pPr>
            <a:r>
              <a:rPr lang="en-US" dirty="0" smtClean="0"/>
              <a:t>a </a:t>
            </a:r>
            <a:r>
              <a:rPr lang="en-US" dirty="0" smtClean="0">
                <a:solidFill>
                  <a:srgbClr val="FF0000"/>
                </a:solidFill>
              </a:rPr>
              <a:t>+= </a:t>
            </a:r>
            <a:r>
              <a:rPr lang="en-US" dirty="0" smtClean="0"/>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dirty="0" smtClean="0"/>
              <a:t>Increment and Decrement Operators</a:t>
            </a:r>
            <a:endParaRPr lang="en-IN" sz="4400" dirty="0" smtClean="0"/>
          </a:p>
        </p:txBody>
      </p:sp>
      <p:sp>
        <p:nvSpPr>
          <p:cNvPr id="4" name="Content Placeholder 3"/>
          <p:cNvSpPr>
            <a:spLocks noGrp="1"/>
          </p:cNvSpPr>
          <p:nvPr>
            <p:ph idx="1"/>
          </p:nvPr>
        </p:nvSpPr>
        <p:spPr>
          <a:xfrm>
            <a:off x="457200" y="1143000"/>
            <a:ext cx="8915400" cy="5334000"/>
          </a:xfrm>
        </p:spPr>
        <p:txBody>
          <a:bodyPr/>
          <a:lstStyle/>
          <a:p>
            <a:pPr algn="just"/>
            <a:r>
              <a:rPr lang="en-US" sz="2800" dirty="0" smtClean="0"/>
              <a:t>Unary operators for increment and decrement</a:t>
            </a:r>
          </a:p>
          <a:p>
            <a:pPr lvl="1" algn="just">
              <a:buNone/>
            </a:pPr>
            <a:r>
              <a:rPr lang="en-US" dirty="0" smtClean="0">
                <a:solidFill>
                  <a:srgbClr val="0000CC"/>
                </a:solidFill>
              </a:rPr>
              <a:t>++</a:t>
            </a:r>
          </a:p>
          <a:p>
            <a:pPr lvl="2" algn="just">
              <a:buNone/>
            </a:pPr>
            <a:r>
              <a:rPr lang="en-US" sz="2800" dirty="0" smtClean="0">
                <a:solidFill>
                  <a:srgbClr val="FF0000"/>
                </a:solidFill>
              </a:rPr>
              <a:t>a++; </a:t>
            </a:r>
            <a:r>
              <a:rPr lang="en-US" dirty="0" smtClean="0"/>
              <a:t>/*post increment - Increment value of a after this expression is evaluated*/</a:t>
            </a:r>
            <a:endParaRPr lang="en-US" sz="2800" dirty="0" smtClean="0"/>
          </a:p>
          <a:p>
            <a:pPr lvl="2" algn="just">
              <a:buNone/>
            </a:pPr>
            <a:r>
              <a:rPr lang="en-US" sz="2800" dirty="0" smtClean="0">
                <a:solidFill>
                  <a:srgbClr val="FF0000"/>
                </a:solidFill>
              </a:rPr>
              <a:t>++a;</a:t>
            </a:r>
            <a:r>
              <a:rPr lang="en-US" sz="2800" dirty="0" smtClean="0">
                <a:solidFill>
                  <a:prstClr val="black"/>
                </a:solidFill>
              </a:rPr>
              <a:t> </a:t>
            </a:r>
            <a:r>
              <a:rPr lang="en-US" dirty="0" smtClean="0">
                <a:solidFill>
                  <a:prstClr val="black"/>
                </a:solidFill>
              </a:rPr>
              <a:t>/*</a:t>
            </a:r>
            <a:r>
              <a:rPr lang="en-US" dirty="0" smtClean="0"/>
              <a:t> pre increment - </a:t>
            </a:r>
            <a:r>
              <a:rPr lang="en-US" dirty="0" smtClean="0">
                <a:solidFill>
                  <a:prstClr val="black"/>
                </a:solidFill>
              </a:rPr>
              <a:t>Increment value of a first and then evaluate the expression */</a:t>
            </a:r>
            <a:endParaRPr lang="en-US" sz="2800" dirty="0" smtClean="0"/>
          </a:p>
          <a:p>
            <a:pPr lvl="1" algn="just">
              <a:buNone/>
            </a:pPr>
            <a:r>
              <a:rPr lang="en-US" dirty="0" smtClean="0">
                <a:solidFill>
                  <a:srgbClr val="0000CC"/>
                </a:solidFill>
              </a:rPr>
              <a:t>--</a:t>
            </a:r>
          </a:p>
          <a:p>
            <a:pPr lvl="2" algn="just">
              <a:buNone/>
            </a:pPr>
            <a:r>
              <a:rPr lang="en-US" sz="2800" dirty="0" smtClean="0">
                <a:solidFill>
                  <a:srgbClr val="FF0000"/>
                </a:solidFill>
              </a:rPr>
              <a:t>a--; </a:t>
            </a:r>
            <a:r>
              <a:rPr lang="en-US" dirty="0" smtClean="0">
                <a:solidFill>
                  <a:prstClr val="black"/>
                </a:solidFill>
              </a:rPr>
              <a:t>/*</a:t>
            </a:r>
            <a:r>
              <a:rPr lang="en-US" dirty="0" smtClean="0"/>
              <a:t> post decrement - </a:t>
            </a:r>
            <a:r>
              <a:rPr lang="en-US" dirty="0" smtClean="0">
                <a:solidFill>
                  <a:prstClr val="black"/>
                </a:solidFill>
              </a:rPr>
              <a:t>Decrement value of a after this expression is evaluated*/</a:t>
            </a:r>
            <a:endParaRPr lang="en-US" sz="2800" dirty="0" smtClean="0"/>
          </a:p>
          <a:p>
            <a:pPr lvl="2" algn="just">
              <a:buNone/>
            </a:pPr>
            <a:r>
              <a:rPr lang="en-US" sz="2800" dirty="0" smtClean="0">
                <a:solidFill>
                  <a:srgbClr val="FF0000"/>
                </a:solidFill>
              </a:rPr>
              <a:t>--a;</a:t>
            </a:r>
            <a:r>
              <a:rPr lang="en-US" sz="2800" dirty="0" smtClean="0">
                <a:solidFill>
                  <a:prstClr val="black"/>
                </a:solidFill>
              </a:rPr>
              <a:t> </a:t>
            </a:r>
            <a:r>
              <a:rPr lang="en-US" dirty="0" smtClean="0">
                <a:solidFill>
                  <a:prstClr val="black"/>
                </a:solidFill>
              </a:rPr>
              <a:t>/* </a:t>
            </a:r>
            <a:r>
              <a:rPr lang="en-US" dirty="0" smtClean="0"/>
              <a:t>pre decrement - </a:t>
            </a:r>
            <a:r>
              <a:rPr lang="en-US" dirty="0" smtClean="0">
                <a:solidFill>
                  <a:prstClr val="black"/>
                </a:solidFill>
              </a:rPr>
              <a:t>Decrement value of a first and then evaluate the expression */</a:t>
            </a:r>
            <a:endParaRPr lang="en-US" sz="2800" dirty="0" smtClean="0">
              <a:solidFill>
                <a:prstClr val="blac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1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111" id="{A1BAF793-D9A4-45C3-87F9-DB68FA1B5BFC}" vid="{E422D33F-7E8A-4037-9A3A-188E26740B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1827</TotalTime>
  <Words>735</Words>
  <Application>Microsoft Office PowerPoint</Application>
  <PresentationFormat>A4 Paper (210x297 mm)</PresentationFormat>
  <Paragraphs>203</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1111</vt:lpstr>
      <vt:lpstr>PowerPoint Presentation</vt:lpstr>
      <vt:lpstr>Objectives</vt:lpstr>
      <vt:lpstr>Contents</vt:lpstr>
      <vt:lpstr>Operators and Operands</vt:lpstr>
      <vt:lpstr>Operators – Types</vt:lpstr>
      <vt:lpstr>Assignment Operator</vt:lpstr>
      <vt:lpstr>Arithmetic Operators </vt:lpstr>
      <vt:lpstr>Compound Assignment Operators </vt:lpstr>
      <vt:lpstr>Increment and Decrement Operators</vt:lpstr>
      <vt:lpstr>Increment and Decrement Operators</vt:lpstr>
      <vt:lpstr>Operators for Comparison</vt:lpstr>
      <vt:lpstr>Logical Operators</vt:lpstr>
      <vt:lpstr>Question</vt:lpstr>
      <vt:lpstr>Bitwise Operators</vt:lpstr>
      <vt:lpstr>Bitwise Operators contd.</vt:lpstr>
      <vt:lpstr>Conditional Operators </vt:lpstr>
      <vt:lpstr>Conditional Operators - Example </vt:lpstr>
      <vt:lpstr>sizeof() Operator</vt:lpstr>
      <vt:lpstr>Operators on Floating Point Data Type</vt:lpstr>
      <vt:lpstr>Operator Precedence and Associativity</vt:lpstr>
      <vt:lpstr>Operator Precedence and Associativity</vt:lpstr>
      <vt:lpstr>Operator Precedence and Associativity</vt:lpstr>
      <vt:lpstr>Example</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jishmi</cp:lastModifiedBy>
  <cp:revision>470</cp:revision>
  <dcterms:created xsi:type="dcterms:W3CDTF">2006-08-16T00:00:00Z</dcterms:created>
  <dcterms:modified xsi:type="dcterms:W3CDTF">2022-03-29T07:04:32Z</dcterms:modified>
</cp:coreProperties>
</file>