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06" r:id="rId2"/>
    <p:sldId id="310" r:id="rId3"/>
    <p:sldId id="311" r:id="rId4"/>
    <p:sldId id="338" r:id="rId5"/>
    <p:sldId id="339" r:id="rId6"/>
    <p:sldId id="340" r:id="rId7"/>
    <p:sldId id="323" r:id="rId8"/>
    <p:sldId id="347" r:id="rId9"/>
    <p:sldId id="343" r:id="rId10"/>
    <p:sldId id="327" r:id="rId11"/>
    <p:sldId id="344" r:id="rId12"/>
    <p:sldId id="328" r:id="rId13"/>
    <p:sldId id="345" r:id="rId14"/>
    <p:sldId id="329" r:id="rId15"/>
    <p:sldId id="330" r:id="rId16"/>
    <p:sldId id="346" r:id="rId17"/>
    <p:sldId id="342" r:id="rId18"/>
    <p:sldId id="331" r:id="rId19"/>
    <p:sldId id="341" r:id="rId20"/>
    <p:sldId id="336" r:id="rId21"/>
    <p:sldId id="335" r:id="rId22"/>
    <p:sldId id="337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36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0668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Sequential Execution </a:t>
            </a: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892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>
                <a:solidFill>
                  <a:prstClr val="black"/>
                </a:solidFill>
              </a:rPr>
              <a:t>Course </a:t>
            </a:r>
            <a:r>
              <a:rPr lang="en-IN" sz="3200" b="1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A flowchart</a:t>
            </a:r>
          </a:p>
          <a:p>
            <a:pPr lvl="1" algn="just"/>
            <a:r>
              <a:rPr lang="en-US" sz="2400" dirty="0" smtClean="0"/>
              <a:t>A graphical representation of an algorithm or of a portion of an algorithm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Flowcharts are drawn using certain special-purpose </a:t>
            </a:r>
            <a:r>
              <a:rPr lang="en-US" sz="2800" dirty="0" smtClean="0">
                <a:solidFill>
                  <a:srgbClr val="0000CC"/>
                </a:solidFill>
              </a:rPr>
              <a:t>symbols</a:t>
            </a:r>
            <a:r>
              <a:rPr lang="en-US" sz="2800" dirty="0" smtClean="0"/>
              <a:t> such as rectangles, diamonds, ovals, and small circles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Symbols are connected by arrows called </a:t>
            </a:r>
            <a:r>
              <a:rPr lang="en-US" sz="2800" dirty="0" err="1" smtClean="0">
                <a:solidFill>
                  <a:srgbClr val="0000CC"/>
                </a:solidFill>
              </a:rPr>
              <a:t>flowlines</a:t>
            </a:r>
            <a:endParaRPr lang="en-US" dirty="0" smtClean="0">
              <a:solidFill>
                <a:srgbClr val="0000CC"/>
              </a:solidFill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- Symbols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Oval symbol</a:t>
            </a:r>
          </a:p>
          <a:p>
            <a:pPr algn="just"/>
            <a:r>
              <a:rPr lang="en-US" sz="2800" dirty="0" smtClean="0"/>
              <a:t>Terminator symbol</a:t>
            </a:r>
          </a:p>
          <a:p>
            <a:pPr lvl="1" algn="just"/>
            <a:r>
              <a:rPr lang="en-US" sz="2400" dirty="0" smtClean="0"/>
              <a:t>All programs in C start executing from the first processing statement in main function</a:t>
            </a:r>
          </a:p>
          <a:p>
            <a:pPr lvl="1" algn="just"/>
            <a:r>
              <a:rPr lang="en-US" sz="2400" dirty="0" smtClean="0"/>
              <a:t>Flowcharts express the start of a program and termination of the program using a terminator symbol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Examples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800" y="40386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6800" y="57150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57150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– Symbols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90678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00CC"/>
                </a:solidFill>
              </a:rPr>
              <a:t>Rectangle symbol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0000CC"/>
                </a:solidFill>
              </a:rPr>
              <a:t>action symbol</a:t>
            </a:r>
          </a:p>
          <a:p>
            <a:r>
              <a:rPr lang="en-US" sz="2800" dirty="0" smtClean="0"/>
              <a:t>Processing Statement</a:t>
            </a:r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209800"/>
            <a:ext cx="2895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3000" y="4419600"/>
            <a:ext cx="2895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a + 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– Symbols contd.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685800" y="1143000"/>
            <a:ext cx="8686800" cy="548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Predefined Process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1066800" y="1905000"/>
            <a:ext cx="2895600" cy="1067594"/>
            <a:chOff x="990600" y="3733800"/>
            <a:chExt cx="2895600" cy="1067594"/>
          </a:xfrm>
        </p:grpSpPr>
        <p:sp>
          <p:nvSpPr>
            <p:cNvPr id="16" name="Rectangle 15"/>
            <p:cNvSpPr/>
            <p:nvPr/>
          </p:nvSpPr>
          <p:spPr>
            <a:xfrm>
              <a:off x="990600" y="3733800"/>
              <a:ext cx="28956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914400" y="4267200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972594" y="4266406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18"/>
          <p:cNvGrpSpPr/>
          <p:nvPr/>
        </p:nvGrpSpPr>
        <p:grpSpPr>
          <a:xfrm>
            <a:off x="1066800" y="4572000"/>
            <a:ext cx="2895600" cy="1067594"/>
            <a:chOff x="990600" y="3733800"/>
            <a:chExt cx="2895600" cy="1067594"/>
          </a:xfrm>
        </p:grpSpPr>
        <p:sp>
          <p:nvSpPr>
            <p:cNvPr id="20" name="Rectangle 19"/>
            <p:cNvSpPr/>
            <p:nvPr/>
          </p:nvSpPr>
          <p:spPr>
            <a:xfrm>
              <a:off x="990600" y="3733800"/>
              <a:ext cx="28956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power(10,num)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914400" y="4267200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972594" y="4266406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– Symbols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00CC"/>
                </a:solidFill>
              </a:rPr>
              <a:t>I/O statement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Examples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1066800" y="1905000"/>
            <a:ext cx="3200400" cy="6858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762000" y="4267200"/>
            <a:ext cx="3886200" cy="990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“Sum is”, 10</a:t>
            </a:r>
            <a:endParaRPr lang="en-US" dirty="0"/>
          </a:p>
        </p:txBody>
      </p:sp>
      <p:sp>
        <p:nvSpPr>
          <p:cNvPr id="24" name="Parallelogram 23"/>
          <p:cNvSpPr/>
          <p:nvPr/>
        </p:nvSpPr>
        <p:spPr>
          <a:xfrm>
            <a:off x="5334000" y="4191000"/>
            <a:ext cx="3886200" cy="990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integer </a:t>
            </a:r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– Symbols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00CC"/>
                </a:solidFill>
              </a:rPr>
              <a:t>Connectors</a:t>
            </a:r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Examples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19812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3000" y="38862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– Symbols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  <a:ln>
            <a:noFill/>
          </a:ln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Diamond symbol </a:t>
            </a:r>
            <a:r>
              <a:rPr lang="en-US" sz="2800" dirty="0" smtClean="0">
                <a:solidFill>
                  <a:srgbClr val="002060"/>
                </a:solidFill>
              </a:rPr>
              <a:t>or</a:t>
            </a:r>
            <a:r>
              <a:rPr lang="en-US" sz="2800" dirty="0" smtClean="0">
                <a:solidFill>
                  <a:srgbClr val="0000CC"/>
                </a:solidFill>
              </a:rPr>
              <a:t> decision symbol – </a:t>
            </a:r>
            <a:r>
              <a:rPr lang="en-US" sz="2400" dirty="0" smtClean="0"/>
              <a:t>indicates that a decision is to be made</a:t>
            </a:r>
          </a:p>
          <a:p>
            <a:pPr algn="just"/>
            <a:r>
              <a:rPr lang="en-US" sz="2800" dirty="0" smtClean="0"/>
              <a:t>Contains  an expression, such as a condition, that can be either true or false</a:t>
            </a:r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Examples</a:t>
            </a:r>
          </a:p>
          <a:p>
            <a:endParaRPr lang="en-US" sz="2800" dirty="0" smtClean="0"/>
          </a:p>
        </p:txBody>
      </p:sp>
      <p:sp>
        <p:nvSpPr>
          <p:cNvPr id="6" name="Diamond 5"/>
          <p:cNvSpPr/>
          <p:nvPr/>
        </p:nvSpPr>
        <p:spPr>
          <a:xfrm>
            <a:off x="1219200" y="2971800"/>
            <a:ext cx="1371600" cy="1143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/>
          <p:cNvSpPr/>
          <p:nvPr/>
        </p:nvSpPr>
        <p:spPr>
          <a:xfrm>
            <a:off x="1371600" y="4953000"/>
            <a:ext cx="1600200" cy="1295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752600" y="533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 a&gt;b?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/>
              <a:t>A</a:t>
            </a:r>
            <a:r>
              <a:rPr lang="en-US" sz="2800" dirty="0" smtClean="0"/>
              <a:t>dding 2 numbers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676400" y="19050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59436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1066800" y="27432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integers a, b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685800" y="4953000"/>
            <a:ext cx="4648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“Sum of ”, a, “and”, b, “is”, temp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28800" y="38100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= a + 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2" idx="0"/>
          </p:cNvCxnSpPr>
          <p:nvPr/>
        </p:nvCxnSpPr>
        <p:spPr>
          <a:xfrm rot="5400000">
            <a:off x="2895600" y="262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  <a:endCxn id="16" idx="0"/>
          </p:cNvCxnSpPr>
          <p:nvPr/>
        </p:nvCxnSpPr>
        <p:spPr>
          <a:xfrm rot="5400000">
            <a:off x="2743200" y="3543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3" idx="0"/>
          </p:cNvCxnSpPr>
          <p:nvPr/>
        </p:nvCxnSpPr>
        <p:spPr>
          <a:xfrm rot="5400000">
            <a:off x="27813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4"/>
            <a:endCxn id="9" idx="0"/>
          </p:cNvCxnSpPr>
          <p:nvPr/>
        </p:nvCxnSpPr>
        <p:spPr>
          <a:xfrm rot="5400000">
            <a:off x="2819400" y="5753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00CC"/>
                </a:solidFill>
              </a:rPr>
              <a:t>Swapping 2 numbers</a:t>
            </a:r>
          </a:p>
          <a:p>
            <a:pPr lvl="1">
              <a:buNone/>
            </a:pPr>
            <a:r>
              <a:rPr lang="en-US" b="1" dirty="0" smtClean="0"/>
              <a:t>Algorithm </a:t>
            </a:r>
            <a:r>
              <a:rPr lang="en-US" dirty="0" smtClean="0"/>
              <a:t>swap(</a:t>
            </a:r>
            <a:r>
              <a:rPr lang="en-US" b="1" dirty="0" smtClean="0"/>
              <a:t>)</a:t>
            </a:r>
          </a:p>
          <a:p>
            <a:pPr lvl="1">
              <a:buNone/>
            </a:pPr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dirty="0" smtClean="0"/>
              <a:t>temp, a, b </a:t>
            </a:r>
            <a:r>
              <a:rPr lang="en-US" sz="2400" b="1" dirty="0" smtClean="0"/>
              <a:t>: Integer</a:t>
            </a:r>
            <a:r>
              <a:rPr lang="en-US" sz="2400" dirty="0" smtClean="0"/>
              <a:t>;</a:t>
            </a:r>
          </a:p>
          <a:p>
            <a:pPr lvl="1">
              <a:buNone/>
            </a:pPr>
            <a:r>
              <a:rPr lang="en-US" sz="2400" b="1" dirty="0" smtClean="0"/>
              <a:t>begin</a:t>
            </a:r>
          </a:p>
          <a:p>
            <a:pPr lvl="2">
              <a:buNone/>
            </a:pPr>
            <a:r>
              <a:rPr lang="en-US" b="1" dirty="0" err="1" smtClean="0"/>
              <a:t>readln</a:t>
            </a:r>
            <a:r>
              <a:rPr lang="en-US" b="1" dirty="0" smtClean="0"/>
              <a:t>(</a:t>
            </a:r>
            <a:r>
              <a:rPr lang="en-US" dirty="0" smtClean="0"/>
              <a:t>a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b="1" dirty="0" err="1" smtClean="0"/>
              <a:t>readln</a:t>
            </a:r>
            <a:r>
              <a:rPr lang="en-US" b="1" dirty="0" smtClean="0"/>
              <a:t>(</a:t>
            </a:r>
            <a:r>
              <a:rPr lang="en-US" dirty="0" smtClean="0"/>
              <a:t>b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b="1" dirty="0" err="1" smtClean="0"/>
              <a:t>writeln</a:t>
            </a:r>
            <a:r>
              <a:rPr lang="en-US" b="1" dirty="0" smtClean="0"/>
              <a:t>(‘</a:t>
            </a:r>
            <a:r>
              <a:rPr lang="en-US" dirty="0" smtClean="0"/>
              <a:t>The current values of a and b are</a:t>
            </a:r>
            <a:r>
              <a:rPr lang="en-US" b="1" dirty="0" smtClean="0"/>
              <a:t>’</a:t>
            </a:r>
            <a:r>
              <a:rPr lang="en-US" dirty="0" smtClean="0"/>
              <a:t>, a, b</a:t>
            </a:r>
            <a:r>
              <a:rPr lang="en-US" b="1" dirty="0" smtClean="0"/>
              <a:t>);</a:t>
            </a:r>
          </a:p>
          <a:p>
            <a:pPr lvl="2">
              <a:buNone/>
            </a:pPr>
            <a:r>
              <a:rPr lang="en-US" dirty="0" smtClean="0"/>
              <a:t>temp := a;</a:t>
            </a:r>
          </a:p>
          <a:p>
            <a:pPr lvl="2">
              <a:buNone/>
            </a:pPr>
            <a:r>
              <a:rPr lang="en-US" dirty="0" smtClean="0"/>
              <a:t>a := b;</a:t>
            </a:r>
          </a:p>
          <a:p>
            <a:pPr lvl="2">
              <a:buNone/>
            </a:pPr>
            <a:r>
              <a:rPr lang="en-US" dirty="0" smtClean="0"/>
              <a:t>b := temp;</a:t>
            </a:r>
          </a:p>
          <a:p>
            <a:pPr lvl="2">
              <a:buNone/>
            </a:pPr>
            <a:r>
              <a:rPr lang="en-US" b="1" dirty="0" err="1" smtClean="0"/>
              <a:t>writeln</a:t>
            </a:r>
            <a:r>
              <a:rPr lang="en-US" b="1" dirty="0" smtClean="0"/>
              <a:t>(‘</a:t>
            </a:r>
            <a:r>
              <a:rPr lang="en-US" dirty="0" smtClean="0"/>
              <a:t>The current values of a and b are</a:t>
            </a:r>
            <a:r>
              <a:rPr lang="en-US" b="1" dirty="0" smtClean="0"/>
              <a:t>’</a:t>
            </a:r>
            <a:r>
              <a:rPr lang="en-US" dirty="0" smtClean="0"/>
              <a:t>, a, b</a:t>
            </a:r>
            <a:r>
              <a:rPr lang="en-US" b="1" dirty="0" smtClean="0"/>
              <a:t>);</a:t>
            </a:r>
          </a:p>
          <a:p>
            <a:pPr lvl="1">
              <a:buNone/>
            </a:pPr>
            <a:r>
              <a:rPr lang="en-US" b="1" dirty="0" smtClean="0"/>
              <a:t>end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00CC"/>
                </a:solidFill>
              </a:rPr>
              <a:t>Swapping 2 numbers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95400" y="1981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77000" y="58674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133600" y="57150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9906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685800" y="28194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integers a, b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5867400" y="4953000"/>
            <a:ext cx="3886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“a is”, a, “b is”, b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609600" y="35814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“a is”, a, “b is”,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45720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=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2098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29400" y="35814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temp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2" idx="0"/>
          </p:cNvCxnSpPr>
          <p:nvPr/>
        </p:nvCxnSpPr>
        <p:spPr>
          <a:xfrm rot="5400000">
            <a:off x="25146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  <a:endCxn id="14" idx="1"/>
          </p:cNvCxnSpPr>
          <p:nvPr/>
        </p:nvCxnSpPr>
        <p:spPr>
          <a:xfrm rot="5400000">
            <a:off x="2509838" y="3462338"/>
            <a:ext cx="2286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6" idx="0"/>
          </p:cNvCxnSpPr>
          <p:nvPr/>
        </p:nvCxnSpPr>
        <p:spPr>
          <a:xfrm rot="5400000">
            <a:off x="2324100" y="434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0" idx="0"/>
          </p:cNvCxnSpPr>
          <p:nvPr/>
        </p:nvCxnSpPr>
        <p:spPr>
          <a:xfrm rot="16200000" flipH="1">
            <a:off x="2343150" y="54673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7" idx="0"/>
          </p:cNvCxnSpPr>
          <p:nvPr/>
        </p:nvCxnSpPr>
        <p:spPr>
          <a:xfrm rot="16200000" flipH="1">
            <a:off x="7600950" y="20002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 rot="5400000">
            <a:off x="7467600" y="3238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13" idx="0"/>
          </p:cNvCxnSpPr>
          <p:nvPr/>
        </p:nvCxnSpPr>
        <p:spPr>
          <a:xfrm rot="5400000">
            <a:off x="7467600" y="4610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4"/>
            <a:endCxn id="9" idx="0"/>
          </p:cNvCxnSpPr>
          <p:nvPr/>
        </p:nvCxnSpPr>
        <p:spPr>
          <a:xfrm rot="5400000">
            <a:off x="7658100" y="571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dentify sequential program execution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dentify flow chart elements and connectors that are associated with sequential program flow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dentify the constructs in algorithms that are associated with sequential program flow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pply sequential logic to solve a problem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xpress sequential logic in C programming language</a:t>
            </a:r>
            <a:endParaRPr lang="en-US" sz="18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915400" cy="5562600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The order in which the statements are executed is known as control flow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Sequential flow is the major component in all computer programs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Flow Charts are graphical representation of Algorithms and clearly show the control flow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Generally, sequential flow is found in input/output and processing statements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Further Problems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5333999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v"/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Write an algorithm and flow chart to check whether the given number is odd or even</a:t>
            </a:r>
          </a:p>
          <a:p>
            <a:pPr marL="0" indent="0" algn="just">
              <a:buFont typeface="Wingdings" pitchFamily="2" charset="2"/>
              <a:buChar char="v"/>
            </a:pPr>
            <a:r>
              <a:rPr lang="en-IN" sz="2800" dirty="0" smtClean="0">
                <a:latin typeface="Calibri" pitchFamily="34" charset="0"/>
                <a:cs typeface="Times New Roman" pitchFamily="18" charset="0"/>
              </a:rPr>
              <a:t>Write an algorithm and flowchart to provide average in a subject given marks in assignment, mid term exams and final exam</a:t>
            </a:r>
          </a:p>
          <a:p>
            <a:pPr marL="0" indent="0" algn="just">
              <a:buNone/>
            </a:pPr>
            <a:endParaRPr lang="en-IN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400" dirty="0" err="1" smtClean="0">
                <a:cs typeface="Times New Roman" pitchFamily="18" charset="0"/>
              </a:rPr>
              <a:t>Dromey</a:t>
            </a:r>
            <a:r>
              <a:rPr lang="en-IN" sz="2400" dirty="0" smtClean="0">
                <a:cs typeface="Times New Roman" pitchFamily="18" charset="0"/>
              </a:rPr>
              <a:t>, R. (1982) </a:t>
            </a:r>
            <a:r>
              <a:rPr lang="en-IN" sz="2400" i="1" dirty="0" smtClean="0">
                <a:cs typeface="Times New Roman" pitchFamily="18" charset="0"/>
              </a:rPr>
              <a:t>How To Solve it By Computer. </a:t>
            </a:r>
            <a:r>
              <a:rPr lang="en-IN" sz="2400" dirty="0" err="1" smtClean="0">
                <a:cs typeface="Times New Roman" pitchFamily="18" charset="0"/>
              </a:rPr>
              <a:t>Noida</a:t>
            </a:r>
            <a:r>
              <a:rPr lang="en-IN" sz="2400" dirty="0" smtClean="0">
                <a:cs typeface="Times New Roman" pitchFamily="18" charset="0"/>
              </a:rPr>
              <a:t>: Pearson Education Inc.</a:t>
            </a:r>
          </a:p>
          <a:p>
            <a:pPr marL="357188" indent="-357188" algn="just">
              <a:buNone/>
            </a:pPr>
            <a:r>
              <a:rPr lang="en-IN" sz="2400" dirty="0" smtClean="0"/>
              <a:t>Kernighan, B. W. and Richie, D. (1992)</a:t>
            </a:r>
            <a:r>
              <a:rPr lang="en-IN" sz="2400" i="1" dirty="0" smtClean="0"/>
              <a:t> The C Programming Language. </a:t>
            </a:r>
            <a:r>
              <a:rPr lang="en-IN" sz="2400" dirty="0" smtClean="0"/>
              <a:t>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ed., New </a:t>
            </a:r>
            <a:r>
              <a:rPr lang="en-IN" sz="2400" dirty="0" err="1" smtClean="0"/>
              <a:t>Delhi:PHI</a:t>
            </a:r>
            <a:r>
              <a:rPr lang="en-IN" sz="24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Statements in C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Sequential Logic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Flow Charts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Processing Statements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Input / Output Statements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Always terminated with a semi-colon ‘</a:t>
            </a:r>
            <a:r>
              <a:rPr lang="en-US" sz="2800" dirty="0" smtClean="0">
                <a:solidFill>
                  <a:srgbClr val="0000CC"/>
                </a:solidFill>
              </a:rPr>
              <a:t>;</a:t>
            </a:r>
            <a:r>
              <a:rPr lang="en-US" sz="2800" dirty="0" smtClean="0"/>
              <a:t>’ or a block of code ‘</a:t>
            </a:r>
            <a:r>
              <a:rPr lang="en-US" sz="2800" dirty="0" smtClean="0">
                <a:solidFill>
                  <a:srgbClr val="0000CC"/>
                </a:solidFill>
              </a:rPr>
              <a:t>{}</a:t>
            </a:r>
            <a:r>
              <a:rPr lang="en-US" sz="2800" dirty="0" smtClean="0"/>
              <a:t>‘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9900"/>
                </a:solidFill>
              </a:rPr>
              <a:t>An expression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A function call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Declaration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A control structure statement</a:t>
            </a:r>
          </a:p>
          <a:p>
            <a:r>
              <a:rPr lang="en-US" sz="2800" dirty="0" smtClean="0"/>
              <a:t>Example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9900"/>
                </a:solidFill>
              </a:rPr>
              <a:t>a = b + c;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printf</a:t>
            </a:r>
            <a:r>
              <a:rPr lang="en-US" sz="2400" dirty="0" smtClean="0">
                <a:solidFill>
                  <a:srgbClr val="7030A0"/>
                </a:solidFill>
              </a:rPr>
              <a:t> (“Hello, World!”);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a;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if (m &lt; 10) { </a:t>
            </a:r>
            <a:r>
              <a:rPr lang="en-US" sz="2400" dirty="0" err="1" smtClean="0">
                <a:solidFill>
                  <a:srgbClr val="7030A0"/>
                </a:solidFill>
              </a:rPr>
              <a:t>printf</a:t>
            </a:r>
            <a:r>
              <a:rPr lang="en-US" sz="2400" dirty="0" smtClean="0">
                <a:solidFill>
                  <a:srgbClr val="7030A0"/>
                </a:solidFill>
              </a:rPr>
              <a:t>(“m less than 10”); 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 Statements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z="2800" dirty="0"/>
              <a:t>Expression</a:t>
            </a:r>
          </a:p>
          <a:p>
            <a:pPr>
              <a:lnSpc>
                <a:spcPct val="83000"/>
              </a:lnSpc>
            </a:pPr>
            <a:r>
              <a:rPr lang="en-US" sz="2800" dirty="0"/>
              <a:t>Conditional</a:t>
            </a:r>
          </a:p>
          <a:p>
            <a:pPr lvl="1">
              <a:lnSpc>
                <a:spcPct val="78000"/>
              </a:lnSpc>
            </a:pPr>
            <a:r>
              <a:rPr lang="en-US" sz="2400" dirty="0"/>
              <a:t>if (</a:t>
            </a:r>
            <a:r>
              <a:rPr lang="en-US" sz="2400" dirty="0" err="1"/>
              <a:t>expr</a:t>
            </a:r>
            <a:r>
              <a:rPr lang="en-US" sz="2400" dirty="0"/>
              <a:t>) { … } else {…}</a:t>
            </a:r>
          </a:p>
          <a:p>
            <a:pPr lvl="1">
              <a:lnSpc>
                <a:spcPct val="78000"/>
              </a:lnSpc>
            </a:pPr>
            <a:r>
              <a:rPr lang="en-US" sz="2400" dirty="0"/>
              <a:t>switch (</a:t>
            </a:r>
            <a:r>
              <a:rPr lang="en-US" sz="2400" dirty="0" err="1"/>
              <a:t>expr</a:t>
            </a:r>
            <a:r>
              <a:rPr lang="en-US" sz="2400" dirty="0"/>
              <a:t>) { case c1: case c2: … }</a:t>
            </a:r>
            <a:endParaRPr lang="en-US" dirty="0"/>
          </a:p>
          <a:p>
            <a:pPr>
              <a:lnSpc>
                <a:spcPct val="83000"/>
              </a:lnSpc>
            </a:pPr>
            <a:r>
              <a:rPr lang="en-US" sz="2800" dirty="0"/>
              <a:t>Iteration</a:t>
            </a:r>
          </a:p>
          <a:p>
            <a:pPr lvl="1">
              <a:lnSpc>
                <a:spcPct val="78000"/>
              </a:lnSpc>
            </a:pPr>
            <a:r>
              <a:rPr lang="en-US" sz="2400" dirty="0"/>
              <a:t>while (</a:t>
            </a:r>
            <a:r>
              <a:rPr lang="en-US" sz="2400" dirty="0" err="1"/>
              <a:t>expr</a:t>
            </a:r>
            <a:r>
              <a:rPr lang="en-US" sz="2400" dirty="0"/>
              <a:t>) { … }		</a:t>
            </a:r>
            <a:r>
              <a:rPr lang="en-US" sz="2400" dirty="0">
                <a:solidFill>
                  <a:schemeClr val="tx2"/>
                </a:solidFill>
              </a:rPr>
              <a:t>zero or more iterations</a:t>
            </a:r>
          </a:p>
          <a:p>
            <a:pPr lvl="1">
              <a:lnSpc>
                <a:spcPct val="78000"/>
              </a:lnSpc>
            </a:pPr>
            <a:r>
              <a:rPr lang="en-US" sz="2400" dirty="0"/>
              <a:t>do … while (</a:t>
            </a:r>
            <a:r>
              <a:rPr lang="en-US" sz="2400" dirty="0" err="1"/>
              <a:t>expr</a:t>
            </a:r>
            <a:r>
              <a:rPr lang="en-US" sz="2400" dirty="0"/>
              <a:t>)		</a:t>
            </a:r>
            <a:r>
              <a:rPr lang="en-US" sz="2400" dirty="0">
                <a:solidFill>
                  <a:schemeClr val="tx2"/>
                </a:solidFill>
              </a:rPr>
              <a:t>at least one iteration</a:t>
            </a:r>
          </a:p>
          <a:p>
            <a:pPr lvl="1">
              <a:lnSpc>
                <a:spcPct val="78000"/>
              </a:lnSpc>
            </a:pPr>
            <a:r>
              <a:rPr lang="en-US" sz="2400" dirty="0"/>
              <a:t>for ( init ; valid ; next ) { … }</a:t>
            </a:r>
          </a:p>
          <a:p>
            <a:pPr>
              <a:lnSpc>
                <a:spcPct val="83000"/>
              </a:lnSpc>
            </a:pPr>
            <a:r>
              <a:rPr lang="en-US" sz="2800" dirty="0"/>
              <a:t>Jump</a:t>
            </a:r>
          </a:p>
          <a:p>
            <a:pPr lvl="1">
              <a:lnSpc>
                <a:spcPct val="78000"/>
              </a:lnSpc>
            </a:pPr>
            <a:r>
              <a:rPr lang="en-US" sz="2400" dirty="0" err="1"/>
              <a:t>goto</a:t>
            </a:r>
            <a:r>
              <a:rPr lang="en-US" sz="2400"/>
              <a:t> </a:t>
            </a:r>
            <a:r>
              <a:rPr lang="en-US" sz="2400" smtClean="0"/>
              <a:t>label;</a:t>
            </a:r>
            <a:endParaRPr lang="en-US" sz="2400" dirty="0"/>
          </a:p>
          <a:p>
            <a:pPr lvl="1">
              <a:lnSpc>
                <a:spcPct val="78000"/>
              </a:lnSpc>
            </a:pPr>
            <a:r>
              <a:rPr lang="en-US" sz="2400" dirty="0"/>
              <a:t>continue;		</a:t>
            </a:r>
            <a:r>
              <a:rPr lang="en-US" sz="2400" dirty="0">
                <a:solidFill>
                  <a:schemeClr val="tx2"/>
                </a:solidFill>
              </a:rPr>
              <a:t>go to start of loop</a:t>
            </a:r>
          </a:p>
          <a:p>
            <a:pPr lvl="1">
              <a:lnSpc>
                <a:spcPct val="78000"/>
              </a:lnSpc>
            </a:pPr>
            <a:r>
              <a:rPr lang="en-US" sz="2400" dirty="0"/>
              <a:t>break;			</a:t>
            </a:r>
            <a:r>
              <a:rPr lang="en-US" sz="2400" dirty="0">
                <a:solidFill>
                  <a:schemeClr val="tx2"/>
                </a:solidFill>
              </a:rPr>
              <a:t>exit loop or switch</a:t>
            </a:r>
          </a:p>
          <a:p>
            <a:pPr lvl="1">
              <a:lnSpc>
                <a:spcPct val="78000"/>
              </a:lnSpc>
            </a:pPr>
            <a:r>
              <a:rPr lang="en-US" sz="2400" dirty="0"/>
              <a:t>return </a:t>
            </a:r>
            <a:r>
              <a:rPr lang="en-US" sz="2400" dirty="0" err="1"/>
              <a:t>expr</a:t>
            </a:r>
            <a:r>
              <a:rPr lang="en-US" sz="2400" dirty="0"/>
              <a:t>;		</a:t>
            </a:r>
            <a:r>
              <a:rPr lang="en-US" sz="2400" dirty="0">
                <a:solidFill>
                  <a:schemeClr val="tx2"/>
                </a:solidFill>
              </a:rPr>
              <a:t>return from function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Block or Compound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A group of declarations and statements, grouped together using braces </a:t>
            </a:r>
            <a:r>
              <a:rPr lang="en-US" sz="2800" dirty="0" smtClean="0">
                <a:solidFill>
                  <a:srgbClr val="FF0000"/>
                </a:solidFill>
              </a:rPr>
              <a:t>{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en-US" sz="2800" dirty="0" smtClean="0"/>
          </a:p>
          <a:p>
            <a:r>
              <a:rPr lang="en-US" sz="2800" dirty="0" smtClean="0"/>
              <a:t>Example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{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a, b;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a= 10;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b=15;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(“Sum of %d and %d is %d”, </a:t>
            </a:r>
            <a:r>
              <a:rPr lang="en-US" dirty="0" err="1" smtClean="0">
                <a:solidFill>
                  <a:srgbClr val="7030A0"/>
                </a:solidFill>
              </a:rPr>
              <a:t>a,b,a+b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}</a:t>
            </a:r>
          </a:p>
          <a:p>
            <a:endParaRPr lang="en-US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Sequential Execution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1816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Sequential execution</a:t>
            </a:r>
          </a:p>
          <a:p>
            <a:pPr lvl="1" algn="just"/>
            <a:r>
              <a:rPr lang="en-US" sz="2400" dirty="0" smtClean="0"/>
              <a:t>Statements in a program are executed one after the other in the order in which they’re written</a:t>
            </a:r>
            <a:endParaRPr lang="en-US" sz="7200" dirty="0" smtClean="0"/>
          </a:p>
          <a:p>
            <a:pPr algn="just"/>
            <a:endParaRPr lang="en-US" sz="2800" dirty="0" smtClean="0"/>
          </a:p>
          <a:p>
            <a:endParaRPr lang="en-US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133600"/>
            <a:ext cx="1143000" cy="44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Control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1816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Transfer of control</a:t>
            </a:r>
          </a:p>
          <a:p>
            <a:pPr lvl="1" algn="just"/>
            <a:r>
              <a:rPr lang="en-US" sz="2400" dirty="0" smtClean="0"/>
              <a:t>Possible to specify that the next statement to be executed may be other than the next one in sequence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Control structure</a:t>
            </a:r>
          </a:p>
          <a:p>
            <a:pPr lvl="1" algn="just"/>
            <a:r>
              <a:rPr lang="en-US" sz="2400" dirty="0" smtClean="0"/>
              <a:t>A statement that alters the control flow</a:t>
            </a:r>
            <a:endParaRPr lang="en-US" sz="2800" b="1" i="1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Types of Control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105400"/>
          </a:xfrm>
        </p:spPr>
        <p:txBody>
          <a:bodyPr/>
          <a:lstStyle/>
          <a:p>
            <a:pPr algn="just"/>
            <a:r>
              <a:rPr lang="en-US" sz="2800" dirty="0" smtClean="0"/>
              <a:t>All programs could be written in terms of following control structures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Selection structure/decision making statements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US" dirty="0" smtClean="0"/>
              <a:t>if statement (single selection)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US" dirty="0" smtClean="0"/>
              <a:t>if…else statement (double selection)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US" dirty="0" smtClean="0"/>
              <a:t>switch statement (multiple selection)</a:t>
            </a:r>
          </a:p>
          <a:p>
            <a:pPr marL="914400" lvl="1" indent="-457200" algn="just">
              <a:buFont typeface="+mj-lt"/>
              <a:buAutoNum type="arabicPeriod"/>
            </a:pPr>
            <a:endParaRPr lang="en-GB" dirty="0" smtClean="0">
              <a:solidFill>
                <a:srgbClr val="00206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 smtClean="0">
                <a:solidFill>
                  <a:srgbClr val="002060"/>
                </a:solidFill>
              </a:rPr>
              <a:t>Repetition structure/loop statements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GB" dirty="0" smtClean="0"/>
              <a:t>while statement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GB" dirty="0" smtClean="0"/>
              <a:t>do…while statement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GB" dirty="0" smtClean="0"/>
              <a:t>for statement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1598</TotalTime>
  <Words>775</Words>
  <Application>Microsoft Office PowerPoint</Application>
  <PresentationFormat>A4 Paper (210x297 mm)</PresentationFormat>
  <Paragraphs>172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1111</vt:lpstr>
      <vt:lpstr>PowerPoint Presentation</vt:lpstr>
      <vt:lpstr>Objectives</vt:lpstr>
      <vt:lpstr>Contents</vt:lpstr>
      <vt:lpstr>Statement</vt:lpstr>
      <vt:lpstr>C Statements</vt:lpstr>
      <vt:lpstr>Block or Compound Statement</vt:lpstr>
      <vt:lpstr>Sequential Execution</vt:lpstr>
      <vt:lpstr>Control Structures</vt:lpstr>
      <vt:lpstr>Types of Control Structures</vt:lpstr>
      <vt:lpstr>Flow Charts</vt:lpstr>
      <vt:lpstr>Flow Charts - Symbols</vt:lpstr>
      <vt:lpstr>Flow Charts – Symbols contd.</vt:lpstr>
      <vt:lpstr>Flow Charts – Symbols contd.</vt:lpstr>
      <vt:lpstr>Flow Charts – Symbols contd.</vt:lpstr>
      <vt:lpstr>Flow Charts – Symbols contd.</vt:lpstr>
      <vt:lpstr>Flow Charts – Symbols contd.</vt:lpstr>
      <vt:lpstr>Flow Charts - Example</vt:lpstr>
      <vt:lpstr>Algorithms</vt:lpstr>
      <vt:lpstr>Flow Charts - Example</vt:lpstr>
      <vt:lpstr>Summary</vt:lpstr>
      <vt:lpstr>Further Problems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439</cp:revision>
  <dcterms:created xsi:type="dcterms:W3CDTF">2006-08-16T00:00:00Z</dcterms:created>
  <dcterms:modified xsi:type="dcterms:W3CDTF">2023-06-15T11:00:27Z</dcterms:modified>
</cp:coreProperties>
</file>