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06" r:id="rId2"/>
    <p:sldId id="310" r:id="rId3"/>
    <p:sldId id="311" r:id="rId4"/>
    <p:sldId id="312" r:id="rId5"/>
    <p:sldId id="345" r:id="rId6"/>
    <p:sldId id="313" r:id="rId7"/>
    <p:sldId id="314" r:id="rId8"/>
    <p:sldId id="327" r:id="rId9"/>
    <p:sldId id="337" r:id="rId10"/>
    <p:sldId id="329" r:id="rId11"/>
    <p:sldId id="339" r:id="rId12"/>
    <p:sldId id="344" r:id="rId13"/>
    <p:sldId id="316" r:id="rId14"/>
    <p:sldId id="331" r:id="rId15"/>
    <p:sldId id="334" r:id="rId16"/>
    <p:sldId id="338" r:id="rId17"/>
    <p:sldId id="317" r:id="rId18"/>
    <p:sldId id="342" r:id="rId19"/>
    <p:sldId id="340" r:id="rId20"/>
    <p:sldId id="341" r:id="rId21"/>
    <p:sldId id="343" r:id="rId22"/>
    <p:sldId id="32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714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338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4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6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7620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Condition and Branching </a:t>
            </a: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667000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>
                <a:solidFill>
                  <a:prstClr val="black"/>
                </a:solidFill>
              </a:rPr>
              <a:t>Course </a:t>
            </a:r>
            <a:r>
              <a:rPr lang="en-IN" sz="3200" b="1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if-else</a:t>
            </a:r>
            <a:r>
              <a:rPr lang="en-IN" sz="4400" dirty="0" smtClean="0"/>
              <a:t> Statement – Example1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5029200" cy="44196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lvl="1" indent="457200">
              <a:buNone/>
            </a:pPr>
            <a:r>
              <a:rPr lang="en-US" dirty="0" smtClean="0">
                <a:solidFill>
                  <a:srgbClr val="FF0000"/>
                </a:solidFill>
              </a:rPr>
              <a:t>if (a&gt;10){</a:t>
            </a:r>
          </a:p>
          <a:p>
            <a:pPr lvl="2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(“a is greater than 10”);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else{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(“a is less than or equal to 10”);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857250" lvl="2" indent="0" algn="just">
              <a:buNone/>
            </a:pPr>
            <a:endParaRPr lang="en-US" sz="2800" b="1" dirty="0" smtClean="0">
              <a:cs typeface="Times New Roman" pitchFamily="18" charset="0"/>
            </a:endParaRPr>
          </a:p>
          <a:p>
            <a:pPr marL="857250" lvl="2" indent="0" algn="just">
              <a:buNone/>
            </a:pPr>
            <a:endParaRPr lang="en-US" sz="1600" b="1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00600" y="1143000"/>
            <a:ext cx="4267200" cy="5486400"/>
          </a:xfrm>
          <a:prstGeom prst="rect">
            <a:avLst/>
          </a:prstGeom>
        </p:spPr>
        <p:txBody>
          <a:bodyPr/>
          <a:lstStyle/>
          <a:p>
            <a:pPr marL="857250" marR="0" lvl="2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  <a:p>
            <a:pPr marL="857250" marR="0" lvl="2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39000" y="2895600"/>
            <a:ext cx="6477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5981700" y="3962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7334250" y="4857750"/>
            <a:ext cx="2895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6038850" y="55054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00800" y="57912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5486400" y="2362200"/>
            <a:ext cx="1752600" cy="121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 &gt; 10?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7772400" y="2438400"/>
            <a:ext cx="1905000" cy="9144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‘a greater than 10’</a:t>
            </a:r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>
            <a:off x="5410200" y="4343400"/>
            <a:ext cx="2133600" cy="9144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‘a less than/equal to 10’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i="1" dirty="0" smtClean="0"/>
              <a:t>if-else</a:t>
            </a:r>
            <a:r>
              <a:rPr lang="en-IN" dirty="0" smtClean="0"/>
              <a:t> </a:t>
            </a:r>
            <a:r>
              <a:rPr lang="en-IN" dirty="0"/>
              <a:t>Statement </a:t>
            </a:r>
            <a:r>
              <a:rPr lang="en-IN" dirty="0" smtClean="0"/>
              <a:t>– Example2</a:t>
            </a:r>
            <a:endParaRPr lang="en-IN" sz="4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Absolute difference between 2 numbers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95400" y="1981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7000" y="58674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133600" y="57150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96200" y="9144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685800" y="28194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integers a, b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5867400" y="4953000"/>
            <a:ext cx="3886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“absolute difference is”, temp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1000" y="41148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= a - 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rot="5400000">
            <a:off x="25146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25" idx="0"/>
          </p:cNvCxnSpPr>
          <p:nvPr/>
        </p:nvCxnSpPr>
        <p:spPr>
          <a:xfrm rot="5400000">
            <a:off x="2366963" y="3538538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42" idx="0"/>
          </p:cNvCxnSpPr>
          <p:nvPr/>
        </p:nvCxnSpPr>
        <p:spPr>
          <a:xfrm rot="5400000">
            <a:off x="4972050" y="51625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47" idx="0"/>
          </p:cNvCxnSpPr>
          <p:nvPr/>
        </p:nvCxnSpPr>
        <p:spPr>
          <a:xfrm rot="5400000">
            <a:off x="7867650" y="20002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7" idx="2"/>
            <a:endCxn id="13" idx="0"/>
          </p:cNvCxnSpPr>
          <p:nvPr/>
        </p:nvCxnSpPr>
        <p:spPr>
          <a:xfrm rot="5400000">
            <a:off x="6972300" y="38100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9" idx="0"/>
          </p:cNvCxnSpPr>
          <p:nvPr/>
        </p:nvCxnSpPr>
        <p:spPr>
          <a:xfrm rot="5400000">
            <a:off x="7658100" y="571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50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1676400" y="3733800"/>
            <a:ext cx="1752600" cy="121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 &gt; b ?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3429000" y="4343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10" idx="0"/>
          </p:cNvCxnSpPr>
          <p:nvPr/>
        </p:nvCxnSpPr>
        <p:spPr>
          <a:xfrm rot="16200000" flipH="1">
            <a:off x="2190750" y="53149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876800" y="55626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34200" y="22860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 = b - a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30480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6858000" y="346710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i="1" dirty="0"/>
              <a:t>if-else</a:t>
            </a:r>
            <a:r>
              <a:rPr lang="en-IN" dirty="0"/>
              <a:t> Statement – </a:t>
            </a:r>
            <a:r>
              <a:rPr lang="en-IN" dirty="0" smtClean="0"/>
              <a:t>Example2 contd.</a:t>
            </a:r>
            <a:endParaRPr lang="en-IN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Absolute difference between 2 numbers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0000CC"/>
                </a:solidFill>
              </a:rPr>
              <a:t>Algorithm </a:t>
            </a:r>
            <a:r>
              <a:rPr lang="en-US" sz="2200" dirty="0" err="1" smtClean="0">
                <a:solidFill>
                  <a:srgbClr val="0000CC"/>
                </a:solidFill>
              </a:rPr>
              <a:t>absoluteDifference</a:t>
            </a:r>
            <a:r>
              <a:rPr lang="en-US" sz="2200" dirty="0" smtClean="0">
                <a:solidFill>
                  <a:srgbClr val="0000CC"/>
                </a:solidFill>
              </a:rPr>
              <a:t> (a, b </a:t>
            </a:r>
            <a:r>
              <a:rPr lang="en-US" sz="2200" b="1" dirty="0" smtClean="0">
                <a:solidFill>
                  <a:srgbClr val="0000CC"/>
                </a:solidFill>
              </a:rPr>
              <a:t>: Integer)</a:t>
            </a:r>
          </a:p>
          <a:p>
            <a:pPr lvl="1">
              <a:buNone/>
            </a:pPr>
            <a:r>
              <a:rPr lang="en-US" sz="2200" b="1" dirty="0" err="1" smtClean="0">
                <a:solidFill>
                  <a:srgbClr val="0000CC"/>
                </a:solidFill>
              </a:rPr>
              <a:t>var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temp</a:t>
            </a:r>
            <a:r>
              <a:rPr lang="en-US" sz="2200" b="1" dirty="0" smtClean="0">
                <a:solidFill>
                  <a:srgbClr val="0000CC"/>
                </a:solidFill>
              </a:rPr>
              <a:t>: Integer</a:t>
            </a:r>
            <a:r>
              <a:rPr lang="en-US" sz="2200" dirty="0" smtClean="0">
                <a:solidFill>
                  <a:srgbClr val="0000CC"/>
                </a:solidFill>
              </a:rPr>
              <a:t>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0000CC"/>
                </a:solidFill>
              </a:rPr>
              <a:t>begin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rgbClr val="0000CC"/>
                </a:solidFill>
              </a:rPr>
              <a:t>if ( </a:t>
            </a:r>
            <a:r>
              <a:rPr lang="en-US" sz="2200" dirty="0" smtClean="0">
                <a:solidFill>
                  <a:srgbClr val="0000CC"/>
                </a:solidFill>
              </a:rPr>
              <a:t>a &gt; b</a:t>
            </a:r>
            <a:r>
              <a:rPr lang="en-US" sz="2200" b="1" i="1" dirty="0" smtClean="0">
                <a:solidFill>
                  <a:srgbClr val="0000CC"/>
                </a:solidFill>
              </a:rPr>
              <a:t> ) then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rgbClr val="0000CC"/>
                </a:solidFill>
              </a:rPr>
              <a:t>begin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0000CC"/>
                </a:solidFill>
              </a:rPr>
              <a:t>	temp := a - b;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rgbClr val="0000CC"/>
                </a:solidFill>
              </a:rPr>
              <a:t>end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rgbClr val="0000CC"/>
                </a:solidFill>
              </a:rPr>
              <a:t>else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rgbClr val="0000CC"/>
                </a:solidFill>
              </a:rPr>
              <a:t>begin</a:t>
            </a:r>
          </a:p>
          <a:p>
            <a:pPr lvl="2">
              <a:buNone/>
            </a:pPr>
            <a:r>
              <a:rPr lang="en-US" sz="2200" dirty="0" smtClean="0">
                <a:solidFill>
                  <a:srgbClr val="0000CC"/>
                </a:solidFill>
              </a:rPr>
              <a:t>	temp := b - a;</a:t>
            </a:r>
          </a:p>
          <a:p>
            <a:pPr lvl="2">
              <a:buNone/>
            </a:pPr>
            <a:r>
              <a:rPr lang="en-US" sz="2200" b="1" i="1" dirty="0" smtClean="0">
                <a:solidFill>
                  <a:srgbClr val="0000CC"/>
                </a:solidFill>
              </a:rPr>
              <a:t>end</a:t>
            </a:r>
          </a:p>
          <a:p>
            <a:pPr lvl="2">
              <a:buNone/>
            </a:pPr>
            <a:r>
              <a:rPr lang="en-US" sz="2200" b="1" dirty="0" err="1" smtClean="0">
                <a:solidFill>
                  <a:srgbClr val="0000CC"/>
                </a:solidFill>
              </a:rPr>
              <a:t>writeln</a:t>
            </a:r>
            <a:r>
              <a:rPr lang="en-US" sz="2200" b="1" dirty="0" smtClean="0">
                <a:solidFill>
                  <a:srgbClr val="0000CC"/>
                </a:solidFill>
              </a:rPr>
              <a:t> (‘</a:t>
            </a:r>
            <a:r>
              <a:rPr lang="en-US" sz="2200" dirty="0" smtClean="0">
                <a:solidFill>
                  <a:srgbClr val="0000CC"/>
                </a:solidFill>
              </a:rPr>
              <a:t>The absolute difference is  </a:t>
            </a:r>
            <a:r>
              <a:rPr lang="en-US" sz="2200" b="1" dirty="0" smtClean="0">
                <a:solidFill>
                  <a:srgbClr val="0000CC"/>
                </a:solidFill>
              </a:rPr>
              <a:t>’</a:t>
            </a:r>
            <a:r>
              <a:rPr lang="en-US" sz="2200" dirty="0" smtClean="0">
                <a:solidFill>
                  <a:srgbClr val="0000CC"/>
                </a:solidFill>
              </a:rPr>
              <a:t>, temp</a:t>
            </a:r>
            <a:r>
              <a:rPr lang="en-US" sz="2200" b="1" dirty="0" smtClean="0">
                <a:solidFill>
                  <a:srgbClr val="0000CC"/>
                </a:solidFill>
              </a:rPr>
              <a:t>);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0000CC"/>
                </a:solidFill>
              </a:rPr>
              <a:t>end</a:t>
            </a:r>
          </a:p>
          <a:p>
            <a:pPr lvl="1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21413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Multiple Choices – </a:t>
            </a:r>
            <a:r>
              <a:rPr lang="en-IN" sz="4400" i="1" dirty="0" smtClean="0"/>
              <a:t>else if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486400"/>
          </a:xfrm>
        </p:spPr>
        <p:txBody>
          <a:bodyPr/>
          <a:lstStyle/>
          <a:p>
            <a:r>
              <a:rPr lang="en-US" sz="2800" dirty="0" smtClean="0"/>
              <a:t>What happens if there are multiple alternatives?</a:t>
            </a:r>
          </a:p>
          <a:p>
            <a:r>
              <a:rPr lang="en-US" sz="2800" b="1" i="1" dirty="0" smtClean="0">
                <a:solidFill>
                  <a:srgbClr val="0000CC"/>
                </a:solidFill>
              </a:rPr>
              <a:t>else if ladder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if (a&gt;10){</a:t>
            </a:r>
          </a:p>
          <a:p>
            <a:pPr lvl="2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(“a is greater than 10”);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else if (a==10){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(“a is equal to 10”);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else{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(“a is less than 10”);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29200" y="3810000"/>
            <a:ext cx="40386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‘</a:t>
            </a:r>
            <a:r>
              <a:rPr lang="en-US" sz="2400" dirty="0" smtClean="0"/>
              <a:t>else if’ conditions can be appended to an if statement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else if </a:t>
            </a:r>
            <a:r>
              <a:rPr lang="en-IN" sz="4400" dirty="0" smtClean="0"/>
              <a:t>Ladder - Flow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9" name="Diamond 8"/>
          <p:cNvSpPr/>
          <p:nvPr/>
        </p:nvSpPr>
        <p:spPr>
          <a:xfrm>
            <a:off x="2514600" y="3962400"/>
            <a:ext cx="1752600" cy="121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 = 10?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4267200" y="4572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rot="5400000">
            <a:off x="2914650" y="56197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2590800" y="1828800"/>
            <a:ext cx="1752600" cy="121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 &gt; 10?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4343400" y="2438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990850" y="34861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6781800" y="4495800"/>
            <a:ext cx="411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67600" y="2438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162800" y="4495800"/>
            <a:ext cx="1676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86600" y="59436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352800" y="5981700"/>
            <a:ext cx="21336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Parallelogram 22"/>
          <p:cNvSpPr/>
          <p:nvPr/>
        </p:nvSpPr>
        <p:spPr>
          <a:xfrm>
            <a:off x="5410200" y="2133600"/>
            <a:ext cx="2133600" cy="9144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 ‘a greater than 10’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Parallelogram 26"/>
          <p:cNvSpPr/>
          <p:nvPr/>
        </p:nvSpPr>
        <p:spPr>
          <a:xfrm>
            <a:off x="5334000" y="4114800"/>
            <a:ext cx="2133600" cy="9144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‘a equals 10’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5334000" y="5410200"/>
            <a:ext cx="2133600" cy="9144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‘a less than 10’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Multiple Choices – </a:t>
            </a:r>
            <a:r>
              <a:rPr lang="en-IN" sz="4400" i="1" dirty="0" smtClean="0"/>
              <a:t>nested if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102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Nested if </a:t>
            </a:r>
            <a:r>
              <a:rPr lang="en-US" sz="2800" dirty="0" smtClean="0">
                <a:solidFill>
                  <a:srgbClr val="0000CC"/>
                </a:solidFill>
              </a:rPr>
              <a:t>statement</a:t>
            </a:r>
            <a:endParaRPr lang="en-US" sz="2800" b="1" i="1" dirty="0" smtClean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 (a&gt;b){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if(a&gt;c){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(“a is greater than b and c”);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}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else{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   </a:t>
            </a: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</a:rPr>
              <a:t>(“c is greater than a and b”);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}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else{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</a:rPr>
              <a:t>(“hi..”);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Nested if </a:t>
            </a:r>
            <a:r>
              <a:rPr lang="en-IN" sz="4400" dirty="0" smtClean="0"/>
              <a:t>- Flowchart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97844" y="1191419"/>
            <a:ext cx="61341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Many Choices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334000"/>
          </a:xfrm>
        </p:spPr>
        <p:txBody>
          <a:bodyPr/>
          <a:lstStyle/>
          <a:p>
            <a:pPr algn="just"/>
            <a:r>
              <a:rPr lang="en-US" sz="2800" dirty="0" smtClean="0"/>
              <a:t>What happens if there are too many alternatives?</a:t>
            </a:r>
          </a:p>
          <a:p>
            <a:pPr algn="just"/>
            <a:r>
              <a:rPr lang="en-US" sz="2800" b="1" i="1" dirty="0" smtClean="0"/>
              <a:t>switch-case statement</a:t>
            </a:r>
          </a:p>
          <a:p>
            <a:pPr algn="just"/>
            <a:endParaRPr lang="en-US" sz="2800" b="1" i="1" dirty="0" smtClean="0"/>
          </a:p>
          <a:p>
            <a:pPr algn="just"/>
            <a:r>
              <a:rPr lang="en-US" sz="2800" dirty="0" smtClean="0"/>
              <a:t>Multiple-selection statement</a:t>
            </a:r>
          </a:p>
          <a:p>
            <a:pPr lvl="1" algn="just"/>
            <a:r>
              <a:rPr lang="en-US" sz="2400" dirty="0" smtClean="0"/>
              <a:t>it selects among many different actions</a:t>
            </a:r>
          </a:p>
          <a:p>
            <a:pPr lvl="1" algn="just"/>
            <a:endParaRPr lang="en-US" sz="2400" dirty="0" smtClean="0"/>
          </a:p>
          <a:p>
            <a:pPr algn="just"/>
            <a:r>
              <a:rPr lang="en-US" sz="2800" dirty="0" smtClean="0"/>
              <a:t>Consists of a series of </a:t>
            </a:r>
            <a:r>
              <a:rPr lang="en-US" sz="2800" dirty="0" smtClean="0">
                <a:solidFill>
                  <a:srgbClr val="0000CC"/>
                </a:solidFill>
              </a:rPr>
              <a:t>case</a:t>
            </a:r>
            <a:r>
              <a:rPr lang="en-US" sz="2800" dirty="0" smtClean="0"/>
              <a:t> labels, and an optional </a:t>
            </a:r>
            <a:r>
              <a:rPr lang="en-US" sz="2800" dirty="0" smtClean="0">
                <a:solidFill>
                  <a:srgbClr val="0000CC"/>
                </a:solidFill>
              </a:rPr>
              <a:t>default </a:t>
            </a:r>
            <a:r>
              <a:rPr lang="en-US" sz="2800" dirty="0" smtClean="0"/>
              <a:t>case</a:t>
            </a:r>
            <a:endParaRPr lang="en-US" sz="2400" dirty="0" smtClean="0"/>
          </a:p>
          <a:p>
            <a:pPr lvl="1"/>
            <a:r>
              <a:rPr lang="en-US" sz="2400" dirty="0" smtClean="0"/>
              <a:t>Can be in any order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switch-case</a:t>
            </a:r>
            <a:r>
              <a:rPr lang="en-IN" sz="4400" dirty="0" smtClean="0"/>
              <a:t>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5257800"/>
          </a:xfrm>
        </p:spPr>
        <p:txBody>
          <a:bodyPr/>
          <a:lstStyle/>
          <a:p>
            <a:pPr lvl="1" indent="-74295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switch (a){</a:t>
            </a:r>
          </a:p>
          <a:p>
            <a:pPr lvl="2" indent="-746125">
              <a:buNone/>
            </a:pPr>
            <a:r>
              <a:rPr lang="en-US" dirty="0" smtClean="0">
                <a:solidFill>
                  <a:srgbClr val="C00000"/>
                </a:solidFill>
              </a:rPr>
              <a:t>case 1: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(“a is 1”);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	break;</a:t>
            </a:r>
          </a:p>
          <a:p>
            <a:pPr marL="396875" lvl="2" indent="0">
              <a:buNone/>
              <a:tabLst>
                <a:tab pos="625475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case 2: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(“a is 2”);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	break;</a:t>
            </a:r>
          </a:p>
          <a:p>
            <a:pPr lvl="2" indent="-746125">
              <a:buNone/>
            </a:pPr>
            <a:r>
              <a:rPr lang="en-US" dirty="0" smtClean="0">
                <a:solidFill>
                  <a:srgbClr val="C00000"/>
                </a:solidFill>
              </a:rPr>
              <a:t>case 3: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(“a is 3”);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	break;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…..</a:t>
            </a:r>
          </a:p>
          <a:p>
            <a:pPr lvl="2" indent="-746125">
              <a:buNone/>
            </a:pPr>
            <a:r>
              <a:rPr lang="en-US" dirty="0" smtClean="0">
                <a:solidFill>
                  <a:srgbClr val="C00000"/>
                </a:solidFill>
              </a:rPr>
              <a:t>default: 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(“a is not matching \n”);</a:t>
            </a:r>
          </a:p>
          <a:p>
            <a:pPr lvl="1" indent="-74295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867400" y="1676400"/>
            <a:ext cx="3733800" cy="419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Notice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stops execution and makes the control flow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move to end of block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Break statement is optional for default</a:t>
            </a:r>
            <a:endParaRPr kumimoji="0" lang="en-US" sz="240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Works only on </a:t>
            </a:r>
            <a:r>
              <a:rPr lang="en-US" sz="2400" b="1" i="1" baseline="0" dirty="0" err="1" smtClean="0"/>
              <a:t>enum</a:t>
            </a:r>
            <a:r>
              <a:rPr lang="en-US" sz="2400" b="1" i="1" baseline="0" dirty="0" smtClean="0"/>
              <a:t>, </a:t>
            </a:r>
            <a:r>
              <a:rPr lang="en-US" sz="2400" b="1" i="1" baseline="0" dirty="0" err="1" smtClean="0"/>
              <a:t>int</a:t>
            </a:r>
            <a:r>
              <a:rPr lang="en-US" sz="2400" baseline="0" dirty="0" smtClean="0"/>
              <a:t> and </a:t>
            </a:r>
            <a:r>
              <a:rPr lang="en-US" sz="2400" b="1" i="1" baseline="0" dirty="0" smtClean="0"/>
              <a:t>char </a:t>
            </a:r>
            <a:r>
              <a:rPr lang="en-US" sz="2400" baseline="0" dirty="0" smtClean="0"/>
              <a:t>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err="1" smtClean="0"/>
              <a:t>goto</a:t>
            </a:r>
            <a:r>
              <a:rPr lang="en-IN" sz="4400" dirty="0" smtClean="0"/>
              <a:t>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Unconditional control statement</a:t>
            </a:r>
          </a:p>
          <a:p>
            <a:pPr algn="just"/>
            <a:r>
              <a:rPr lang="en-US" sz="2800" dirty="0" smtClean="0"/>
              <a:t>Transfer the control from one point to another point in the program</a:t>
            </a:r>
          </a:p>
          <a:p>
            <a:pPr algn="just"/>
            <a:r>
              <a:rPr lang="en-US" sz="2800" dirty="0" smtClean="0"/>
              <a:t>A branching statement that requires a </a:t>
            </a:r>
            <a:r>
              <a:rPr lang="en-US" sz="2800" b="1" dirty="0" smtClean="0"/>
              <a:t>label </a:t>
            </a:r>
            <a:r>
              <a:rPr lang="en-US" sz="2800" dirty="0" smtClean="0"/>
              <a:t>(valid identifier)</a:t>
            </a:r>
          </a:p>
          <a:p>
            <a:pPr algn="just"/>
            <a:r>
              <a:rPr lang="en-US" sz="2800" dirty="0" smtClean="0"/>
              <a:t>Syntax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0000CC"/>
                </a:solidFill>
              </a:rPr>
              <a:t>goto</a:t>
            </a:r>
            <a:r>
              <a:rPr lang="en-US" dirty="0" smtClean="0">
                <a:solidFill>
                  <a:srgbClr val="0000CC"/>
                </a:solidFill>
              </a:rPr>
              <a:t> label;</a:t>
            </a:r>
          </a:p>
          <a:p>
            <a:pPr algn="just"/>
            <a:endParaRPr lang="en-US" sz="2800" b="1" dirty="0" smtClean="0"/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xplain branched program execution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dentify flow chart elements and connectors that are associated with branched control flow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dentify the constructs in algorithms that are associated with branched control flow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pply  branched control flow to solve a problem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Express branched control flow in C programming language</a:t>
            </a:r>
            <a:endParaRPr lang="en-US" sz="18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i="1" dirty="0" err="1"/>
              <a:t>goto</a:t>
            </a:r>
            <a:r>
              <a:rPr lang="en-IN" dirty="0"/>
              <a:t> </a:t>
            </a:r>
            <a:r>
              <a:rPr lang="en-IN" dirty="0" smtClean="0"/>
              <a:t>Statement contd.</a:t>
            </a:r>
            <a:endParaRPr lang="en-IN" sz="4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Label can be placed anywhere in the program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b="1" dirty="0" smtClean="0"/>
          </a:p>
          <a:p>
            <a:pPr algn="just"/>
            <a:endParaRPr lang="en-US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81200"/>
            <a:ext cx="8166807" cy="391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>
                <a:cs typeface="Times New Roman" pitchFamily="18" charset="0"/>
              </a:rPr>
              <a:t>Conditional branching alters the control flow based on a condition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Control structures that branch based on a condition are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If Statements: If, If-Else and Nested If</a:t>
            </a:r>
          </a:p>
          <a:p>
            <a:pPr lvl="1" algn="just"/>
            <a:r>
              <a:rPr lang="en-US" sz="2400" dirty="0">
                <a:cs typeface="Times New Roman" pitchFamily="18" charset="0"/>
              </a:rPr>
              <a:t>Switch-Case Statement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All such control structures operate on logical or comparison operators that give true or false values</a:t>
            </a:r>
          </a:p>
          <a:p>
            <a:pPr algn="just"/>
            <a:r>
              <a:rPr lang="en-US" sz="2800" dirty="0" err="1" smtClean="0">
                <a:cs typeface="Times New Roman" pitchFamily="18" charset="0"/>
              </a:rPr>
              <a:t>Goto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statement is an unconditional branch </a:t>
            </a:r>
            <a:r>
              <a:rPr lang="en-US" sz="2800" dirty="0" smtClean="0">
                <a:cs typeface="Times New Roman" pitchFamily="18" charset="0"/>
              </a:rPr>
              <a:t>statement</a:t>
            </a:r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err="1" smtClean="0">
                <a:cs typeface="Times New Roman" pitchFamily="18" charset="0"/>
              </a:rPr>
              <a:t>Dromey</a:t>
            </a:r>
            <a:r>
              <a:rPr lang="en-IN" sz="2800" dirty="0" smtClean="0">
                <a:cs typeface="Times New Roman" pitchFamily="18" charset="0"/>
              </a:rPr>
              <a:t>, R. (1982) </a:t>
            </a:r>
            <a:r>
              <a:rPr lang="en-IN" sz="2800" i="1" dirty="0" smtClean="0">
                <a:cs typeface="Times New Roman" pitchFamily="18" charset="0"/>
              </a:rPr>
              <a:t>How To Solve it By Computer. </a:t>
            </a:r>
            <a:r>
              <a:rPr lang="en-IN" sz="2800" dirty="0" err="1" smtClean="0">
                <a:cs typeface="Times New Roman" pitchFamily="18" charset="0"/>
              </a:rPr>
              <a:t>Noida</a:t>
            </a:r>
            <a:r>
              <a:rPr lang="en-IN" sz="2800" dirty="0" smtClean="0">
                <a:cs typeface="Times New Roman" pitchFamily="18" charset="0"/>
              </a:rPr>
              <a:t>: Pearson Education Inc.</a:t>
            </a:r>
          </a:p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if, if-else and Nested if statements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switch-case statement</a:t>
            </a: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Conditions?</a:t>
            </a:r>
            <a:endParaRPr lang="en-US" sz="4400" dirty="0"/>
          </a:p>
        </p:txBody>
      </p:sp>
      <p:pic>
        <p:nvPicPr>
          <p:cNvPr id="5" name="Content Placeholder 4" descr="Two-paths-choic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2133600"/>
            <a:ext cx="2743200" cy="2743200"/>
          </a:xfrm>
        </p:spPr>
      </p:pic>
      <p:sp>
        <p:nvSpPr>
          <p:cNvPr id="6" name="TextBox 5"/>
          <p:cNvSpPr txBox="1"/>
          <p:nvPr/>
        </p:nvSpPr>
        <p:spPr>
          <a:xfrm>
            <a:off x="4419600" y="1676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do we need them?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Types of Control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105400"/>
          </a:xfrm>
        </p:spPr>
        <p:txBody>
          <a:bodyPr/>
          <a:lstStyle/>
          <a:p>
            <a:pPr algn="just"/>
            <a:r>
              <a:rPr lang="en-US" sz="2800" dirty="0" smtClean="0"/>
              <a:t>All programs could be written in terms of following control structures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Selection structure/decision making statements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US" dirty="0" smtClean="0"/>
              <a:t>if statement (single selection)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US" dirty="0" smtClean="0"/>
              <a:t>if…else statement (double selection)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US" dirty="0" smtClean="0"/>
              <a:t>switch statement (multiple selection)</a:t>
            </a:r>
          </a:p>
          <a:p>
            <a:pPr marL="914400" lvl="1" indent="-457200" algn="just">
              <a:buFont typeface="+mj-lt"/>
              <a:buAutoNum type="arabicPeriod"/>
            </a:pPr>
            <a:endParaRPr lang="en-GB" dirty="0" smtClean="0">
              <a:solidFill>
                <a:srgbClr val="00206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 smtClean="0">
                <a:solidFill>
                  <a:srgbClr val="002060"/>
                </a:solidFill>
              </a:rPr>
              <a:t>Repetition structure/loop statements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GB" dirty="0" smtClean="0"/>
              <a:t>while statement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GB" dirty="0" smtClean="0"/>
              <a:t>do…while statement</a:t>
            </a:r>
          </a:p>
          <a:p>
            <a:pPr marL="1314450" lvl="2" indent="-457200" algn="just">
              <a:buFont typeface="Wingdings" pitchFamily="2" charset="2"/>
              <a:buChar char="Ø"/>
            </a:pPr>
            <a:r>
              <a:rPr lang="en-GB" dirty="0" smtClean="0"/>
              <a:t>for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14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We naturally take steps based on conditions</a:t>
            </a:r>
          </a:p>
          <a:p>
            <a:pPr lvl="1" algn="just"/>
            <a:r>
              <a:rPr lang="en-US" b="1" i="1" dirty="0" smtClean="0"/>
              <a:t>if </a:t>
            </a:r>
            <a:r>
              <a:rPr lang="en-US" dirty="0" smtClean="0"/>
              <a:t> I get CET seat </a:t>
            </a:r>
            <a:r>
              <a:rPr lang="en-US" b="1" i="1" dirty="0" smtClean="0"/>
              <a:t>then </a:t>
            </a:r>
            <a:r>
              <a:rPr lang="en-US" dirty="0" smtClean="0"/>
              <a:t>I pay Rs. X </a:t>
            </a:r>
            <a:r>
              <a:rPr lang="en-US" b="1" i="1" dirty="0" smtClean="0"/>
              <a:t>else </a:t>
            </a:r>
            <a:r>
              <a:rPr lang="en-US" dirty="0" smtClean="0"/>
              <a:t>if I am in Management quota</a:t>
            </a:r>
            <a:r>
              <a:rPr lang="en-US" b="1" i="1" dirty="0" smtClean="0"/>
              <a:t> then </a:t>
            </a:r>
            <a:r>
              <a:rPr lang="en-US" dirty="0" smtClean="0"/>
              <a:t>I pay Rs. Y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Programs are also written to use such conditions and </a:t>
            </a:r>
            <a:r>
              <a:rPr lang="en-US" sz="2800" b="1" i="1" dirty="0" smtClean="0"/>
              <a:t>branch</a:t>
            </a:r>
            <a:r>
              <a:rPr lang="en-US" sz="2800" dirty="0" smtClean="0"/>
              <a:t> to a block for execution</a:t>
            </a:r>
          </a:p>
          <a:p>
            <a:pPr algn="just"/>
            <a:r>
              <a:rPr lang="en-US" sz="2800" dirty="0" smtClean="0"/>
              <a:t>Logical condition is tested which results in either </a:t>
            </a:r>
            <a:r>
              <a:rPr lang="en-US" sz="2800" i="1" dirty="0" smtClean="0"/>
              <a:t>true</a:t>
            </a:r>
            <a:r>
              <a:rPr lang="en-US" sz="2800" dirty="0" smtClean="0"/>
              <a:t> or </a:t>
            </a:r>
            <a:r>
              <a:rPr lang="en-US" sz="2800" i="1" dirty="0" smtClean="0"/>
              <a:t>false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if</a:t>
            </a:r>
            <a:r>
              <a:rPr lang="en-IN" sz="4400" dirty="0" smtClean="0"/>
              <a:t>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257800"/>
          </a:xfrm>
        </p:spPr>
        <p:txBody>
          <a:bodyPr/>
          <a:lstStyle/>
          <a:p>
            <a:pPr algn="just"/>
            <a:r>
              <a:rPr lang="en-US" sz="2800" dirty="0" smtClean="0"/>
              <a:t>In C programming language, this is done with</a:t>
            </a:r>
            <a:r>
              <a:rPr lang="en-US" sz="2800" b="1" i="1" dirty="0" smtClean="0"/>
              <a:t> if statement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Single selection statement </a:t>
            </a:r>
          </a:p>
          <a:p>
            <a:pPr lvl="1" algn="just"/>
            <a:r>
              <a:rPr lang="en-US" sz="2400" dirty="0" smtClean="0"/>
              <a:t>It selects or ignores a single action</a:t>
            </a:r>
          </a:p>
          <a:p>
            <a:endParaRPr lang="en-US" sz="2800" dirty="0" smtClean="0"/>
          </a:p>
          <a:p>
            <a:r>
              <a:rPr lang="en-US" sz="2800" dirty="0" smtClean="0"/>
              <a:t>Algorithm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if (&lt;condition&gt;) then</a:t>
            </a: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 begin</a:t>
            </a: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		&lt;statements&gt;</a:t>
            </a:r>
          </a:p>
          <a:p>
            <a:pPr marL="857250" lvl="2" indent="0" algn="just">
              <a:buNone/>
            </a:pPr>
            <a:r>
              <a:rPr lang="en-US" dirty="0" smtClean="0">
                <a:solidFill>
                  <a:srgbClr val="0000CC"/>
                </a:solidFill>
                <a:cs typeface="Times New Roman" pitchFamily="18" charset="0"/>
              </a:rPr>
              <a:t> end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i="1" dirty="0" smtClean="0"/>
              <a:t>if</a:t>
            </a:r>
            <a:r>
              <a:rPr lang="en-IN" sz="4400" dirty="0" smtClean="0"/>
              <a:t> Statement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066800"/>
            <a:ext cx="8915400" cy="5486400"/>
          </a:xfrm>
        </p:spPr>
        <p:txBody>
          <a:bodyPr/>
          <a:lstStyle/>
          <a:p>
            <a:pPr lvl="1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if (a%2==0){</a:t>
            </a:r>
          </a:p>
          <a:p>
            <a:pPr lvl="2" algn="just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(“Number is even”);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 smtClean="0"/>
          </a:p>
        </p:txBody>
      </p:sp>
      <p:sp>
        <p:nvSpPr>
          <p:cNvPr id="6" name="Diamond 5"/>
          <p:cNvSpPr/>
          <p:nvPr/>
        </p:nvSpPr>
        <p:spPr>
          <a:xfrm>
            <a:off x="5410200" y="2209800"/>
            <a:ext cx="1752600" cy="121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a % 2 = 0?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7162800" y="2819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5581650" y="401955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72200" y="46482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8153400" y="2971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962900" y="4457700"/>
            <a:ext cx="686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>
            <a:off x="7239000" y="3276600"/>
            <a:ext cx="1828800" cy="9144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‘Number is even’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dirty="0" smtClean="0"/>
              <a:t>An Alternative Choice</a:t>
            </a:r>
            <a:endParaRPr lang="en-IN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What happens if there is an alternative?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if –else statement</a:t>
            </a:r>
          </a:p>
          <a:p>
            <a:endParaRPr lang="en-US" sz="2800" b="1" i="1" dirty="0" smtClean="0"/>
          </a:p>
          <a:p>
            <a:r>
              <a:rPr lang="en-US" sz="2800" dirty="0" smtClean="0"/>
              <a:t>double-selection statement</a:t>
            </a:r>
          </a:p>
          <a:p>
            <a:pPr marL="742950" lvl="2" indent="-342900"/>
            <a:r>
              <a:rPr lang="en-US" dirty="0" smtClean="0"/>
              <a:t>selects between two different actions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i="1" dirty="0" smtClean="0"/>
          </a:p>
          <a:p>
            <a:pPr lvl="1"/>
            <a:endParaRPr lang="en-US" sz="2400" i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48400" y="2057400"/>
            <a:ext cx="3429000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5413" lvl="2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if (&lt;condition&gt;) then</a:t>
            </a:r>
          </a:p>
          <a:p>
            <a:pPr marL="517525" lvl="2" indent="-166688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	&lt;statements&gt;</a:t>
            </a:r>
          </a:p>
          <a:p>
            <a:pPr marL="857250" lvl="2" indent="-506413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end</a:t>
            </a:r>
          </a:p>
          <a:p>
            <a:pPr marL="3175" lvl="2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else</a:t>
            </a:r>
          </a:p>
          <a:p>
            <a:pPr marL="350838" lvl="2" indent="46038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begin</a:t>
            </a:r>
          </a:p>
          <a:p>
            <a:pPr marL="857250" lvl="2" indent="0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	&lt;statements&gt;</a:t>
            </a:r>
          </a:p>
          <a:p>
            <a:pPr marL="857250" lvl="2" indent="-460375" algn="just">
              <a:buNone/>
            </a:pP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end</a:t>
            </a:r>
          </a:p>
          <a:p>
            <a:r>
              <a:rPr lang="en-GB" sz="2400" dirty="0" smtClean="0"/>
              <a:t>   </a:t>
            </a:r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1914</TotalTime>
  <Words>733</Words>
  <Application>Microsoft Office PowerPoint</Application>
  <PresentationFormat>A4 Paper (210x297 mm)</PresentationFormat>
  <Paragraphs>200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1111</vt:lpstr>
      <vt:lpstr>PowerPoint Presentation</vt:lpstr>
      <vt:lpstr>Objectives</vt:lpstr>
      <vt:lpstr>Contents</vt:lpstr>
      <vt:lpstr>Conditions?</vt:lpstr>
      <vt:lpstr>Types of Control Structures</vt:lpstr>
      <vt:lpstr>If Statement</vt:lpstr>
      <vt:lpstr>if Statement</vt:lpstr>
      <vt:lpstr>if Statement - Example</vt:lpstr>
      <vt:lpstr>An Alternative Choice</vt:lpstr>
      <vt:lpstr>if-else Statement – Example1</vt:lpstr>
      <vt:lpstr>if-else Statement – Example2</vt:lpstr>
      <vt:lpstr>if-else Statement – Example2 contd.</vt:lpstr>
      <vt:lpstr>Multiple Choices – else if</vt:lpstr>
      <vt:lpstr>else if Ladder - Flow Chart</vt:lpstr>
      <vt:lpstr>Multiple Choices – nested if</vt:lpstr>
      <vt:lpstr>Nested if - Flowchart</vt:lpstr>
      <vt:lpstr>Many Choices</vt:lpstr>
      <vt:lpstr>switch-case Statement</vt:lpstr>
      <vt:lpstr>goto Statement</vt:lpstr>
      <vt:lpstr>goto Statement contd.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466</cp:revision>
  <dcterms:created xsi:type="dcterms:W3CDTF">2006-08-16T00:00:00Z</dcterms:created>
  <dcterms:modified xsi:type="dcterms:W3CDTF">2022-03-15T06:20:17Z</dcterms:modified>
</cp:coreProperties>
</file>