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06" r:id="rId2"/>
    <p:sldId id="310" r:id="rId3"/>
    <p:sldId id="311" r:id="rId4"/>
    <p:sldId id="312" r:id="rId5"/>
    <p:sldId id="313" r:id="rId6"/>
    <p:sldId id="343" r:id="rId7"/>
    <p:sldId id="315" r:id="rId8"/>
    <p:sldId id="348" r:id="rId9"/>
    <p:sldId id="314" r:id="rId10"/>
    <p:sldId id="318" r:id="rId11"/>
    <p:sldId id="333" r:id="rId12"/>
    <p:sldId id="334" r:id="rId13"/>
    <p:sldId id="339" r:id="rId14"/>
    <p:sldId id="350" r:id="rId15"/>
    <p:sldId id="356" r:id="rId16"/>
    <p:sldId id="355" r:id="rId17"/>
    <p:sldId id="352" r:id="rId18"/>
    <p:sldId id="353" r:id="rId19"/>
    <p:sldId id="354" r:id="rId20"/>
    <p:sldId id="347" r:id="rId21"/>
    <p:sldId id="345" r:id="rId22"/>
    <p:sldId id="351" r:id="rId23"/>
    <p:sldId id="330" r:id="rId24"/>
    <p:sldId id="331" r:id="rId2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33" autoAdjust="0"/>
  </p:normalViewPr>
  <p:slideViewPr>
    <p:cSldViewPr>
      <p:cViewPr varScale="1">
        <p:scale>
          <a:sx n="70" d="100"/>
          <a:sy n="70" d="100"/>
        </p:scale>
        <p:origin x="1224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6113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6113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611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5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0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8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30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9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8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958096"/>
            <a:ext cx="7162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Iteration</a:t>
            </a:r>
          </a:p>
          <a:p>
            <a:pPr algn="ctr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GB" sz="1400" dirty="0" smtClean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05000" y="2590800"/>
            <a:ext cx="6096000" cy="31543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</a:pPr>
            <a:r>
              <a:rPr lang="en-IN" sz="3200" b="1" dirty="0">
                <a:solidFill>
                  <a:prstClr val="black"/>
                </a:solidFill>
              </a:rPr>
              <a:t>Course </a:t>
            </a:r>
            <a:r>
              <a:rPr lang="en-IN" sz="3200" b="1" dirty="0" smtClean="0">
                <a:solidFill>
                  <a:prstClr val="black"/>
                </a:solidFill>
              </a:rPr>
              <a:t>Leader:</a:t>
            </a:r>
            <a:endParaRPr lang="en-IN" sz="3200" b="1" dirty="0">
              <a:solidFill>
                <a:prstClr val="black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IN" sz="2800" b="1" dirty="0"/>
              <a:t>Jishmi Jos Choondal</a:t>
            </a:r>
          </a:p>
          <a:p>
            <a:pPr marL="342900" indent="-342900" algn="ctr">
              <a:spcBef>
                <a:spcPct val="20000"/>
              </a:spcBef>
            </a:pPr>
            <a:endParaRPr lang="en-IN" sz="32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i="1" dirty="0" smtClean="0"/>
              <a:t>for</a:t>
            </a:r>
            <a:r>
              <a:rPr lang="en-IN" sz="4400" dirty="0" smtClean="0"/>
              <a:t> Statement - Algorithms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pPr lvl="1">
              <a:buNone/>
            </a:pPr>
            <a:r>
              <a:rPr lang="en-US" i="1" dirty="0" smtClean="0"/>
              <a:t>for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&lt;identifier&gt; </a:t>
            </a:r>
            <a:r>
              <a:rPr lang="en-US" i="1" dirty="0" smtClean="0"/>
              <a:t>in </a:t>
            </a:r>
            <a:r>
              <a:rPr lang="en-US" dirty="0" smtClean="0">
                <a:solidFill>
                  <a:srgbClr val="7030A0"/>
                </a:solidFill>
              </a:rPr>
              <a:t>&lt;initial value&gt;</a:t>
            </a:r>
            <a:r>
              <a:rPr lang="en-US" dirty="0" smtClean="0"/>
              <a:t> </a:t>
            </a:r>
            <a:r>
              <a:rPr lang="en-US" i="1" dirty="0" smtClean="0"/>
              <a:t>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&lt;final value&gt;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step </a:t>
            </a:r>
            <a:r>
              <a:rPr lang="en-US" dirty="0" smtClean="0"/>
              <a:t>&lt;increment&gt;</a:t>
            </a:r>
            <a:r>
              <a:rPr lang="en-US" i="1" dirty="0" smtClean="0"/>
              <a:t> do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begin</a:t>
            </a:r>
          </a:p>
          <a:p>
            <a:pPr lvl="1">
              <a:buNone/>
            </a:pPr>
            <a:r>
              <a:rPr lang="en-US" i="1" dirty="0" smtClean="0"/>
              <a:t>…</a:t>
            </a:r>
          </a:p>
          <a:p>
            <a:pPr lvl="1">
              <a:buNone/>
            </a:pPr>
            <a:r>
              <a:rPr lang="en-US" i="1" dirty="0" smtClean="0"/>
              <a:t>end</a:t>
            </a:r>
          </a:p>
          <a:p>
            <a:endParaRPr lang="en-US" sz="2800" dirty="0" smtClean="0"/>
          </a:p>
          <a:p>
            <a:r>
              <a:rPr lang="en-US" sz="2800" dirty="0" smtClean="0"/>
              <a:t>Examples</a:t>
            </a:r>
          </a:p>
          <a:p>
            <a:pPr lvl="1">
              <a:buNone/>
            </a:pPr>
            <a:r>
              <a:rPr lang="en-US" i="1" dirty="0" smtClean="0"/>
              <a:t>for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i="1" dirty="0" smtClean="0"/>
              <a:t>in </a:t>
            </a:r>
            <a:r>
              <a:rPr lang="en-US" dirty="0" smtClean="0">
                <a:solidFill>
                  <a:srgbClr val="7030A0"/>
                </a:solidFill>
              </a:rPr>
              <a:t>0</a:t>
            </a:r>
            <a:r>
              <a:rPr lang="en-US" dirty="0" smtClean="0"/>
              <a:t> </a:t>
            </a:r>
            <a:r>
              <a:rPr lang="en-US" i="1" dirty="0" smtClean="0"/>
              <a:t>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step </a:t>
            </a:r>
            <a:r>
              <a:rPr lang="en-US" dirty="0" smtClean="0"/>
              <a:t>1</a:t>
            </a:r>
            <a:r>
              <a:rPr lang="en-US" i="1" dirty="0" smtClean="0"/>
              <a:t> do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begin</a:t>
            </a:r>
          </a:p>
          <a:p>
            <a:pPr lvl="1">
              <a:buNone/>
            </a:pPr>
            <a:r>
              <a:rPr lang="en-US" i="1" dirty="0" smtClean="0"/>
              <a:t>…</a:t>
            </a:r>
          </a:p>
          <a:p>
            <a:pPr lvl="1">
              <a:buNone/>
            </a:pPr>
            <a:r>
              <a:rPr lang="en-US" i="1" dirty="0" smtClean="0"/>
              <a:t>end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i="1" dirty="0" smtClean="0"/>
              <a:t>while</a:t>
            </a:r>
            <a:r>
              <a:rPr lang="en-IN" sz="4400" dirty="0" smtClean="0"/>
              <a:t> and </a:t>
            </a:r>
            <a:r>
              <a:rPr lang="en-IN" sz="4400" i="1" dirty="0" smtClean="0"/>
              <a:t>do-while</a:t>
            </a:r>
            <a:r>
              <a:rPr lang="en-IN" sz="4400" dirty="0" smtClean="0"/>
              <a:t> Statements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915400" cy="5410200"/>
          </a:xfrm>
        </p:spPr>
        <p:txBody>
          <a:bodyPr/>
          <a:lstStyle/>
          <a:p>
            <a:pPr algn="just"/>
            <a:r>
              <a:rPr lang="en-US" sz="2800" dirty="0" smtClean="0"/>
              <a:t>To loop based on conditions, </a:t>
            </a:r>
            <a:r>
              <a:rPr lang="en-US" sz="2800" b="1" i="1" dirty="0" smtClean="0"/>
              <a:t>while</a:t>
            </a:r>
            <a:r>
              <a:rPr lang="en-US" sz="2800" dirty="0" smtClean="0"/>
              <a:t> and </a:t>
            </a:r>
            <a:r>
              <a:rPr lang="en-US" sz="2800" b="1" i="1" dirty="0" smtClean="0"/>
              <a:t>do-while</a:t>
            </a:r>
            <a:r>
              <a:rPr lang="en-US" sz="2800" dirty="0" smtClean="0"/>
              <a:t> control flow statements are used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 smtClean="0"/>
              <a:t>While</a:t>
            </a:r>
            <a:r>
              <a:rPr lang="en-US" sz="2800" dirty="0" smtClean="0"/>
              <a:t> loops are used to loop only when the condition is true</a:t>
            </a:r>
          </a:p>
          <a:p>
            <a:pPr algn="just"/>
            <a:endParaRPr lang="en-US" sz="2800" b="1" dirty="0" smtClean="0"/>
          </a:p>
          <a:p>
            <a:pPr algn="just"/>
            <a:r>
              <a:rPr lang="en-US" sz="2800" b="1" dirty="0" smtClean="0"/>
              <a:t>Do-While</a:t>
            </a:r>
            <a:r>
              <a:rPr lang="en-US" sz="2800" dirty="0" smtClean="0"/>
              <a:t> loops are used to loop at least once and then only when the condition is true</a:t>
            </a:r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i="1" dirty="0" smtClean="0"/>
              <a:t>while</a:t>
            </a:r>
            <a:r>
              <a:rPr lang="en-IN" sz="4400" dirty="0" smtClean="0"/>
              <a:t>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r>
              <a:rPr lang="en-US" sz="2800" dirty="0" smtClean="0"/>
              <a:t>In C programming language, </a:t>
            </a:r>
            <a:r>
              <a:rPr lang="en-US" sz="2800" b="1" i="1" dirty="0" smtClean="0"/>
              <a:t>while statement</a:t>
            </a:r>
            <a:r>
              <a:rPr lang="en-US" sz="2800" dirty="0" smtClean="0"/>
              <a:t> can be programmed as follows:</a:t>
            </a:r>
            <a:endParaRPr lang="en-US" sz="2800" b="1" i="1" dirty="0" smtClean="0"/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(“Please enter the number of numbers(n): ”);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scanf</a:t>
            </a:r>
            <a:r>
              <a:rPr lang="en-US" dirty="0" smtClean="0">
                <a:solidFill>
                  <a:srgbClr val="FF0000"/>
                </a:solidFill>
              </a:rPr>
              <a:t>(“%</a:t>
            </a:r>
            <a:r>
              <a:rPr lang="en-US" dirty="0" err="1" smtClean="0">
                <a:solidFill>
                  <a:srgbClr val="FF0000"/>
                </a:solidFill>
              </a:rPr>
              <a:t>d”,&amp;n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= 0;</a:t>
            </a:r>
          </a:p>
          <a:p>
            <a:pPr lvl="1">
              <a:buNone/>
            </a:pPr>
            <a:r>
              <a:rPr lang="en-US" dirty="0" smtClean="0">
                <a:solidFill>
                  <a:srgbClr val="3366FF"/>
                </a:solidFill>
              </a:rPr>
              <a:t>while (</a:t>
            </a:r>
            <a:r>
              <a:rPr lang="en-US" b="1" dirty="0" err="1" smtClean="0">
                <a:solidFill>
                  <a:srgbClr val="3366FF"/>
                </a:solidFill>
              </a:rPr>
              <a:t>i</a:t>
            </a:r>
            <a:r>
              <a:rPr lang="en-US" b="1" dirty="0" smtClean="0">
                <a:solidFill>
                  <a:srgbClr val="3366FF"/>
                </a:solidFill>
              </a:rPr>
              <a:t> &lt; n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lvl="2">
              <a:buNone/>
            </a:pPr>
            <a:r>
              <a:rPr lang="en-US" sz="2800" dirty="0" err="1" smtClean="0">
                <a:solidFill>
                  <a:srgbClr val="FF0000"/>
                </a:solidFill>
              </a:rPr>
              <a:t>printf</a:t>
            </a:r>
            <a:r>
              <a:rPr lang="en-US" sz="2800" dirty="0" smtClean="0">
                <a:solidFill>
                  <a:srgbClr val="FF0000"/>
                </a:solidFill>
              </a:rPr>
              <a:t>(“%d  ”, </a:t>
            </a:r>
            <a:r>
              <a:rPr lang="en-US" sz="2800" dirty="0" err="1" smtClean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FF0000"/>
                </a:solidFill>
              </a:rPr>
              <a:t> );</a:t>
            </a:r>
          </a:p>
          <a:p>
            <a:pPr lvl="2">
              <a:buNone/>
            </a:pPr>
            <a:r>
              <a:rPr lang="en-US" sz="2800" dirty="0" err="1" smtClean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FF0000"/>
                </a:solidFill>
              </a:rPr>
              <a:t>++;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en-US" sz="2400" dirty="0" smtClean="0"/>
              <a:t>//note that no semi colon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i="1" dirty="0" smtClean="0"/>
              <a:t>do-while</a:t>
            </a:r>
            <a:r>
              <a:rPr lang="en-IN" sz="4400" dirty="0" smtClean="0"/>
              <a:t>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10200"/>
          </a:xfrm>
        </p:spPr>
        <p:txBody>
          <a:bodyPr/>
          <a:lstStyle/>
          <a:p>
            <a:pPr algn="just"/>
            <a:r>
              <a:rPr lang="en-US" sz="2800" dirty="0" smtClean="0"/>
              <a:t>Tests the loop-continuation condition after the loop body is performed</a:t>
            </a:r>
          </a:p>
          <a:p>
            <a:pPr algn="just"/>
            <a:r>
              <a:rPr lang="en-US" sz="2800" dirty="0" smtClean="0"/>
              <a:t>The loop body will be executed at least once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Format </a:t>
            </a:r>
          </a:p>
          <a:p>
            <a:pPr lvl="1" algn="just">
              <a:buNone/>
            </a:pPr>
            <a:r>
              <a:rPr lang="en-GB" dirty="0" smtClean="0">
                <a:solidFill>
                  <a:srgbClr val="0000CC"/>
                </a:solidFill>
              </a:rPr>
              <a:t>do {</a:t>
            </a:r>
          </a:p>
          <a:p>
            <a:pPr lvl="2" algn="just">
              <a:buNone/>
            </a:pPr>
            <a:r>
              <a:rPr lang="en-GB" sz="2800" dirty="0" smtClean="0">
                <a:solidFill>
                  <a:srgbClr val="0000CC"/>
                </a:solidFill>
              </a:rPr>
              <a:t>	statement					</a:t>
            </a:r>
          </a:p>
          <a:p>
            <a:pPr marL="457200" lvl="2" indent="0" algn="just">
              <a:buNone/>
            </a:pPr>
            <a:r>
              <a:rPr lang="en-GB" sz="2800" dirty="0" smtClean="0">
                <a:solidFill>
                  <a:srgbClr val="0000CC"/>
                </a:solidFill>
              </a:rPr>
              <a:t>} while ( condition );</a:t>
            </a:r>
          </a:p>
          <a:p>
            <a:pPr lvl="1" algn="just">
              <a:buNone/>
            </a:pPr>
            <a:r>
              <a:rPr lang="en-GB" sz="2400" dirty="0" smtClean="0"/>
              <a:t>//note the semi colon after the while</a:t>
            </a:r>
          </a:p>
          <a:p>
            <a:pPr lvl="1" algn="just">
              <a:buNone/>
            </a:pPr>
            <a:r>
              <a:rPr lang="en-GB" sz="2400" dirty="0" smtClean="0"/>
              <a:t>statement</a:t>
            </a:r>
          </a:p>
          <a:p>
            <a:pPr lvl="1" algn="just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29200" y="2819400"/>
            <a:ext cx="42672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None/>
            </a:pPr>
            <a:endParaRPr lang="en-IN" sz="24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0" y="3429000"/>
            <a:ext cx="2971800" cy="21336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-1143000" algn="just">
              <a:buNone/>
            </a:pPr>
            <a:r>
              <a:rPr lang="en-GB" sz="2800" dirty="0" smtClean="0">
                <a:solidFill>
                  <a:srgbClr val="0000CC"/>
                </a:solidFill>
              </a:rPr>
              <a:t>do</a:t>
            </a:r>
          </a:p>
          <a:p>
            <a:pPr marL="457200" lvl="2" indent="-60325" algn="just">
              <a:buNone/>
            </a:pPr>
            <a:r>
              <a:rPr lang="en-GB" sz="2800" dirty="0" smtClean="0">
                <a:solidFill>
                  <a:srgbClr val="0000CC"/>
                </a:solidFill>
              </a:rPr>
              <a:t>	  statement</a:t>
            </a:r>
          </a:p>
          <a:p>
            <a:pPr marL="60325" lvl="2" indent="-60325" algn="just">
              <a:buNone/>
            </a:pPr>
            <a:r>
              <a:rPr lang="en-GB" sz="2800" dirty="0" smtClean="0">
                <a:solidFill>
                  <a:srgbClr val="0000CC"/>
                </a:solidFill>
              </a:rPr>
              <a:t>while(condition );</a:t>
            </a:r>
          </a:p>
          <a:p>
            <a:pPr lvl="2" indent="-1143000" algn="just">
              <a:buNone/>
            </a:pPr>
            <a:r>
              <a:rPr lang="en-GB" dirty="0" smtClean="0"/>
              <a:t>Correct, but confusing</a:t>
            </a:r>
          </a:p>
          <a:p>
            <a:pPr marL="357188" indent="-357188" algn="just">
              <a:buNone/>
            </a:pPr>
            <a:endParaRPr lang="en-IN" sz="2400" i="1" dirty="0" smtClean="0"/>
          </a:p>
          <a:p>
            <a:pPr marL="357188" indent="-357188" algn="just">
              <a:buNone/>
            </a:pPr>
            <a:endParaRPr lang="en-IN" sz="2400" dirty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i="1" dirty="0" smtClean="0"/>
              <a:t>do-while</a:t>
            </a:r>
            <a:r>
              <a:rPr lang="en-IN" sz="4400" dirty="0" smtClean="0"/>
              <a:t>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915400" cy="5410200"/>
          </a:xfrm>
        </p:spPr>
        <p:txBody>
          <a:bodyPr/>
          <a:lstStyle/>
          <a:p>
            <a:pPr algn="just"/>
            <a:r>
              <a:rPr lang="en-US" sz="2800" dirty="0" smtClean="0"/>
              <a:t>In C programming language, </a:t>
            </a:r>
            <a:r>
              <a:rPr lang="en-US" sz="2800" b="1" i="1" dirty="0" smtClean="0"/>
              <a:t>do-while statement</a:t>
            </a:r>
            <a:r>
              <a:rPr lang="en-US" sz="2800" dirty="0" smtClean="0"/>
              <a:t> can be programmed as follows:</a:t>
            </a:r>
            <a:endParaRPr lang="en-US" sz="2800" b="1" i="1" dirty="0" smtClean="0"/>
          </a:p>
          <a:p>
            <a:pPr lvl="1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lvl="1" algn="just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printf</a:t>
            </a:r>
            <a:r>
              <a:rPr lang="en-US" sz="2400" dirty="0" smtClean="0">
                <a:solidFill>
                  <a:srgbClr val="FF0000"/>
                </a:solidFill>
              </a:rPr>
              <a:t>(“Please enter the number of numbers(n): ”  );</a:t>
            </a:r>
          </a:p>
          <a:p>
            <a:pPr lvl="1" algn="just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scanf</a:t>
            </a:r>
            <a:r>
              <a:rPr lang="en-US" sz="2400" dirty="0" smtClean="0">
                <a:solidFill>
                  <a:srgbClr val="FF0000"/>
                </a:solidFill>
              </a:rPr>
              <a:t>(“%</a:t>
            </a:r>
            <a:r>
              <a:rPr lang="en-US" sz="2400" dirty="0" err="1" smtClean="0">
                <a:solidFill>
                  <a:srgbClr val="FF0000"/>
                </a:solidFill>
              </a:rPr>
              <a:t>d”,&amp;n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</a:p>
          <a:p>
            <a:pPr lvl="1" algn="just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= 0;</a:t>
            </a:r>
          </a:p>
          <a:p>
            <a:pPr lvl="1" algn="just">
              <a:buNone/>
            </a:pPr>
            <a:r>
              <a:rPr lang="en-US" sz="2400" dirty="0" smtClean="0">
                <a:solidFill>
                  <a:srgbClr val="3366FF"/>
                </a:solidFill>
              </a:rPr>
              <a:t>do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pPr lvl="2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(“%d  ”,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lvl="2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++;</a:t>
            </a:r>
          </a:p>
          <a:p>
            <a:pPr lvl="1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  <a:r>
              <a:rPr lang="en-US" sz="2400" dirty="0" smtClean="0">
                <a:solidFill>
                  <a:srgbClr val="3366FF"/>
                </a:solidFill>
              </a:rPr>
              <a:t>while (</a:t>
            </a:r>
            <a:r>
              <a:rPr lang="en-US" sz="2400" b="1" dirty="0" err="1" smtClean="0">
                <a:solidFill>
                  <a:srgbClr val="3366FF"/>
                </a:solidFill>
              </a:rPr>
              <a:t>i</a:t>
            </a:r>
            <a:r>
              <a:rPr lang="en-US" sz="2400" b="1" dirty="0" smtClean="0">
                <a:solidFill>
                  <a:srgbClr val="3366FF"/>
                </a:solidFill>
              </a:rPr>
              <a:t> &lt; n</a:t>
            </a:r>
            <a:r>
              <a:rPr lang="en-US" sz="2400" dirty="0" smtClean="0">
                <a:solidFill>
                  <a:srgbClr val="3366FF"/>
                </a:solidFill>
              </a:rPr>
              <a:t>);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for </a:t>
            </a:r>
            <a:r>
              <a:rPr lang="en-IN" i="1" dirty="0" smtClean="0"/>
              <a:t>while</a:t>
            </a:r>
            <a:r>
              <a:rPr lang="en-IN" dirty="0" smtClean="0"/>
              <a:t> and </a:t>
            </a:r>
            <a:r>
              <a:rPr lang="en-IN" i="1" dirty="0" smtClean="0"/>
              <a:t>do-while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587" y="1143000"/>
            <a:ext cx="4376870" cy="679450"/>
          </a:xfrm>
        </p:spPr>
        <p:txBody>
          <a:bodyPr/>
          <a:lstStyle/>
          <a:p>
            <a:endParaRPr lang="en-I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  <a:p>
            <a:r>
              <a:rPr lang="en-IN" sz="2800" i="1" dirty="0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 Statement</a:t>
            </a:r>
            <a:endParaRPr lang="en-IN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" y="2005012"/>
            <a:ext cx="4376870" cy="4471988"/>
          </a:xfrm>
          <a:ln>
            <a:solidFill>
              <a:srgbClr val="002060"/>
            </a:solidFill>
          </a:ln>
        </p:spPr>
        <p:txBody>
          <a:bodyPr/>
          <a:lstStyle/>
          <a:p>
            <a:pPr marL="457200" lvl="1" indent="0">
              <a:buNone/>
            </a:pPr>
            <a:r>
              <a:rPr lang="en-US" sz="2400" i="1" dirty="0"/>
              <a:t>while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&lt;condition&gt;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i="1" dirty="0"/>
              <a:t>begin</a:t>
            </a:r>
          </a:p>
          <a:p>
            <a:pPr marL="457200" lvl="1" indent="0">
              <a:buNone/>
            </a:pPr>
            <a:r>
              <a:rPr lang="en-US" sz="2400" i="1" dirty="0"/>
              <a:t>…</a:t>
            </a:r>
          </a:p>
          <a:p>
            <a:pPr marL="457200" lvl="1" indent="0">
              <a:buNone/>
            </a:pPr>
            <a:r>
              <a:rPr lang="en-US" sz="2400" i="1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00CC"/>
                </a:solidFill>
              </a:rPr>
              <a:t>Example</a:t>
            </a:r>
          </a:p>
          <a:p>
            <a:pPr marL="457200" lvl="1" indent="0">
              <a:buNone/>
            </a:pPr>
            <a:r>
              <a:rPr lang="en-US" sz="2400" i="1" dirty="0"/>
              <a:t>while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a[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] != n)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i="1" dirty="0"/>
              <a:t>begin</a:t>
            </a:r>
          </a:p>
          <a:p>
            <a:pPr marL="457200" lvl="1" indent="0">
              <a:buNone/>
            </a:pPr>
            <a:r>
              <a:rPr lang="en-US" sz="2400" i="1" dirty="0"/>
              <a:t>…</a:t>
            </a:r>
          </a:p>
          <a:p>
            <a:pPr marL="457200" lvl="1" indent="0">
              <a:buNone/>
            </a:pPr>
            <a:r>
              <a:rPr lang="en-US" sz="2400" i="1" dirty="0"/>
              <a:t>end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0648" y="1295400"/>
            <a:ext cx="4378590" cy="527050"/>
          </a:xfrm>
        </p:spPr>
        <p:txBody>
          <a:bodyPr/>
          <a:lstStyle/>
          <a:p>
            <a:endParaRPr lang="en-I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800" i="1" dirty="0" smtClean="0">
                <a:solidFill>
                  <a:schemeClr val="accent1">
                    <a:lumMod val="75000"/>
                  </a:schemeClr>
                </a:solidFill>
              </a:rPr>
              <a:t>do-while </a:t>
            </a: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statement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0" y="2005012"/>
            <a:ext cx="4378590" cy="4471988"/>
          </a:xfrm>
          <a:ln>
            <a:solidFill>
              <a:srgbClr val="002060"/>
            </a:solidFill>
          </a:ln>
        </p:spPr>
        <p:txBody>
          <a:bodyPr/>
          <a:lstStyle/>
          <a:p>
            <a:pPr lvl="1">
              <a:buNone/>
            </a:pPr>
            <a:r>
              <a:rPr lang="en-US" sz="2400" i="1" dirty="0"/>
              <a:t>do</a:t>
            </a:r>
          </a:p>
          <a:p>
            <a:pPr lvl="1">
              <a:buNone/>
            </a:pPr>
            <a:r>
              <a:rPr lang="en-US" sz="2400" i="1" dirty="0"/>
              <a:t>…</a:t>
            </a:r>
          </a:p>
          <a:p>
            <a:pPr lvl="1">
              <a:buNone/>
            </a:pPr>
            <a:r>
              <a:rPr lang="en-US" sz="2400" i="1" dirty="0"/>
              <a:t>while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&lt;condition&gt;</a:t>
            </a:r>
            <a:endParaRPr lang="en-US" sz="2400" dirty="0"/>
          </a:p>
          <a:p>
            <a:endParaRPr lang="en-US" dirty="0"/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Example</a:t>
            </a:r>
            <a:endParaRPr lang="en-US" dirty="0">
              <a:solidFill>
                <a:srgbClr val="0000CC"/>
              </a:solidFill>
            </a:endParaRPr>
          </a:p>
          <a:p>
            <a:pPr lvl="1">
              <a:buNone/>
            </a:pPr>
            <a:r>
              <a:rPr lang="en-US" sz="2400" i="1" dirty="0"/>
              <a:t>do</a:t>
            </a:r>
          </a:p>
          <a:p>
            <a:pPr lvl="1">
              <a:buNone/>
            </a:pPr>
            <a:r>
              <a:rPr lang="en-US" sz="2400" i="1" dirty="0"/>
              <a:t>…</a:t>
            </a:r>
          </a:p>
          <a:p>
            <a:pPr lvl="1">
              <a:buNone/>
            </a:pPr>
            <a:r>
              <a:rPr lang="en-US" sz="2400" i="1" dirty="0"/>
              <a:t>while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a[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] != n)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4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for,</a:t>
            </a:r>
            <a:r>
              <a:rPr lang="en-IN" dirty="0"/>
              <a:t> </a:t>
            </a:r>
            <a:r>
              <a:rPr lang="en-IN" i="1" dirty="0"/>
              <a:t>while </a:t>
            </a:r>
            <a:r>
              <a:rPr lang="en-IN" dirty="0"/>
              <a:t>and</a:t>
            </a:r>
            <a:r>
              <a:rPr lang="en-IN" i="1" dirty="0"/>
              <a:t> do-while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sz="half" idx="1"/>
          </p:nvPr>
        </p:nvSpPr>
        <p:spPr>
          <a:xfrm>
            <a:off x="495300" y="2971800"/>
            <a:ext cx="4305300" cy="3154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while statement	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expression1; 	</a:t>
            </a:r>
            <a:endParaRPr lang="en-US" sz="24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en-US" sz="2400" dirty="0">
                <a:solidFill>
                  <a:srgbClr val="0000CC"/>
                </a:solidFill>
              </a:rPr>
              <a:t>while(exprssion2){	</a:t>
            </a:r>
            <a:endParaRPr lang="en-US" sz="24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en-US" sz="2400" dirty="0">
                <a:solidFill>
                  <a:srgbClr val="0000CC"/>
                </a:solidFill>
              </a:rPr>
              <a:t>	</a:t>
            </a:r>
            <a:r>
              <a:rPr lang="en-US" sz="2400" dirty="0" smtClean="0">
                <a:solidFill>
                  <a:srgbClr val="0000CC"/>
                </a:solidFill>
              </a:rPr>
              <a:t>statement</a:t>
            </a:r>
            <a:r>
              <a:rPr lang="en-US" sz="2400" dirty="0">
                <a:solidFill>
                  <a:srgbClr val="0000CC"/>
                </a:solidFill>
              </a:rPr>
              <a:t>	</a:t>
            </a:r>
            <a:endParaRPr lang="en-US" sz="24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en-US" sz="2400" dirty="0">
                <a:solidFill>
                  <a:srgbClr val="0000CC"/>
                </a:solidFill>
              </a:rPr>
              <a:t>	</a:t>
            </a:r>
            <a:r>
              <a:rPr lang="en-US" sz="2400" dirty="0" smtClean="0">
                <a:solidFill>
                  <a:srgbClr val="0000CC"/>
                </a:solidFill>
              </a:rPr>
              <a:t>expression3;</a:t>
            </a:r>
            <a:r>
              <a:rPr lang="en-US" sz="2400" dirty="0">
                <a:solidFill>
                  <a:srgbClr val="0000CC"/>
                </a:solidFill>
              </a:rPr>
              <a:t>		</a:t>
            </a:r>
          </a:p>
          <a:p>
            <a:pPr algn="just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}</a:t>
            </a:r>
            <a:r>
              <a:rPr lang="en-US" sz="2400" dirty="0">
                <a:solidFill>
                  <a:srgbClr val="0000CC"/>
                </a:solidFill>
              </a:rPr>
              <a:t>								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2971800"/>
            <a:ext cx="4375150" cy="3154364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do-while statement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expression1;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do{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CC"/>
                </a:solidFill>
              </a:rPr>
              <a:t>Statement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CC"/>
                </a:solidFill>
              </a:rPr>
              <a:t>expression3;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} while(exprssion2);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62" y="1219200"/>
            <a:ext cx="8915400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800" dirty="0"/>
              <a:t>for statement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00CC"/>
                </a:solidFill>
              </a:rPr>
              <a:t>for (expression1; exprssion2; expression3)</a:t>
            </a:r>
          </a:p>
          <a:p>
            <a:pPr algn="just">
              <a:buNone/>
            </a:pPr>
            <a:r>
              <a:rPr lang="en-US" sz="2400" dirty="0">
                <a:solidFill>
                  <a:srgbClr val="0000CC"/>
                </a:solidFill>
              </a:rPr>
              <a:t>		</a:t>
            </a:r>
            <a:r>
              <a:rPr lang="en-US" sz="2400" dirty="0" smtClean="0">
                <a:solidFill>
                  <a:srgbClr val="0000CC"/>
                </a:solidFill>
              </a:rPr>
              <a:t>statement</a:t>
            </a:r>
          </a:p>
          <a:p>
            <a:pPr algn="just">
              <a:buNone/>
            </a:pPr>
            <a:endParaRPr lang="en-US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i="1" dirty="0" smtClean="0"/>
              <a:t>for,</a:t>
            </a:r>
            <a:r>
              <a:rPr lang="en-IN" sz="4400" dirty="0" smtClean="0"/>
              <a:t> </a:t>
            </a:r>
            <a:r>
              <a:rPr lang="en-IN" sz="4400" i="1" dirty="0" smtClean="0"/>
              <a:t>while </a:t>
            </a:r>
            <a:r>
              <a:rPr lang="en-IN" sz="4400" dirty="0" smtClean="0"/>
              <a:t>and</a:t>
            </a:r>
            <a:r>
              <a:rPr lang="en-IN" sz="4400" i="1" dirty="0" smtClean="0"/>
              <a:t> do-while - </a:t>
            </a:r>
            <a:r>
              <a:rPr lang="en-IN" sz="4400" dirty="0" smtClean="0"/>
              <a:t>Flowcharts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5375" y="1447800"/>
            <a:ext cx="912527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4761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i="1" dirty="0" smtClean="0"/>
              <a:t>for</a:t>
            </a:r>
            <a:r>
              <a:rPr lang="en-IN" sz="4400" dirty="0" smtClean="0"/>
              <a:t> – Flow chart - Example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55170" y="1600200"/>
            <a:ext cx="847945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i="1" dirty="0" smtClean="0"/>
              <a:t>while</a:t>
            </a:r>
            <a:r>
              <a:rPr lang="en-IN" sz="4400" dirty="0" smtClean="0"/>
              <a:t> - Flow Chart-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915400" cy="5410200"/>
          </a:xfrm>
        </p:spPr>
        <p:txBody>
          <a:bodyPr/>
          <a:lstStyle/>
          <a:p>
            <a:pPr>
              <a:buNone/>
            </a:pPr>
            <a:endParaRPr lang="en-GB" sz="2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product= 2;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while ( product &lt;= 100 ) {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	product = 2 * product;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} </a:t>
            </a:r>
            <a:r>
              <a:rPr lang="en-GB" sz="2400" dirty="0" smtClean="0"/>
              <a:t>/* end while */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3827" y="3581400"/>
            <a:ext cx="4979773" cy="297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6400800" y="1981200"/>
            <a:ext cx="26670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What is the final value of product?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8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dentify the constructs in algorithms that are associated with </a:t>
            </a:r>
            <a:r>
              <a:rPr lang="en-US" sz="2400" b="1" i="1" dirty="0" smtClean="0">
                <a:latin typeface="Calibri" pitchFamily="34" charset="0"/>
                <a:cs typeface="Times New Roman" pitchFamily="18" charset="0"/>
              </a:rPr>
              <a:t>for, while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and </a:t>
            </a:r>
            <a:r>
              <a:rPr lang="en-US" sz="2400" b="1" i="1" dirty="0" smtClean="0">
                <a:latin typeface="Calibri" pitchFamily="34" charset="0"/>
                <a:cs typeface="Times New Roman" pitchFamily="18" charset="0"/>
              </a:rPr>
              <a:t>do-while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control flow construct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xpress </a:t>
            </a:r>
            <a:r>
              <a:rPr lang="en-US" sz="2400" b="1" i="1" dirty="0" smtClean="0">
                <a:latin typeface="Calibri" pitchFamily="34" charset="0"/>
                <a:cs typeface="Times New Roman" pitchFamily="18" charset="0"/>
              </a:rPr>
              <a:t>for, while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and </a:t>
            </a:r>
            <a:r>
              <a:rPr lang="en-US" sz="2400" b="1" i="1" dirty="0" smtClean="0">
                <a:latin typeface="Calibri" pitchFamily="34" charset="0"/>
                <a:cs typeface="Times New Roman" pitchFamily="18" charset="0"/>
              </a:rPr>
              <a:t>do-while 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control flow constructs in C programming language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Jumps in Loops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pPr algn="just"/>
            <a:r>
              <a:rPr lang="en-US" sz="2800" dirty="0" smtClean="0"/>
              <a:t>C permits a jump from one statement to another within a loop as well as the jump out </a:t>
            </a:r>
            <a:r>
              <a:rPr lang="en-GB" sz="2800" dirty="0" smtClean="0"/>
              <a:t>of a loop</a:t>
            </a:r>
          </a:p>
          <a:p>
            <a:pPr algn="just"/>
            <a:endParaRPr lang="en-US" sz="2800" b="1" dirty="0" smtClean="0"/>
          </a:p>
          <a:p>
            <a:pPr algn="just"/>
            <a:r>
              <a:rPr lang="en-US" sz="2800" b="1" dirty="0" smtClean="0"/>
              <a:t>Jumping out of a Loop</a:t>
            </a:r>
          </a:p>
          <a:p>
            <a:pPr algn="just"/>
            <a:r>
              <a:rPr lang="en-US" sz="2800" dirty="0" smtClean="0"/>
              <a:t>An early exit from a loop can be accomplished by using the </a:t>
            </a:r>
            <a:r>
              <a:rPr lang="en-US" sz="2800" dirty="0" smtClean="0">
                <a:solidFill>
                  <a:srgbClr val="0000CC"/>
                </a:solidFill>
              </a:rPr>
              <a:t>break</a:t>
            </a:r>
            <a:r>
              <a:rPr lang="en-US" sz="2800" b="1" dirty="0" smtClean="0"/>
              <a:t> </a:t>
            </a:r>
            <a:r>
              <a:rPr lang="en-US" sz="2800" dirty="0" smtClean="0"/>
              <a:t>statement</a:t>
            </a:r>
            <a:r>
              <a:rPr lang="en-US" sz="2800" b="1" dirty="0" smtClean="0"/>
              <a:t> </a:t>
            </a:r>
            <a:r>
              <a:rPr lang="en-US" sz="2800" dirty="0" smtClean="0"/>
              <a:t>or the </a:t>
            </a:r>
            <a:r>
              <a:rPr lang="en-GB" sz="2800" dirty="0" err="1" smtClean="0">
                <a:solidFill>
                  <a:srgbClr val="0000CC"/>
                </a:solidFill>
              </a:rPr>
              <a:t>goto</a:t>
            </a:r>
            <a:r>
              <a:rPr lang="en-GB" sz="2800" b="1" dirty="0" smtClean="0"/>
              <a:t> </a:t>
            </a:r>
            <a:r>
              <a:rPr lang="en-GB" sz="2800" dirty="0" smtClean="0"/>
              <a:t>statement</a:t>
            </a:r>
            <a:endParaRPr lang="en-GB" sz="2800" b="1" dirty="0" smtClean="0"/>
          </a:p>
          <a:p>
            <a:pPr lvl="1" algn="just"/>
            <a:r>
              <a:rPr lang="en-US" sz="2400" dirty="0" smtClean="0"/>
              <a:t>When the break statement is encountered inside a loop, the loop is immediately exited and the program continues with the statement immediately following the loop</a:t>
            </a:r>
          </a:p>
          <a:p>
            <a:pPr lvl="1" algn="just"/>
            <a:r>
              <a:rPr lang="en-US" sz="2400" dirty="0" smtClean="0"/>
              <a:t>break will exit only a single loop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61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Jumps in Loops contd.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pPr marL="0" lvl="1" indent="396875">
              <a:buFont typeface="Arial" pitchFamily="34" charset="0"/>
              <a:buChar char="•"/>
            </a:pPr>
            <a:r>
              <a:rPr lang="en-US" b="1" dirty="0" smtClean="0"/>
              <a:t>Skipping a part of a Loop</a:t>
            </a:r>
          </a:p>
          <a:p>
            <a:pPr marL="0" lvl="1" indent="396875">
              <a:buNone/>
            </a:pPr>
            <a:r>
              <a:rPr lang="en-US" b="1" i="1" dirty="0" smtClean="0">
                <a:solidFill>
                  <a:srgbClr val="0000CC"/>
                </a:solidFill>
              </a:rPr>
              <a:t>continue;</a:t>
            </a:r>
          </a:p>
          <a:p>
            <a:pPr marL="0" lvl="1" indent="396875">
              <a:buFont typeface="Arial" pitchFamily="34" charset="0"/>
              <a:buChar char="•"/>
            </a:pPr>
            <a:r>
              <a:rPr lang="en-US" sz="2400" dirty="0" smtClean="0"/>
              <a:t>skip the following statements and continue with the next iteration</a:t>
            </a:r>
          </a:p>
          <a:p>
            <a:pPr marL="0" lvl="1" indent="396875">
              <a:buFont typeface="Arial" pitchFamily="34" charset="0"/>
              <a:buChar char="•"/>
            </a:pPr>
            <a:endParaRPr lang="en-US" sz="2400" dirty="0" smtClean="0"/>
          </a:p>
          <a:p>
            <a:pPr marL="0" lvl="1" indent="396875">
              <a:buFont typeface="Arial" pitchFamily="34" charset="0"/>
              <a:buChar char="•"/>
            </a:pPr>
            <a:r>
              <a:rPr lang="en-US" sz="2400" dirty="0" smtClean="0"/>
              <a:t>Example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while (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&lt;=10){</a:t>
            </a:r>
          </a:p>
          <a:p>
            <a:pPr lvl="1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if(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==8){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	    </a:t>
            </a:r>
            <a:r>
              <a:rPr lang="en-US" sz="2400" dirty="0" smtClean="0">
                <a:solidFill>
                  <a:srgbClr val="0000CC"/>
                </a:solidFill>
              </a:rPr>
              <a:t>continue;</a:t>
            </a:r>
            <a:endParaRPr lang="en-US" sz="2400" dirty="0">
              <a:solidFill>
                <a:srgbClr val="0000CC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}</a:t>
            </a:r>
          </a:p>
          <a:p>
            <a:pPr lvl="1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</a:rPr>
              <a:t>printf</a:t>
            </a:r>
            <a:r>
              <a:rPr lang="en-US" sz="2400" dirty="0" smtClean="0">
                <a:solidFill>
                  <a:srgbClr val="C00000"/>
                </a:solidFill>
              </a:rPr>
              <a:t>(“%d”,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);</a:t>
            </a:r>
          </a:p>
          <a:p>
            <a:pPr lvl="1">
              <a:buNone/>
            </a:pPr>
            <a:r>
              <a:rPr lang="en-US" sz="2400" dirty="0">
                <a:solidFill>
                  <a:srgbClr val="C00000"/>
                </a:solidFill>
              </a:rPr>
              <a:t>}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61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 and Continue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489450" cy="48006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GB" sz="2400" dirty="0" err="1" smtClean="0">
                <a:solidFill>
                  <a:srgbClr val="C00000"/>
                </a:solidFill>
              </a:rPr>
              <a:t>int</a:t>
            </a:r>
            <a:r>
              <a:rPr lang="en-GB" sz="2400" dirty="0" smtClean="0">
                <a:solidFill>
                  <a:srgbClr val="C00000"/>
                </a:solidFill>
              </a:rPr>
              <a:t> main( void ){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	</a:t>
            </a:r>
            <a:r>
              <a:rPr lang="en-GB" sz="2400" dirty="0" err="1" smtClean="0">
                <a:solidFill>
                  <a:srgbClr val="C00000"/>
                </a:solidFill>
              </a:rPr>
              <a:t>int</a:t>
            </a:r>
            <a:r>
              <a:rPr lang="en-GB" sz="2400" dirty="0" smtClean="0">
                <a:solidFill>
                  <a:srgbClr val="C00000"/>
                </a:solidFill>
              </a:rPr>
              <a:t> x; 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	for ( x = 1; x &lt;= 10; x++ ) {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		if ( x == 5 )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		</a:t>
            </a:r>
            <a:r>
              <a:rPr lang="en-US" sz="2400" dirty="0" smtClean="0">
                <a:solidFill>
                  <a:srgbClr val="002060"/>
                </a:solidFill>
              </a:rPr>
              <a:t>break;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		p</a:t>
            </a:r>
            <a:r>
              <a:rPr lang="en-US" sz="2400" dirty="0" err="1" smtClean="0">
                <a:solidFill>
                  <a:srgbClr val="C00000"/>
                </a:solidFill>
              </a:rPr>
              <a:t>rintf</a:t>
            </a:r>
            <a:r>
              <a:rPr lang="en-US" sz="2400" dirty="0" smtClean="0">
                <a:solidFill>
                  <a:srgbClr val="C00000"/>
                </a:solidFill>
              </a:rPr>
              <a:t>( "%d ", x ); 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	} 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</a:rPr>
              <a:t>printf</a:t>
            </a:r>
            <a:r>
              <a:rPr lang="en-US" sz="2400" dirty="0" smtClean="0">
                <a:solidFill>
                  <a:srgbClr val="C00000"/>
                </a:solidFill>
              </a:rPr>
              <a:t>( "\</a:t>
            </a:r>
            <a:r>
              <a:rPr lang="en-US" sz="2400" dirty="0" err="1" smtClean="0">
                <a:solidFill>
                  <a:srgbClr val="C00000"/>
                </a:solidFill>
              </a:rPr>
              <a:t>nBroke</a:t>
            </a:r>
            <a:r>
              <a:rPr lang="en-US" sz="2400" dirty="0" smtClean="0">
                <a:solidFill>
                  <a:srgbClr val="C00000"/>
                </a:solidFill>
              </a:rPr>
              <a:t> out of loop at x == %d\n", x );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return 0; 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}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8006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GB" sz="2400" dirty="0" err="1" smtClean="0">
                <a:solidFill>
                  <a:srgbClr val="C00000"/>
                </a:solidFill>
              </a:rPr>
              <a:t>int</a:t>
            </a:r>
            <a:r>
              <a:rPr lang="en-GB" sz="2400" dirty="0" smtClean="0">
                <a:solidFill>
                  <a:srgbClr val="C00000"/>
                </a:solidFill>
              </a:rPr>
              <a:t> main( void ){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	</a:t>
            </a:r>
            <a:r>
              <a:rPr lang="en-GB" sz="2400" dirty="0" err="1" smtClean="0">
                <a:solidFill>
                  <a:srgbClr val="C00000"/>
                </a:solidFill>
              </a:rPr>
              <a:t>int</a:t>
            </a:r>
            <a:r>
              <a:rPr lang="en-GB" sz="2400" dirty="0" smtClean="0">
                <a:solidFill>
                  <a:srgbClr val="C00000"/>
                </a:solidFill>
              </a:rPr>
              <a:t> x; 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	for ( x = 1; x &lt;= 10; x++ ) {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		 if ( x == 5 ) 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		</a:t>
            </a:r>
            <a:r>
              <a:rPr lang="en-US" sz="2400" dirty="0" smtClean="0">
                <a:solidFill>
                  <a:srgbClr val="002060"/>
                </a:solidFill>
              </a:rPr>
              <a:t>continue;	</a:t>
            </a: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GB" sz="2400" dirty="0" smtClean="0">
                <a:solidFill>
                  <a:srgbClr val="C00000"/>
                </a:solidFill>
              </a:rPr>
              <a:t> p</a:t>
            </a:r>
            <a:r>
              <a:rPr lang="en-US" sz="2400" dirty="0" err="1" smtClean="0">
                <a:solidFill>
                  <a:srgbClr val="C00000"/>
                </a:solidFill>
              </a:rPr>
              <a:t>rintf</a:t>
            </a:r>
            <a:r>
              <a:rPr lang="en-US" sz="2400" dirty="0" smtClean="0">
                <a:solidFill>
                  <a:srgbClr val="C00000"/>
                </a:solidFill>
              </a:rPr>
              <a:t>( "%d ", x ); 	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GB" sz="2400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 </a:t>
            </a:r>
            <a:r>
              <a:rPr lang="en-US" sz="2400" dirty="0" err="1" smtClean="0">
                <a:solidFill>
                  <a:srgbClr val="C00000"/>
                </a:solidFill>
              </a:rPr>
              <a:t>printf</a:t>
            </a:r>
            <a:r>
              <a:rPr lang="en-US" sz="2400" dirty="0" smtClean="0">
                <a:solidFill>
                  <a:srgbClr val="C00000"/>
                </a:solidFill>
              </a:rPr>
              <a:t>( "\</a:t>
            </a:r>
            <a:r>
              <a:rPr lang="en-US" sz="2400" dirty="0" err="1" smtClean="0">
                <a:solidFill>
                  <a:srgbClr val="C00000"/>
                </a:solidFill>
              </a:rPr>
              <a:t>nUsed</a:t>
            </a:r>
            <a:r>
              <a:rPr lang="en-US" sz="2400" dirty="0" smtClean="0">
                <a:solidFill>
                  <a:srgbClr val="C00000"/>
                </a:solidFill>
              </a:rPr>
              <a:t> continue to skip printing the value 5\n" );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return 0; 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}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915400" cy="5334000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Looping constructs alter control flow to repeat a set of instructions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 loop repeats a block of statements for a predefined number of times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Loop control structures in C are</a:t>
            </a:r>
          </a:p>
          <a:p>
            <a:pPr lvl="1"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for</a:t>
            </a:r>
          </a:p>
          <a:p>
            <a:pPr lvl="1"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while</a:t>
            </a:r>
          </a:p>
          <a:p>
            <a:pPr lvl="1"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do-while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All such control structures operate on logical or comparison operators that give true or false values</a:t>
            </a: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81000"/>
            <a:ext cx="89154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4400" dirty="0" smtClean="0">
                <a:latin typeface="Calibri" pitchFamily="34" charset="0"/>
              </a:rPr>
              <a:t>Further Reading</a:t>
            </a:r>
            <a:endParaRPr lang="en-GB" sz="4400" dirty="0"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915400" cy="228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None/>
            </a:pPr>
            <a:r>
              <a:rPr lang="en-IN" sz="2800" dirty="0" err="1" smtClean="0">
                <a:cs typeface="Times New Roman" pitchFamily="18" charset="0"/>
              </a:rPr>
              <a:t>Dromey</a:t>
            </a:r>
            <a:r>
              <a:rPr lang="en-IN" sz="2800" dirty="0" smtClean="0">
                <a:cs typeface="Times New Roman" pitchFamily="18" charset="0"/>
              </a:rPr>
              <a:t>, R. (1982) </a:t>
            </a:r>
            <a:r>
              <a:rPr lang="en-IN" sz="2800" i="1" dirty="0" smtClean="0">
                <a:cs typeface="Times New Roman" pitchFamily="18" charset="0"/>
              </a:rPr>
              <a:t>How To Solve it By Computer. </a:t>
            </a:r>
            <a:r>
              <a:rPr lang="en-IN" sz="2800" dirty="0" err="1" smtClean="0">
                <a:cs typeface="Times New Roman" pitchFamily="18" charset="0"/>
              </a:rPr>
              <a:t>Noida</a:t>
            </a:r>
            <a:r>
              <a:rPr lang="en-IN" sz="2800" dirty="0" smtClean="0">
                <a:cs typeface="Times New Roman" pitchFamily="18" charset="0"/>
              </a:rPr>
              <a:t>: Pearson Education Inc.</a:t>
            </a:r>
          </a:p>
          <a:p>
            <a:pPr marL="357188" indent="-357188" algn="just">
              <a:buNone/>
            </a:pPr>
            <a:r>
              <a:rPr lang="en-IN" sz="2800" dirty="0" smtClean="0"/>
              <a:t>Kernighan, B. W. and Richie, D. (1992)</a:t>
            </a:r>
            <a:r>
              <a:rPr lang="en-IN" sz="2800" i="1" dirty="0" smtClean="0"/>
              <a:t> The C Programming Language. </a:t>
            </a:r>
            <a:r>
              <a:rPr lang="en-IN" sz="2800" dirty="0" smtClean="0"/>
              <a:t>2</a:t>
            </a:r>
            <a:r>
              <a:rPr lang="en-IN" sz="2800" baseline="30000" dirty="0" smtClean="0"/>
              <a:t>nd</a:t>
            </a:r>
            <a:r>
              <a:rPr lang="en-IN" sz="2800" dirty="0" smtClean="0"/>
              <a:t> ed., New </a:t>
            </a:r>
            <a:r>
              <a:rPr lang="en-IN" sz="2800" dirty="0" err="1" smtClean="0"/>
              <a:t>Delhi:PHI</a:t>
            </a:r>
            <a:r>
              <a:rPr lang="en-IN" sz="2800" i="1" dirty="0" smtClean="0"/>
              <a:t>.</a:t>
            </a:r>
          </a:p>
          <a:p>
            <a:pPr marL="357188" indent="-357188" algn="just">
              <a:buNone/>
            </a:pPr>
            <a:endParaRPr lang="en-IN" sz="2400" i="1" dirty="0" smtClean="0"/>
          </a:p>
          <a:p>
            <a:pPr marL="357188" indent="-357188" algn="just">
              <a:buNone/>
            </a:pPr>
            <a:endParaRPr lang="en-IN" sz="24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i="1" dirty="0" smtClean="0">
                <a:latin typeface="Calibri" pitchFamily="34" charset="0"/>
                <a:cs typeface="Times New Roman" pitchFamily="18" charset="0"/>
              </a:rPr>
              <a:t>for 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Looping Construct</a:t>
            </a:r>
          </a:p>
          <a:p>
            <a:pPr algn="just"/>
            <a:r>
              <a:rPr lang="en-US" sz="2800" i="1" dirty="0" smtClean="0">
                <a:latin typeface="Calibri" pitchFamily="34" charset="0"/>
                <a:cs typeface="Times New Roman" pitchFamily="18" charset="0"/>
              </a:rPr>
              <a:t>while 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Looping Construct</a:t>
            </a:r>
          </a:p>
          <a:p>
            <a:pPr algn="just"/>
            <a:r>
              <a:rPr lang="en-US" sz="2800" i="1" dirty="0" smtClean="0">
                <a:latin typeface="Calibri" pitchFamily="34" charset="0"/>
                <a:cs typeface="Times New Roman" pitchFamily="18" charset="0"/>
              </a:rPr>
              <a:t>do-while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Looping Constructs</a:t>
            </a: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 smtClean="0"/>
              <a:t>A Question</a:t>
            </a:r>
            <a:endParaRPr lang="en-US" sz="4400" dirty="0"/>
          </a:p>
        </p:txBody>
      </p:sp>
      <p:pic>
        <p:nvPicPr>
          <p:cNvPr id="5" name="Content Placeholder 4" descr="Two-paths-choice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590800"/>
            <a:ext cx="2743200" cy="2636043"/>
          </a:xfrm>
        </p:spPr>
      </p:pic>
      <p:sp>
        <p:nvSpPr>
          <p:cNvPr id="6" name="TextBox 5"/>
          <p:cNvSpPr txBox="1"/>
          <p:nvPr/>
        </p:nvSpPr>
        <p:spPr>
          <a:xfrm>
            <a:off x="3505200" y="16764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Can you write logic to calculate  average of n numbers?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Loop Control Statements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915400" cy="5410200"/>
          </a:xfrm>
        </p:spPr>
        <p:txBody>
          <a:bodyPr/>
          <a:lstStyle/>
          <a:p>
            <a:pPr algn="just"/>
            <a:r>
              <a:rPr lang="en-US" sz="2800" dirty="0" smtClean="0"/>
              <a:t>There are always problems whose solution requires doing same steps for a given number of steps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Looping</a:t>
            </a:r>
            <a:r>
              <a:rPr lang="en-US" sz="2800" dirty="0" smtClean="0"/>
              <a:t> is also called a </a:t>
            </a:r>
            <a:r>
              <a:rPr lang="en-US" sz="2800" dirty="0" smtClean="0">
                <a:solidFill>
                  <a:srgbClr val="FF0000"/>
                </a:solidFill>
              </a:rPr>
              <a:t>repetitive</a:t>
            </a:r>
            <a:r>
              <a:rPr lang="en-US" sz="2800" dirty="0" smtClean="0"/>
              <a:t> or an </a:t>
            </a:r>
            <a:r>
              <a:rPr lang="en-US" sz="2800" dirty="0" smtClean="0">
                <a:solidFill>
                  <a:srgbClr val="FF0000"/>
                </a:solidFill>
              </a:rPr>
              <a:t>iterative </a:t>
            </a:r>
            <a:r>
              <a:rPr lang="en-US" sz="2800" dirty="0" smtClean="0"/>
              <a:t>control mechanism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For any looping mechanism, following steps are included</a:t>
            </a:r>
          </a:p>
          <a:p>
            <a:pPr lvl="1" algn="just"/>
            <a:r>
              <a:rPr lang="en-US" sz="2400" dirty="0" smtClean="0"/>
              <a:t>Initialization</a:t>
            </a:r>
          </a:p>
          <a:p>
            <a:pPr lvl="1" algn="just"/>
            <a:r>
              <a:rPr lang="en-US" sz="2400" dirty="0" smtClean="0"/>
              <a:t>Decision</a:t>
            </a:r>
          </a:p>
          <a:p>
            <a:pPr lvl="1" algn="just"/>
            <a:r>
              <a:rPr lang="en-US" sz="2400" dirty="0" smtClean="0"/>
              <a:t>Updating</a:t>
            </a:r>
          </a:p>
          <a:p>
            <a:pPr lvl="1" algn="just"/>
            <a:endParaRPr lang="en-US" sz="24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Types of Loop Control Statements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915400" cy="5410200"/>
          </a:xfrm>
        </p:spPr>
        <p:txBody>
          <a:bodyPr/>
          <a:lstStyle/>
          <a:p>
            <a:pPr algn="just"/>
            <a:r>
              <a:rPr lang="en-US" sz="2800" dirty="0" smtClean="0"/>
              <a:t>C provides 3 types of loop control structures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0000CC"/>
                </a:solidFill>
              </a:rPr>
              <a:t>for</a:t>
            </a:r>
            <a:r>
              <a:rPr lang="en-US" sz="2400" dirty="0" smtClean="0"/>
              <a:t> statement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0000CC"/>
                </a:solidFill>
              </a:rPr>
              <a:t>while</a:t>
            </a:r>
            <a:r>
              <a:rPr lang="en-US" sz="2400" dirty="0" smtClean="0"/>
              <a:t> statement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0000CC"/>
                </a:solidFill>
              </a:rPr>
              <a:t>do-while </a:t>
            </a:r>
            <a:r>
              <a:rPr lang="en-US" sz="2400" dirty="0" smtClean="0"/>
              <a:t>statement</a:t>
            </a:r>
          </a:p>
          <a:p>
            <a:pPr lvl="1" algn="just"/>
            <a:endParaRPr lang="en-US" sz="24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i="1" dirty="0"/>
              <a:t>for</a:t>
            </a:r>
            <a:r>
              <a:rPr lang="en-IN" sz="4400" dirty="0" smtClean="0"/>
              <a:t> Statement</a:t>
            </a:r>
            <a:endParaRPr lang="en-IN" sz="4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pPr lvl="1">
              <a:buNone/>
            </a:pPr>
            <a:r>
              <a:rPr lang="en-US" dirty="0" smtClean="0"/>
              <a:t>for (</a:t>
            </a:r>
            <a:r>
              <a:rPr lang="en-US" b="1" dirty="0" smtClean="0">
                <a:solidFill>
                  <a:srgbClr val="7030A0"/>
                </a:solidFill>
              </a:rPr>
              <a:t>expression1</a:t>
            </a:r>
            <a:r>
              <a:rPr lang="en-US" dirty="0" smtClean="0"/>
              <a:t>; </a:t>
            </a:r>
            <a:r>
              <a:rPr lang="en-US" b="1" dirty="0" smtClean="0">
                <a:solidFill>
                  <a:srgbClr val="FF0000"/>
                </a:solidFill>
              </a:rPr>
              <a:t>expression2</a:t>
            </a:r>
            <a:r>
              <a:rPr lang="en-US" dirty="0" smtClean="0"/>
              <a:t>;</a:t>
            </a:r>
            <a:r>
              <a:rPr lang="en-US" b="1" dirty="0" smtClean="0">
                <a:solidFill>
                  <a:srgbClr val="009900"/>
                </a:solidFill>
              </a:rPr>
              <a:t> expression3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//statements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800" dirty="0" err="1" smtClean="0">
                <a:solidFill>
                  <a:srgbClr val="7030A0"/>
                </a:solidFill>
              </a:rPr>
              <a:t>Initialisation</a:t>
            </a:r>
            <a:r>
              <a:rPr lang="en-US" sz="2800" dirty="0" smtClean="0">
                <a:solidFill>
                  <a:srgbClr val="7030A0"/>
                </a:solidFill>
              </a:rPr>
              <a:t> of loop variable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Condition that must be true to continue loop</a:t>
            </a:r>
          </a:p>
          <a:p>
            <a:r>
              <a:rPr lang="en-US" sz="2800" dirty="0" smtClean="0">
                <a:solidFill>
                  <a:srgbClr val="009900"/>
                </a:solidFill>
              </a:rPr>
              <a:t>Increment/</a:t>
            </a:r>
            <a:r>
              <a:rPr lang="en-US" sz="2800" dirty="0" err="1" smtClean="0">
                <a:solidFill>
                  <a:srgbClr val="009900"/>
                </a:solidFill>
              </a:rPr>
              <a:t>decrememt</a:t>
            </a:r>
            <a:r>
              <a:rPr lang="en-US" sz="2800" dirty="0" smtClean="0">
                <a:solidFill>
                  <a:srgbClr val="009900"/>
                </a:solidFill>
              </a:rPr>
              <a:t> Operation to do at end of loop</a:t>
            </a:r>
          </a:p>
          <a:p>
            <a:endParaRPr lang="en-US" sz="2800" dirty="0">
              <a:solidFill>
                <a:srgbClr val="009900"/>
              </a:solidFill>
            </a:endParaRPr>
          </a:p>
          <a:p>
            <a:r>
              <a:rPr lang="en-US" sz="2800" dirty="0" smtClean="0"/>
              <a:t>Note that no semi colon after the for statement</a:t>
            </a:r>
          </a:p>
          <a:p>
            <a:endParaRPr lang="en-US" b="1" dirty="0" smtClean="0">
              <a:solidFill>
                <a:srgbClr val="0099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i="1" dirty="0"/>
              <a:t>for</a:t>
            </a:r>
            <a:r>
              <a:rPr lang="en-IN" sz="4400" dirty="0" smtClean="0"/>
              <a:t> Statement contd.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334000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002060"/>
                </a:solidFill>
              </a:rPr>
              <a:t>for(j=0;j&lt;25;j++);  </a:t>
            </a:r>
            <a:r>
              <a:rPr lang="en-US" sz="2400" dirty="0" smtClean="0"/>
              <a:t>//loop without no body</a:t>
            </a:r>
          </a:p>
          <a:p>
            <a:pPr algn="just"/>
            <a:r>
              <a:rPr lang="en-US" sz="2800" dirty="0" smtClean="0"/>
              <a:t>The three expressions in the for statement are optional</a:t>
            </a:r>
          </a:p>
          <a:p>
            <a:pPr lvl="1" algn="just"/>
            <a:r>
              <a:rPr lang="en-US" sz="2400" dirty="0"/>
              <a:t>One may omit </a:t>
            </a:r>
            <a:r>
              <a:rPr lang="en-US" sz="2400" i="1" dirty="0"/>
              <a:t>expression1 </a:t>
            </a:r>
            <a:r>
              <a:rPr lang="en-US" sz="2400" dirty="0"/>
              <a:t>if the control variable is initialized elsewhere in the </a:t>
            </a:r>
            <a:r>
              <a:rPr lang="en-US" sz="2400" dirty="0" smtClean="0"/>
              <a:t>program</a:t>
            </a:r>
          </a:p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for(;j&lt;25;j++)</a:t>
            </a:r>
            <a:endParaRPr lang="en-US" sz="2400" dirty="0"/>
          </a:p>
          <a:p>
            <a:pPr lvl="1" algn="just"/>
            <a:r>
              <a:rPr lang="en-US" sz="2400" dirty="0" smtClean="0"/>
              <a:t>If </a:t>
            </a:r>
            <a:r>
              <a:rPr lang="en-US" sz="2400" i="1" dirty="0" smtClean="0"/>
              <a:t>expression2 is omitted, C </a:t>
            </a:r>
            <a:r>
              <a:rPr lang="en-US" sz="2400" dirty="0" smtClean="0"/>
              <a:t>assumes that the condition is true, thus creating an infinite loop</a:t>
            </a:r>
          </a:p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for(j=0;;j++)</a:t>
            </a:r>
            <a:endParaRPr lang="en-US" sz="2400" dirty="0" smtClean="0"/>
          </a:p>
          <a:p>
            <a:pPr lvl="1" algn="just"/>
            <a:r>
              <a:rPr lang="en-US" sz="2400" i="1" dirty="0" smtClean="0"/>
              <a:t>expression3 may be omitted </a:t>
            </a:r>
            <a:r>
              <a:rPr lang="en-US" sz="2400" dirty="0" smtClean="0"/>
              <a:t>if the increment is calculated by statements in the body of the for statement or if no increment is needed</a:t>
            </a:r>
          </a:p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for(j=0;j&lt;25;)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i="1" dirty="0"/>
              <a:t>for</a:t>
            </a:r>
            <a:r>
              <a:rPr lang="en-IN" sz="4400" dirty="0" smtClean="0"/>
              <a:t> Statement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915400" cy="5059362"/>
          </a:xfrm>
        </p:spPr>
        <p:txBody>
          <a:bodyPr/>
          <a:lstStyle/>
          <a:p>
            <a:pPr algn="just"/>
            <a:r>
              <a:rPr lang="en-US" sz="2800" dirty="0" smtClean="0"/>
              <a:t>Vary the control variable from 1 to 100 in increments of 1</a:t>
            </a:r>
          </a:p>
          <a:p>
            <a:pPr algn="just">
              <a:buNone/>
            </a:pPr>
            <a:r>
              <a:rPr lang="nn-NO" sz="2800" dirty="0" smtClean="0"/>
              <a:t>	</a:t>
            </a:r>
            <a:r>
              <a:rPr lang="nn-NO" sz="2400" dirty="0" smtClean="0">
                <a:solidFill>
                  <a:srgbClr val="C00000"/>
                </a:solidFill>
              </a:rPr>
              <a:t>for ( i = 1; i &lt;= 100; i++ )</a:t>
            </a:r>
            <a:endParaRPr lang="nn-NO" sz="2800" dirty="0" smtClean="0">
              <a:solidFill>
                <a:srgbClr val="C00000"/>
              </a:solidFill>
            </a:endParaRPr>
          </a:p>
          <a:p>
            <a:pPr algn="just"/>
            <a:r>
              <a:rPr lang="en-US" sz="2800" dirty="0" smtClean="0"/>
              <a:t>Vary the control variable from 100 to 1 in increments of -1 (decrements of 1)</a:t>
            </a:r>
          </a:p>
          <a:p>
            <a:pPr algn="just">
              <a:buNone/>
            </a:pPr>
            <a:r>
              <a:rPr lang="nn-NO" sz="2800" dirty="0" smtClean="0"/>
              <a:t>	</a:t>
            </a:r>
            <a:r>
              <a:rPr lang="nn-NO" sz="2400" dirty="0" smtClean="0">
                <a:solidFill>
                  <a:srgbClr val="C00000"/>
                </a:solidFill>
              </a:rPr>
              <a:t>for ( i = 100; i &gt;= 1; i-- )</a:t>
            </a:r>
            <a:endParaRPr lang="en-US" sz="2800" dirty="0" smtClean="0">
              <a:solidFill>
                <a:srgbClr val="C00000"/>
              </a:solidFill>
            </a:endParaRPr>
          </a:p>
          <a:p>
            <a:pPr algn="just"/>
            <a:r>
              <a:rPr lang="en-US" sz="2800" dirty="0" smtClean="0"/>
              <a:t>Vary the control variable from 7 to 77 in steps of 7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nn-NO" sz="2400" dirty="0" smtClean="0">
                <a:solidFill>
                  <a:srgbClr val="C00000"/>
                </a:solidFill>
              </a:rPr>
              <a:t>for ( i = 7; i &lt;= 77; i += 7 )</a:t>
            </a:r>
            <a:endParaRPr lang="nn-NO" sz="2800" dirty="0" smtClean="0">
              <a:solidFill>
                <a:srgbClr val="C00000"/>
              </a:solidFill>
            </a:endParaRPr>
          </a:p>
          <a:p>
            <a:pPr algn="just"/>
            <a:r>
              <a:rPr lang="nn-NO" sz="2800" dirty="0" smtClean="0"/>
              <a:t>Multiple initialisation and multiple updates</a:t>
            </a:r>
          </a:p>
          <a:p>
            <a:pPr algn="just">
              <a:buNone/>
            </a:pPr>
            <a:r>
              <a:rPr lang="nn-NO" sz="2800" dirty="0" smtClean="0"/>
              <a:t>	</a:t>
            </a:r>
            <a:r>
              <a:rPr lang="nn-NO" sz="2400" dirty="0" smtClean="0">
                <a:solidFill>
                  <a:srgbClr val="C00000"/>
                </a:solidFill>
              </a:rPr>
              <a:t>for ( i = 0, j = 0; i &lt;= 10; i ++, j++ )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1704</TotalTime>
  <Words>740</Words>
  <Application>Microsoft Office PowerPoint</Application>
  <PresentationFormat>A4 Paper (210x297 mm)</PresentationFormat>
  <Paragraphs>228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1111</vt:lpstr>
      <vt:lpstr>PowerPoint Presentation</vt:lpstr>
      <vt:lpstr>Objectives</vt:lpstr>
      <vt:lpstr>Contents</vt:lpstr>
      <vt:lpstr>A Question</vt:lpstr>
      <vt:lpstr>Loop Control Statements</vt:lpstr>
      <vt:lpstr>Types of Loop Control Statements</vt:lpstr>
      <vt:lpstr>for Statement</vt:lpstr>
      <vt:lpstr>for Statement contd.</vt:lpstr>
      <vt:lpstr>for Statement - Examples</vt:lpstr>
      <vt:lpstr>for Statement - Algorithms</vt:lpstr>
      <vt:lpstr>while and do-while Statements</vt:lpstr>
      <vt:lpstr>while Statement</vt:lpstr>
      <vt:lpstr>do-while Statement</vt:lpstr>
      <vt:lpstr>do-while - Example</vt:lpstr>
      <vt:lpstr>Algorithm for while and do-while</vt:lpstr>
      <vt:lpstr>for, while and do-while</vt:lpstr>
      <vt:lpstr>for, while and do-while - Flowcharts</vt:lpstr>
      <vt:lpstr>for – Flow chart - Example</vt:lpstr>
      <vt:lpstr>while - Flow Chart- Example</vt:lpstr>
      <vt:lpstr>Jumps in Loops</vt:lpstr>
      <vt:lpstr>Jumps in Loops contd.</vt:lpstr>
      <vt:lpstr>Break and Continue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jishmi</cp:lastModifiedBy>
  <cp:revision>460</cp:revision>
  <dcterms:created xsi:type="dcterms:W3CDTF">2006-08-16T00:00:00Z</dcterms:created>
  <dcterms:modified xsi:type="dcterms:W3CDTF">2022-03-15T06:20:25Z</dcterms:modified>
</cp:coreProperties>
</file>