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06" r:id="rId2"/>
    <p:sldId id="310" r:id="rId3"/>
    <p:sldId id="311" r:id="rId4"/>
    <p:sldId id="320" r:id="rId5"/>
    <p:sldId id="321" r:id="rId6"/>
    <p:sldId id="341" r:id="rId7"/>
    <p:sldId id="338" r:id="rId8"/>
    <p:sldId id="339" r:id="rId9"/>
    <p:sldId id="342" r:id="rId10"/>
    <p:sldId id="343" r:id="rId11"/>
    <p:sldId id="328" r:id="rId12"/>
    <p:sldId id="326" r:id="rId13"/>
    <p:sldId id="327" r:id="rId14"/>
    <p:sldId id="340" r:id="rId15"/>
    <p:sldId id="344" r:id="rId16"/>
    <p:sldId id="345" r:id="rId17"/>
    <p:sldId id="335" r:id="rId18"/>
    <p:sldId id="334" r:id="rId19"/>
    <p:sldId id="346" r:id="rId20"/>
    <p:sldId id="336" r:id="rId21"/>
    <p:sldId id="337" r:id="rId22"/>
    <p:sldId id="330" r:id="rId23"/>
    <p:sldId id="331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54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6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3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1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2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066800"/>
            <a:ext cx="7162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Arrays</a:t>
            </a:r>
          </a:p>
          <a:p>
            <a:pPr algn="ctr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GB" sz="16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130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 dirty="0">
                <a:solidFill>
                  <a:prstClr val="black"/>
                </a:solidFill>
              </a:rPr>
              <a:t>Course </a:t>
            </a:r>
            <a:r>
              <a:rPr lang="en-IN" sz="3200" b="1" dirty="0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Address of the Array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105400"/>
          </a:xfrm>
        </p:spPr>
        <p:txBody>
          <a:bodyPr/>
          <a:lstStyle/>
          <a:p>
            <a:pPr algn="just"/>
            <a:r>
              <a:rPr lang="en-US" sz="2800" dirty="0" smtClean="0"/>
              <a:t>Array name is the same as the address of the array’s first element</a:t>
            </a:r>
            <a:endParaRPr lang="en-GB" sz="2800" dirty="0" smtClean="0"/>
          </a:p>
          <a:p>
            <a:pPr lvl="1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array[5];  </a:t>
            </a:r>
            <a:r>
              <a:rPr lang="en-US" sz="2400" dirty="0" smtClean="0"/>
              <a:t>/* define an array of size 5 */</a:t>
            </a:r>
          </a:p>
          <a:p>
            <a:pPr lvl="1" algn="just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	printf( " array = %p \n &amp;array[0] = %p \n &amp;array = %p\n",</a:t>
            </a:r>
          </a:p>
          <a:p>
            <a:pPr lvl="1" algn="just"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	array, &amp;array[ 0 ], &amp;array );</a:t>
            </a:r>
          </a:p>
          <a:p>
            <a:pPr lvl="2">
              <a:buNone/>
            </a:pPr>
            <a:r>
              <a:rPr lang="en-GB" sz="2000" dirty="0" smtClean="0">
                <a:solidFill>
                  <a:srgbClr val="002060"/>
                </a:solidFill>
              </a:rPr>
              <a:t>Output : array = 0012FF78</a:t>
            </a:r>
          </a:p>
          <a:p>
            <a:pPr lvl="2">
              <a:buNone/>
            </a:pPr>
            <a:r>
              <a:rPr lang="en-GB" sz="2000" dirty="0" smtClean="0">
                <a:solidFill>
                  <a:srgbClr val="002060"/>
                </a:solidFill>
              </a:rPr>
              <a:t>		&amp;array[0] = 0012FF78</a:t>
            </a:r>
          </a:p>
          <a:p>
            <a:pPr lvl="2">
              <a:buNone/>
            </a:pPr>
            <a:r>
              <a:rPr lang="en-GB" sz="2000" dirty="0" smtClean="0">
                <a:solidFill>
                  <a:srgbClr val="002060"/>
                </a:solidFill>
              </a:rPr>
              <a:t>		&amp;array = 0012FF78</a:t>
            </a:r>
            <a:endParaRPr lang="en-US" sz="7600" dirty="0" smtClean="0">
              <a:solidFill>
                <a:srgbClr val="002060"/>
              </a:solidFill>
            </a:endParaRPr>
          </a:p>
          <a:p>
            <a:pPr algn="just"/>
            <a:r>
              <a:rPr lang="en-GB" sz="2800" dirty="0" smtClean="0">
                <a:solidFill>
                  <a:srgbClr val="0000CC"/>
                </a:solidFill>
              </a:rPr>
              <a:t>%p</a:t>
            </a:r>
            <a:r>
              <a:rPr lang="en-GB" sz="2800" dirty="0" smtClean="0"/>
              <a:t> conversion </a:t>
            </a:r>
            <a:r>
              <a:rPr lang="en-GB" sz="2800" dirty="0" err="1" smtClean="0"/>
              <a:t>specifier</a:t>
            </a:r>
            <a:endParaRPr lang="en-GB" sz="2800" dirty="0" smtClean="0"/>
          </a:p>
          <a:p>
            <a:pPr lvl="1" algn="just"/>
            <a:r>
              <a:rPr lang="en-US" sz="2400" dirty="0" smtClean="0"/>
              <a:t>a special conversion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 for printing addresses</a:t>
            </a:r>
          </a:p>
          <a:p>
            <a:pPr lvl="1" algn="just"/>
            <a:r>
              <a:rPr lang="en-US" sz="2400" dirty="0" smtClean="0"/>
              <a:t>Normally outputs addresses as hexadecimal numbers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3400" y="1219200"/>
            <a:ext cx="9144000" cy="5410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	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Algorithms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dirty="0" smtClean="0"/>
              <a:t>Arrays</a:t>
            </a:r>
          </a:p>
          <a:p>
            <a:pPr lvl="1">
              <a:buNone/>
            </a:pPr>
            <a:r>
              <a:rPr lang="en-US" i="1" dirty="0" smtClean="0"/>
              <a:t>&lt;identifier&gt;: array</a:t>
            </a:r>
            <a:r>
              <a:rPr lang="en-US" dirty="0" smtClean="0"/>
              <a:t>  [</a:t>
            </a:r>
            <a:r>
              <a:rPr lang="en-US" dirty="0" smtClean="0">
                <a:solidFill>
                  <a:srgbClr val="7030A0"/>
                </a:solidFill>
              </a:rPr>
              <a:t>&lt;initial value&gt;</a:t>
            </a:r>
            <a:r>
              <a:rPr lang="en-US" dirty="0" smtClean="0"/>
              <a:t> </a:t>
            </a:r>
            <a:r>
              <a:rPr lang="en-US" i="1" dirty="0" smtClean="0"/>
              <a:t>..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&lt;final value&gt;</a:t>
            </a:r>
            <a:r>
              <a:rPr lang="en-US" dirty="0" smtClean="0"/>
              <a:t>] </a:t>
            </a:r>
            <a:r>
              <a:rPr lang="en-US" i="1" dirty="0" smtClean="0"/>
              <a:t>of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Primitive data type</a:t>
            </a:r>
            <a:r>
              <a:rPr lang="en-US" i="1" dirty="0" smtClean="0"/>
              <a:t>&gt;;</a:t>
            </a:r>
          </a:p>
          <a:p>
            <a:pPr lvl="1">
              <a:buNone/>
            </a:pPr>
            <a:r>
              <a:rPr lang="en-US" i="1" dirty="0" smtClean="0"/>
              <a:t>&lt;identifier&gt;[</a:t>
            </a:r>
            <a:r>
              <a:rPr lang="en-US" dirty="0" smtClean="0"/>
              <a:t>&lt;index value&gt;</a:t>
            </a:r>
            <a:r>
              <a:rPr lang="en-US" i="1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>
              <a:buNone/>
            </a:pPr>
            <a:r>
              <a:rPr lang="en-US" i="1" dirty="0" err="1" smtClean="0"/>
              <a:t>numArray</a:t>
            </a:r>
            <a:r>
              <a:rPr lang="en-US" i="1" dirty="0" smtClean="0"/>
              <a:t>: array</a:t>
            </a:r>
            <a:r>
              <a:rPr lang="en-US" dirty="0" smtClean="0"/>
              <a:t>  [0 </a:t>
            </a:r>
            <a:r>
              <a:rPr lang="en-US" i="1" dirty="0" smtClean="0"/>
              <a:t>..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] </a:t>
            </a:r>
            <a:r>
              <a:rPr lang="en-US" i="1" dirty="0" smtClean="0"/>
              <a:t>of </a:t>
            </a:r>
            <a:r>
              <a:rPr lang="en-US" dirty="0" smtClean="0"/>
              <a:t>Integer;</a:t>
            </a:r>
            <a:endParaRPr lang="en-US" i="1" dirty="0" smtClean="0"/>
          </a:p>
          <a:p>
            <a:pPr lvl="1">
              <a:buNone/>
            </a:pPr>
            <a:r>
              <a:rPr lang="en-US" i="1" dirty="0" err="1" smtClean="0"/>
              <a:t>numArray</a:t>
            </a:r>
            <a:r>
              <a:rPr lang="en-US" i="1" dirty="0" smtClean="0"/>
              <a:t>[10] </a:t>
            </a:r>
            <a:r>
              <a:rPr lang="en-US" dirty="0" smtClean="0"/>
              <a:t>:=</a:t>
            </a:r>
            <a:r>
              <a:rPr lang="en-US" i="1" dirty="0" smtClean="0"/>
              <a:t> </a:t>
            </a:r>
            <a:r>
              <a:rPr lang="en-US" dirty="0" smtClean="0"/>
              <a:t>20</a:t>
            </a:r>
            <a:r>
              <a:rPr lang="en-US" i="1" dirty="0" smtClean="0"/>
              <a:t>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Algorithm - Reading an Array</a:t>
            </a:r>
            <a:br>
              <a:rPr lang="en-IN" sz="4400" dirty="0" smtClean="0"/>
            </a:br>
            <a:endParaRPr lang="en-IN" sz="4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915400" cy="5334000"/>
          </a:xfrm>
        </p:spPr>
        <p:txBody>
          <a:bodyPr/>
          <a:lstStyle/>
          <a:p>
            <a:pPr lvl="1">
              <a:buNone/>
            </a:pPr>
            <a:r>
              <a:rPr lang="en-US" sz="2400" b="1" dirty="0" smtClean="0"/>
              <a:t>Algorithm </a:t>
            </a:r>
            <a:r>
              <a:rPr lang="en-US" sz="2400" dirty="0" err="1" smtClean="0"/>
              <a:t>sigmaN</a:t>
            </a:r>
            <a:r>
              <a:rPr lang="en-US" sz="2400" dirty="0" smtClean="0"/>
              <a:t> (</a:t>
            </a:r>
            <a:r>
              <a:rPr lang="en-US" sz="2400" dirty="0" err="1" smtClean="0"/>
              <a:t>numArray</a:t>
            </a:r>
            <a:r>
              <a:rPr lang="en-US" sz="2400" b="1" dirty="0" smtClean="0"/>
              <a:t>: Array [</a:t>
            </a:r>
            <a:r>
              <a:rPr lang="en-US" sz="2400" dirty="0" smtClean="0"/>
              <a:t>0 .. N</a:t>
            </a:r>
            <a:r>
              <a:rPr lang="en-US" sz="2400" b="1" dirty="0" smtClean="0"/>
              <a:t>] </a:t>
            </a:r>
            <a:r>
              <a:rPr lang="en-US" sz="2400" dirty="0" smtClean="0"/>
              <a:t>of </a:t>
            </a:r>
            <a:r>
              <a:rPr lang="en-US" sz="2400" b="1" dirty="0" smtClean="0"/>
              <a:t>Integer):Integer</a:t>
            </a:r>
          </a:p>
          <a:p>
            <a:pPr lvl="1">
              <a:buNone/>
            </a:pPr>
            <a:r>
              <a:rPr lang="en-US" sz="2400" b="1" dirty="0" err="1" smtClean="0"/>
              <a:t>var</a:t>
            </a:r>
            <a:r>
              <a:rPr lang="en-US" sz="2400" b="1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, temp</a:t>
            </a:r>
            <a:r>
              <a:rPr lang="en-US" sz="2400" b="1" dirty="0" smtClean="0"/>
              <a:t>: Integer</a:t>
            </a:r>
            <a:r>
              <a:rPr lang="en-US" sz="2400" dirty="0" smtClean="0"/>
              <a:t>; {temp is the return value}</a:t>
            </a:r>
          </a:p>
          <a:p>
            <a:pPr lvl="1">
              <a:buNone/>
            </a:pPr>
            <a:r>
              <a:rPr lang="en-US" sz="2400" b="1" i="1" dirty="0" smtClean="0"/>
              <a:t>begin</a:t>
            </a:r>
          </a:p>
          <a:p>
            <a:pPr lvl="2">
              <a:buNone/>
            </a:pPr>
            <a:r>
              <a:rPr lang="en-US" b="1" i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i="1" dirty="0" smtClean="0"/>
              <a:t>in </a:t>
            </a:r>
            <a:r>
              <a:rPr lang="en-US" dirty="0" smtClean="0"/>
              <a:t>0</a:t>
            </a:r>
            <a:r>
              <a:rPr lang="en-US" b="1" i="1" dirty="0" smtClean="0"/>
              <a:t> to </a:t>
            </a:r>
            <a:r>
              <a:rPr lang="en-US" dirty="0" smtClean="0"/>
              <a:t>N</a:t>
            </a:r>
            <a:r>
              <a:rPr lang="en-US" b="1" i="1" dirty="0" smtClean="0"/>
              <a:t>, step </a:t>
            </a:r>
            <a:r>
              <a:rPr lang="en-US" dirty="0" smtClean="0"/>
              <a:t>1</a:t>
            </a:r>
            <a:r>
              <a:rPr lang="en-US" b="1" i="1" dirty="0" smtClean="0"/>
              <a:t> do</a:t>
            </a:r>
          </a:p>
          <a:p>
            <a:pPr lvl="2">
              <a:buNone/>
            </a:pPr>
            <a:r>
              <a:rPr lang="en-US" b="1" i="1" dirty="0" smtClean="0"/>
              <a:t>begin</a:t>
            </a:r>
          </a:p>
          <a:p>
            <a:pPr lvl="2">
              <a:buNone/>
            </a:pPr>
            <a:r>
              <a:rPr lang="en-US" b="1" i="1" dirty="0" smtClean="0"/>
              <a:t>	</a:t>
            </a:r>
            <a:r>
              <a:rPr lang="en-US" b="1" dirty="0" err="1" smtClean="0"/>
              <a:t>writeln</a:t>
            </a:r>
            <a:r>
              <a:rPr lang="en-US" b="1" dirty="0" smtClean="0"/>
              <a:t> (‘Please enter the number at index ’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b="1" dirty="0" smtClean="0"/>
              <a:t>‘:’);</a:t>
            </a:r>
          </a:p>
          <a:p>
            <a:pPr lvl="2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readln</a:t>
            </a:r>
            <a:r>
              <a:rPr lang="en-US" b="1" dirty="0" smtClean="0"/>
              <a:t> (</a:t>
            </a:r>
            <a:r>
              <a:rPr lang="en-US" dirty="0" err="1" smtClean="0"/>
              <a:t>numArray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b="1" dirty="0" smtClean="0"/>
              <a:t>)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b="1" i="1" dirty="0" smtClean="0"/>
              <a:t>end</a:t>
            </a:r>
          </a:p>
          <a:p>
            <a:pPr lvl="1">
              <a:buNone/>
            </a:pPr>
            <a:r>
              <a:rPr lang="en-US" sz="2400" b="1" dirty="0" smtClean="0"/>
              <a:t>end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Algorithm – Sum of </a:t>
            </a:r>
            <a:r>
              <a:rPr lang="en-IN" sz="4400" i="1" dirty="0" smtClean="0"/>
              <a:t>N</a:t>
            </a:r>
            <a:r>
              <a:rPr lang="en-IN" sz="4400" dirty="0" smtClean="0"/>
              <a:t> numbers</a:t>
            </a:r>
            <a:br>
              <a:rPr lang="en-IN" sz="4400" dirty="0" smtClean="0"/>
            </a:br>
            <a:endParaRPr lang="en-IN" sz="4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410200"/>
          </a:xfrm>
        </p:spPr>
        <p:txBody>
          <a:bodyPr/>
          <a:lstStyle/>
          <a:p>
            <a:pPr lvl="1">
              <a:buNone/>
            </a:pPr>
            <a:r>
              <a:rPr lang="en-US" sz="2400" b="1" dirty="0" smtClean="0"/>
              <a:t>Algorithm </a:t>
            </a:r>
            <a:r>
              <a:rPr lang="en-US" sz="2400" dirty="0" err="1" smtClean="0"/>
              <a:t>sigmaN</a:t>
            </a:r>
            <a:r>
              <a:rPr lang="en-US" sz="2400" dirty="0" smtClean="0"/>
              <a:t> (</a:t>
            </a:r>
            <a:r>
              <a:rPr lang="en-US" sz="2400" dirty="0" err="1" smtClean="0"/>
              <a:t>numArray</a:t>
            </a:r>
            <a:r>
              <a:rPr lang="en-US" sz="2400" b="1" dirty="0" smtClean="0"/>
              <a:t>: Array [</a:t>
            </a:r>
            <a:r>
              <a:rPr lang="en-US" sz="2400" dirty="0" smtClean="0"/>
              <a:t>0 .. N</a:t>
            </a:r>
            <a:r>
              <a:rPr lang="en-US" sz="2400" b="1" dirty="0" smtClean="0"/>
              <a:t>] </a:t>
            </a:r>
            <a:r>
              <a:rPr lang="en-US" sz="2400" dirty="0" smtClean="0"/>
              <a:t>of </a:t>
            </a:r>
            <a:r>
              <a:rPr lang="en-US" sz="2400" b="1" dirty="0" smtClean="0"/>
              <a:t>Integer):Integer</a:t>
            </a:r>
          </a:p>
          <a:p>
            <a:pPr lvl="1">
              <a:buNone/>
            </a:pPr>
            <a:r>
              <a:rPr lang="en-US" sz="2400" b="1" dirty="0" err="1" smtClean="0"/>
              <a:t>var</a:t>
            </a:r>
            <a:r>
              <a:rPr lang="en-US" sz="2400" b="1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, temp</a:t>
            </a:r>
            <a:r>
              <a:rPr lang="en-US" sz="2400" b="1" dirty="0" smtClean="0"/>
              <a:t>: Integer</a:t>
            </a:r>
            <a:r>
              <a:rPr lang="en-US" sz="2400" dirty="0" smtClean="0"/>
              <a:t>; {temp is the return value}</a:t>
            </a:r>
          </a:p>
          <a:p>
            <a:pPr lvl="1">
              <a:buNone/>
            </a:pPr>
            <a:r>
              <a:rPr lang="en-US" sz="2400" b="1" dirty="0" smtClean="0"/>
              <a:t>Begin</a:t>
            </a:r>
          </a:p>
          <a:p>
            <a:pPr lvl="1">
              <a:buNone/>
            </a:pPr>
            <a:r>
              <a:rPr lang="en-US" sz="2400" b="1" dirty="0" smtClean="0"/>
              <a:t>		</a:t>
            </a:r>
            <a:r>
              <a:rPr lang="en-US" sz="2400" dirty="0" smtClean="0"/>
              <a:t>temp := 0;</a:t>
            </a:r>
          </a:p>
          <a:p>
            <a:pPr lvl="1">
              <a:buNone/>
            </a:pPr>
            <a:r>
              <a:rPr lang="en-US" sz="2400" b="1" i="1" dirty="0" smtClean="0"/>
              <a:t>		for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i="1" dirty="0" smtClean="0"/>
              <a:t>in </a:t>
            </a:r>
            <a:r>
              <a:rPr lang="en-US" sz="2400" dirty="0" smtClean="0"/>
              <a:t>0</a:t>
            </a:r>
            <a:r>
              <a:rPr lang="en-US" sz="2400" b="1" i="1" dirty="0" smtClean="0"/>
              <a:t> to </a:t>
            </a:r>
            <a:r>
              <a:rPr lang="en-US" sz="2400" dirty="0" smtClean="0"/>
              <a:t>n</a:t>
            </a:r>
            <a:r>
              <a:rPr lang="en-US" sz="2400" b="1" i="1" dirty="0" smtClean="0"/>
              <a:t>, step </a:t>
            </a:r>
            <a:r>
              <a:rPr lang="en-US" sz="2400" dirty="0" smtClean="0"/>
              <a:t>1</a:t>
            </a:r>
            <a:r>
              <a:rPr lang="en-US" sz="2400" b="1" i="1" dirty="0" smtClean="0"/>
              <a:t> do</a:t>
            </a:r>
          </a:p>
          <a:p>
            <a:pPr lvl="2">
              <a:buNone/>
            </a:pPr>
            <a:r>
              <a:rPr lang="en-US" b="1" i="1" dirty="0" smtClean="0"/>
              <a:t>begin</a:t>
            </a:r>
          </a:p>
          <a:p>
            <a:pPr lvl="2">
              <a:buNone/>
            </a:pPr>
            <a:r>
              <a:rPr lang="en-US" b="1" i="1" dirty="0" smtClean="0"/>
              <a:t>	</a:t>
            </a:r>
            <a:r>
              <a:rPr lang="en-US" dirty="0" smtClean="0"/>
              <a:t>temp := temp + </a:t>
            </a:r>
            <a:r>
              <a:rPr lang="en-US" dirty="0" err="1" smtClean="0"/>
              <a:t>numArray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2">
              <a:buNone/>
            </a:pPr>
            <a:r>
              <a:rPr lang="en-US" b="1" i="1" dirty="0" smtClean="0"/>
              <a:t>end</a:t>
            </a:r>
          </a:p>
          <a:p>
            <a:pPr lvl="1">
              <a:buNone/>
            </a:pPr>
            <a:r>
              <a:rPr lang="en-US" sz="2400" b="1" dirty="0" smtClean="0"/>
              <a:t>stop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Flow Charts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dirty="0" smtClean="0"/>
              <a:t>Summation of N numbers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524000" y="19812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77000" y="58674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14600" y="6248400"/>
            <a:ext cx="5334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24800" y="685800"/>
            <a:ext cx="4572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914400" y="2819400"/>
            <a:ext cx="3886200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N elements in to </a:t>
            </a:r>
            <a:r>
              <a:rPr lang="en-US" dirty="0" err="1" smtClean="0"/>
              <a:t>numArray</a:t>
            </a:r>
            <a:r>
              <a:rPr lang="en-US" dirty="0" smtClean="0"/>
              <a:t>, an array of N Integers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5867400" y="4953000"/>
            <a:ext cx="38862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“Sum of N numbers is”, temp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00200" y="38862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 </a:t>
            </a:r>
            <a:r>
              <a:rPr lang="en-US" dirty="0" err="1" smtClean="0"/>
              <a:t>i</a:t>
            </a:r>
            <a:r>
              <a:rPr lang="en-US" dirty="0" smtClean="0"/>
              <a:t> :=0, temp := 0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2" idx="0"/>
          </p:cNvCxnSpPr>
          <p:nvPr/>
        </p:nvCxnSpPr>
        <p:spPr>
          <a:xfrm rot="5400000">
            <a:off x="2743200" y="2705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6" idx="0"/>
          </p:cNvCxnSpPr>
          <p:nvPr/>
        </p:nvCxnSpPr>
        <p:spPr>
          <a:xfrm rot="16200000" flipH="1">
            <a:off x="2619375" y="3724275"/>
            <a:ext cx="3048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5" idx="0"/>
          </p:cNvCxnSpPr>
          <p:nvPr/>
        </p:nvCxnSpPr>
        <p:spPr>
          <a:xfrm rot="5400000">
            <a:off x="2667000" y="4686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47" idx="0"/>
          </p:cNvCxnSpPr>
          <p:nvPr/>
        </p:nvCxnSpPr>
        <p:spPr>
          <a:xfrm rot="5400000">
            <a:off x="7867650" y="13144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3" idx="2"/>
            <a:endCxn id="84" idx="0"/>
          </p:cNvCxnSpPr>
          <p:nvPr/>
        </p:nvCxnSpPr>
        <p:spPr>
          <a:xfrm rot="16200000" flipH="1">
            <a:off x="8096250" y="35242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4"/>
            <a:endCxn id="9" idx="0"/>
          </p:cNvCxnSpPr>
          <p:nvPr/>
        </p:nvCxnSpPr>
        <p:spPr>
          <a:xfrm rot="5400000">
            <a:off x="7658100" y="571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800" y="594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1828800" y="4800600"/>
            <a:ext cx="1905000" cy="12192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i</a:t>
            </a:r>
            <a:r>
              <a:rPr lang="en-US" dirty="0" smtClean="0"/>
              <a:t> &gt; N?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  <a:endCxn id="42" idx="2"/>
          </p:cNvCxnSpPr>
          <p:nvPr/>
        </p:nvCxnSpPr>
        <p:spPr>
          <a:xfrm>
            <a:off x="3733800" y="5410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  <a:endCxn id="10" idx="0"/>
          </p:cNvCxnSpPr>
          <p:nvPr/>
        </p:nvCxnSpPr>
        <p:spPr>
          <a:xfrm rot="5400000">
            <a:off x="2667000" y="6134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14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267200" y="5181600"/>
            <a:ext cx="5334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934200" y="16002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= temp + </a:t>
            </a:r>
            <a:r>
              <a:rPr lang="en-US" dirty="0" err="1" smtClean="0"/>
              <a:t>numArray</a:t>
            </a:r>
            <a:r>
              <a:rPr lang="en-US" dirty="0" smtClean="0"/>
              <a:t> 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620000" y="40386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4" idx="4"/>
            <a:endCxn id="13" idx="1"/>
          </p:cNvCxnSpPr>
          <p:nvPr/>
        </p:nvCxnSpPr>
        <p:spPr>
          <a:xfrm rot="5400000">
            <a:off x="7696200" y="4762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153400" y="3810000"/>
            <a:ext cx="4572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914400" y="5181600"/>
            <a:ext cx="4572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7" idx="6"/>
            <a:endCxn id="25" idx="1"/>
          </p:cNvCxnSpPr>
          <p:nvPr/>
        </p:nvCxnSpPr>
        <p:spPr>
          <a:xfrm>
            <a:off x="1371600" y="53721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934200" y="28194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 :=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47" idx="2"/>
            <a:endCxn id="93" idx="0"/>
          </p:cNvCxnSpPr>
          <p:nvPr/>
        </p:nvCxnSpPr>
        <p:spPr>
          <a:xfrm rot="5400000">
            <a:off x="7848600" y="2552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Two-Dimensional Arrays</a:t>
            </a:r>
            <a:br>
              <a:rPr lang="en-US" sz="4400" dirty="0" smtClean="0"/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983164"/>
          </a:xfrm>
        </p:spPr>
        <p:txBody>
          <a:bodyPr/>
          <a:lstStyle/>
          <a:p>
            <a:pPr algn="just"/>
            <a:r>
              <a:rPr lang="en-US" sz="2800" dirty="0"/>
              <a:t>The elements of a two-dimensional array </a:t>
            </a:r>
            <a:r>
              <a:rPr lang="en-US" sz="2800" dirty="0" smtClean="0"/>
              <a:t>are </a:t>
            </a:r>
            <a:r>
              <a:rPr lang="en-US" sz="2800" dirty="0"/>
              <a:t>arranged in rows and columns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 general, an array with </a:t>
            </a:r>
            <a:r>
              <a:rPr lang="en-US" sz="2800" i="1" dirty="0" smtClean="0"/>
              <a:t>m rows and n </a:t>
            </a:r>
            <a:r>
              <a:rPr lang="en-US" sz="2800" dirty="0" smtClean="0"/>
              <a:t>columns is called an </a:t>
            </a:r>
            <a:r>
              <a:rPr lang="en-US" sz="2800" i="1" dirty="0" smtClean="0">
                <a:solidFill>
                  <a:srgbClr val="0000CC"/>
                </a:solidFill>
              </a:rPr>
              <a:t>m-by-n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Two-Dimensional Arrays</a:t>
            </a:r>
            <a:br>
              <a:rPr lang="en-US" sz="4400" dirty="0" smtClean="0"/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983164"/>
          </a:xfrm>
        </p:spPr>
        <p:txBody>
          <a:bodyPr/>
          <a:lstStyle/>
          <a:p>
            <a:pPr algn="just"/>
            <a:r>
              <a:rPr lang="en-US" sz="2800" dirty="0" smtClean="0"/>
              <a:t>The array contains three rows and four columns, so it’s said to be a </a:t>
            </a:r>
            <a:r>
              <a:rPr lang="en-US" sz="2800" dirty="0" smtClean="0">
                <a:solidFill>
                  <a:srgbClr val="0000CC"/>
                </a:solidFill>
              </a:rPr>
              <a:t>3-by-4 array</a:t>
            </a:r>
          </a:p>
          <a:p>
            <a:pPr algn="just"/>
            <a:endParaRPr lang="en-US" sz="2800" dirty="0" smtClean="0">
              <a:solidFill>
                <a:srgbClr val="0000CC"/>
              </a:solidFill>
            </a:endParaRPr>
          </a:p>
          <a:p>
            <a:pPr algn="just"/>
            <a:endParaRPr lang="en-US" sz="2800" dirty="0" smtClean="0">
              <a:solidFill>
                <a:srgbClr val="0000CC"/>
              </a:solidFill>
            </a:endParaRPr>
          </a:p>
          <a:p>
            <a:pPr algn="just"/>
            <a:endParaRPr lang="en-US" sz="2800" dirty="0" smtClean="0">
              <a:solidFill>
                <a:srgbClr val="0000CC"/>
              </a:solidFill>
            </a:endParaRPr>
          </a:p>
          <a:p>
            <a:pPr algn="just"/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250" y="2682080"/>
            <a:ext cx="7432750" cy="357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Accessing Two-Dimensional Array Elements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76400"/>
            <a:ext cx="8915400" cy="4449764"/>
          </a:xfrm>
        </p:spPr>
        <p:txBody>
          <a:bodyPr/>
          <a:lstStyle/>
          <a:p>
            <a:pPr algn="just"/>
            <a:r>
              <a:rPr lang="en-US" sz="2800" dirty="0" smtClean="0"/>
              <a:t>Array declaration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&lt;data type&gt; </a:t>
            </a:r>
            <a:r>
              <a:rPr lang="en-US" sz="2800" dirty="0" smtClean="0">
                <a:solidFill>
                  <a:srgbClr val="7030A0"/>
                </a:solidFill>
              </a:rPr>
              <a:t>&lt;identifier&gt;</a:t>
            </a:r>
            <a:r>
              <a:rPr lang="en-US" sz="2800" dirty="0" smtClean="0">
                <a:solidFill>
                  <a:srgbClr val="009900"/>
                </a:solidFill>
              </a:rPr>
              <a:t> [&lt;row size&gt;] [&lt;column size&gt;]</a:t>
            </a:r>
            <a:r>
              <a:rPr lang="en-US" sz="2800" dirty="0" smtClean="0"/>
              <a:t>;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matrix</a:t>
            </a:r>
            <a:r>
              <a:rPr lang="en-US" sz="2800" dirty="0" smtClean="0">
                <a:solidFill>
                  <a:srgbClr val="009900"/>
                </a:solidFill>
              </a:rPr>
              <a:t>[2][3]; </a:t>
            </a:r>
            <a:r>
              <a:rPr lang="en-US" sz="2400" dirty="0" smtClean="0"/>
              <a:t>//array name is matrix with 2 rows and 3 columns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An element in 2-dimensional array is accessed by using two subscripts, i.e., row index and column index of the array</a:t>
            </a:r>
          </a:p>
          <a:p>
            <a:pPr algn="just"/>
            <a:r>
              <a:rPr lang="en-US" sz="2800" dirty="0" smtClean="0"/>
              <a:t>Example: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val</a:t>
            </a:r>
            <a:r>
              <a:rPr lang="en-US" sz="2800" dirty="0" smtClean="0">
                <a:solidFill>
                  <a:srgbClr val="FF0000"/>
                </a:solidFill>
              </a:rPr>
              <a:t> = a[2][3]; </a:t>
            </a:r>
          </a:p>
          <a:p>
            <a:pPr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// take 4th element from the 3rd row of the array</a:t>
            </a:r>
            <a:endParaRPr lang="en-GB" sz="2800" dirty="0" smtClean="0"/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Initializing Two-Dimensional Arrays</a:t>
            </a:r>
            <a:br>
              <a:rPr lang="en-US" sz="4400" dirty="0" smtClean="0"/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/>
            <a:r>
              <a:rPr lang="en-US" sz="2800" dirty="0" smtClean="0"/>
              <a:t>Multidimensional arrays may be initialized by specifying bracketed values for each row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An array with 3 rows and each row has 4 columns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a[3][4] = { {0, 1, 2, 3} , {4, 5, 6, 7} , {8, 9, 10, 11}};</a:t>
            </a:r>
          </a:p>
          <a:p>
            <a:pPr algn="just">
              <a:buNone/>
            </a:pPr>
            <a:r>
              <a:rPr lang="en-US" sz="2800" dirty="0" smtClean="0"/>
              <a:t>	 is equivalent to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a[3][4] = {0,1,2,3,4,5,6,7,8,9,10,11};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906000" cy="1036638"/>
          </a:xfrm>
        </p:spPr>
        <p:txBody>
          <a:bodyPr/>
          <a:lstStyle/>
          <a:p>
            <a:r>
              <a:rPr lang="en-US" dirty="0" smtClean="0"/>
              <a:t>Initializing Two-Dimensional Arrays contd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GB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3999"/>
            <a:ext cx="8915400" cy="4602165"/>
          </a:xfrm>
        </p:spPr>
        <p:txBody>
          <a:bodyPr/>
          <a:lstStyle/>
          <a:p>
            <a:pPr algn="just"/>
            <a:r>
              <a:rPr lang="en-US" sz="2800" dirty="0" smtClean="0"/>
              <a:t>If there are not enough </a:t>
            </a:r>
            <a:r>
              <a:rPr lang="en-US" sz="2800" dirty="0" err="1" smtClean="0"/>
              <a:t>initializers</a:t>
            </a:r>
            <a:r>
              <a:rPr lang="en-US" sz="2800" dirty="0" smtClean="0"/>
              <a:t> for a given row, the remaining elements of that row are initialized to 0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</a:p>
          <a:p>
            <a:pPr algn="just"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	</a:t>
            </a:r>
            <a:r>
              <a:rPr lang="en-GB" sz="2800" dirty="0" err="1" smtClean="0">
                <a:solidFill>
                  <a:srgbClr val="C00000"/>
                </a:solidFill>
              </a:rPr>
              <a:t>int</a:t>
            </a:r>
            <a:r>
              <a:rPr lang="en-GB" sz="2800" dirty="0" smtClean="0">
                <a:solidFill>
                  <a:srgbClr val="C00000"/>
                </a:solidFill>
              </a:rPr>
              <a:t> b[2][2] = { { 1 }, { 3, 4 } };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800" dirty="0" smtClean="0"/>
              <a:t>	would initialize 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b[0][0] to 1</a:t>
            </a:r>
          </a:p>
          <a:p>
            <a:pPr algn="just">
              <a:buNone/>
            </a:pPr>
            <a:r>
              <a:rPr lang="en-US" sz="2400" dirty="0" smtClean="0"/>
              <a:t>		b[0][1] to 0</a:t>
            </a:r>
          </a:p>
          <a:p>
            <a:pPr algn="just">
              <a:buNone/>
            </a:pPr>
            <a:r>
              <a:rPr lang="en-US" sz="2400" dirty="0" smtClean="0"/>
              <a:t>		b[1][0] to 3</a:t>
            </a:r>
          </a:p>
          <a:p>
            <a:pPr algn="just">
              <a:buNone/>
            </a:pPr>
            <a:r>
              <a:rPr lang="en-US" sz="2400" dirty="0" smtClean="0"/>
              <a:t>		b[1][1] to 4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xpress logic using one-dimensional array variables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xpress one-dimensional arrays and multi-dimensional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arrays in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C 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800" dirty="0" smtClean="0"/>
              <a:t>General form of a multidimensional array declaration: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CC"/>
                </a:solidFill>
              </a:rPr>
              <a:t>type name[size1][size2]...[</a:t>
            </a:r>
            <a:r>
              <a:rPr lang="en-US" sz="2800" dirty="0" err="1" smtClean="0">
                <a:solidFill>
                  <a:srgbClr val="0000CC"/>
                </a:solidFill>
              </a:rPr>
              <a:t>sizeN</a:t>
            </a:r>
            <a:r>
              <a:rPr lang="en-US" sz="2800" dirty="0" smtClean="0">
                <a:solidFill>
                  <a:srgbClr val="0000CC"/>
                </a:solidFill>
              </a:rPr>
              <a:t>];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For example, the following declaration creates a three dimensional 5 . 10 . 4 integer array: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threedim</a:t>
            </a:r>
            <a:r>
              <a:rPr lang="en-US" sz="2800" dirty="0" smtClean="0">
                <a:solidFill>
                  <a:srgbClr val="FF0000"/>
                </a:solidFill>
              </a:rPr>
              <a:t>[5][10][4];</a:t>
            </a:r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Multidimensional </a:t>
            </a:r>
            <a:r>
              <a:rPr lang="en-US" sz="4400" dirty="0" smtClean="0"/>
              <a:t>Arrays contd</a:t>
            </a:r>
            <a:r>
              <a:rPr lang="en-US" dirty="0"/>
              <a:t>.</a:t>
            </a:r>
            <a:endParaRPr lang="en-US" sz="44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r>
              <a:rPr lang="en-US" sz="2800" dirty="0"/>
              <a:t>Array declarations read right-to-left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a[10][3][2];</a:t>
            </a:r>
          </a:p>
          <a:p>
            <a:pPr>
              <a:buNone/>
            </a:pPr>
            <a:r>
              <a:rPr lang="en-US" sz="2800" dirty="0" smtClean="0"/>
              <a:t>		“</a:t>
            </a:r>
            <a:r>
              <a:rPr lang="en-US" sz="2800" dirty="0"/>
              <a:t>an array of ten arrays of three arrays of two </a:t>
            </a:r>
            <a:r>
              <a:rPr lang="en-US" sz="2800" dirty="0" err="1"/>
              <a:t>ints</a:t>
            </a:r>
            <a:r>
              <a:rPr lang="en-US" sz="2800" dirty="0"/>
              <a:t>”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memory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82254" y="4043363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047354" y="4043363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2" name="AutoShape 6"/>
          <p:cNvSpPr>
            <a:spLocks/>
          </p:cNvSpPr>
          <p:nvPr/>
        </p:nvSpPr>
        <p:spPr bwMode="auto">
          <a:xfrm rot="-5400000">
            <a:off x="971154" y="4411663"/>
            <a:ext cx="152400" cy="330200"/>
          </a:xfrm>
          <a:prstGeom prst="lef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63336" y="4652964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313921" y="4043363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479021" y="4043363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6" name="AutoShape 10"/>
          <p:cNvSpPr>
            <a:spLocks/>
          </p:cNvSpPr>
          <p:nvPr/>
        </p:nvSpPr>
        <p:spPr bwMode="auto">
          <a:xfrm rot="-5400000">
            <a:off x="1402821" y="4411663"/>
            <a:ext cx="152400" cy="330200"/>
          </a:xfrm>
          <a:prstGeom prst="lef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295004" y="4652964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726671" y="4043363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891771" y="4043363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50" name="AutoShape 14"/>
          <p:cNvSpPr>
            <a:spLocks/>
          </p:cNvSpPr>
          <p:nvPr/>
        </p:nvSpPr>
        <p:spPr bwMode="auto">
          <a:xfrm rot="-5400000">
            <a:off x="1815571" y="4411663"/>
            <a:ext cx="152400" cy="330200"/>
          </a:xfrm>
          <a:prstGeom prst="lef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707754" y="4652964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56" name="AutoShape 20"/>
          <p:cNvSpPr>
            <a:spLocks/>
          </p:cNvSpPr>
          <p:nvPr/>
        </p:nvSpPr>
        <p:spPr bwMode="auto">
          <a:xfrm rot="5400000" flipV="1">
            <a:off x="1345804" y="3275013"/>
            <a:ext cx="228600" cy="1155700"/>
          </a:xfrm>
          <a:prstGeom prst="leftBrace">
            <a:avLst>
              <a:gd name="adj1" fmla="val 38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1257170" y="3357564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2228850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393950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0" name="AutoShape 24"/>
          <p:cNvSpPr>
            <a:spLocks/>
          </p:cNvSpPr>
          <p:nvPr/>
        </p:nvSpPr>
        <p:spPr bwMode="auto">
          <a:xfrm rot="-5400000">
            <a:off x="2317750" y="4406900"/>
            <a:ext cx="152400" cy="330200"/>
          </a:xfrm>
          <a:prstGeom prst="lef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2209935" y="4648200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2660518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2825618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4" name="AutoShape 28"/>
          <p:cNvSpPr>
            <a:spLocks/>
          </p:cNvSpPr>
          <p:nvPr/>
        </p:nvSpPr>
        <p:spPr bwMode="auto">
          <a:xfrm rot="-5400000">
            <a:off x="2749418" y="4406900"/>
            <a:ext cx="152400" cy="330200"/>
          </a:xfrm>
          <a:prstGeom prst="lef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2641602" y="4648200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3073268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3238368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8" name="AutoShape 32"/>
          <p:cNvSpPr>
            <a:spLocks/>
          </p:cNvSpPr>
          <p:nvPr/>
        </p:nvSpPr>
        <p:spPr bwMode="auto">
          <a:xfrm rot="-5400000">
            <a:off x="3162168" y="4406900"/>
            <a:ext cx="152400" cy="330200"/>
          </a:xfrm>
          <a:prstGeom prst="lef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3054352" y="4648200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70" name="AutoShape 34"/>
          <p:cNvSpPr>
            <a:spLocks/>
          </p:cNvSpPr>
          <p:nvPr/>
        </p:nvSpPr>
        <p:spPr bwMode="auto">
          <a:xfrm rot="5400000" flipV="1">
            <a:off x="2692400" y="3270250"/>
            <a:ext cx="228600" cy="1155700"/>
          </a:xfrm>
          <a:prstGeom prst="leftBrace">
            <a:avLst>
              <a:gd name="adj1" fmla="val 38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2603765" y="3352800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4908285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5073385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4" name="AutoShape 38"/>
          <p:cNvSpPr>
            <a:spLocks/>
          </p:cNvSpPr>
          <p:nvPr/>
        </p:nvSpPr>
        <p:spPr bwMode="auto">
          <a:xfrm rot="-5400000">
            <a:off x="4997185" y="4406900"/>
            <a:ext cx="152400" cy="330200"/>
          </a:xfrm>
          <a:prstGeom prst="lef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4889370" y="4648200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5339954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5505054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8" name="AutoShape 42"/>
          <p:cNvSpPr>
            <a:spLocks/>
          </p:cNvSpPr>
          <p:nvPr/>
        </p:nvSpPr>
        <p:spPr bwMode="auto">
          <a:xfrm rot="-5400000">
            <a:off x="5428854" y="4406900"/>
            <a:ext cx="152400" cy="330200"/>
          </a:xfrm>
          <a:prstGeom prst="lef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5321036" y="4648200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5752704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5917804" y="4038600"/>
            <a:ext cx="1651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82" name="AutoShape 46"/>
          <p:cNvSpPr>
            <a:spLocks/>
          </p:cNvSpPr>
          <p:nvPr/>
        </p:nvSpPr>
        <p:spPr bwMode="auto">
          <a:xfrm rot="-5400000">
            <a:off x="5841604" y="4406900"/>
            <a:ext cx="152400" cy="330200"/>
          </a:xfrm>
          <a:prstGeom prst="lef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5733786" y="4648200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84" name="AutoShape 48"/>
          <p:cNvSpPr>
            <a:spLocks/>
          </p:cNvSpPr>
          <p:nvPr/>
        </p:nvSpPr>
        <p:spPr bwMode="auto">
          <a:xfrm rot="5400000" flipV="1">
            <a:off x="5371835" y="3270250"/>
            <a:ext cx="228600" cy="1155700"/>
          </a:xfrm>
          <a:prstGeom prst="leftBrace">
            <a:avLst>
              <a:gd name="adj1" fmla="val 38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5283202" y="3352800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3876411" y="4038600"/>
            <a:ext cx="3577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39987" name="AutoShape 51"/>
          <p:cNvSpPr>
            <a:spLocks/>
          </p:cNvSpPr>
          <p:nvPr/>
        </p:nvSpPr>
        <p:spPr bwMode="auto">
          <a:xfrm rot="-5400000">
            <a:off x="3246901" y="2664554"/>
            <a:ext cx="452438" cy="5181732"/>
          </a:xfrm>
          <a:prstGeom prst="leftBrace">
            <a:avLst>
              <a:gd name="adj1" fmla="val 8809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3191934" y="5486400"/>
            <a:ext cx="41870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486400"/>
          </a:xfrm>
        </p:spPr>
        <p:txBody>
          <a:bodyPr/>
          <a:lstStyle/>
          <a:p>
            <a:pPr lvl="0" algn="just">
              <a:defRPr/>
            </a:pPr>
            <a:r>
              <a:rPr lang="en-US" sz="2800" dirty="0" smtClean="0"/>
              <a:t>Array is a collection </a:t>
            </a:r>
            <a:r>
              <a:rPr lang="en-US" sz="2800" dirty="0"/>
              <a:t>of elements of same data type</a:t>
            </a:r>
          </a:p>
          <a:p>
            <a:pPr lvl="0" algn="just">
              <a:defRPr/>
            </a:pPr>
            <a:r>
              <a:rPr lang="en-US" sz="2800" dirty="0"/>
              <a:t>All these elements are stored in consecutive memory locations</a:t>
            </a:r>
          </a:p>
          <a:p>
            <a:pPr algn="just"/>
            <a:r>
              <a:rPr lang="en-US" sz="2800" dirty="0" smtClean="0"/>
              <a:t>Array </a:t>
            </a:r>
            <a:r>
              <a:rPr lang="en-US" sz="2800" dirty="0"/>
              <a:t>name is the same as the address of the array’s first element</a:t>
            </a:r>
            <a:endParaRPr lang="en-GB" sz="2800" dirty="0"/>
          </a:p>
          <a:p>
            <a:pPr algn="just"/>
            <a:r>
              <a:rPr lang="en-US" sz="2800" dirty="0"/>
              <a:t>The elements of a two-dimensional array are arranged in rows and columns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err="1" smtClean="0">
                <a:cs typeface="Times New Roman" pitchFamily="18" charset="0"/>
              </a:rPr>
              <a:t>Dromey</a:t>
            </a:r>
            <a:r>
              <a:rPr lang="en-IN" sz="2800" dirty="0" smtClean="0">
                <a:cs typeface="Times New Roman" pitchFamily="18" charset="0"/>
              </a:rPr>
              <a:t>, R. (1982) </a:t>
            </a:r>
            <a:r>
              <a:rPr lang="en-IN" sz="2800" i="1" dirty="0" smtClean="0">
                <a:cs typeface="Times New Roman" pitchFamily="18" charset="0"/>
              </a:rPr>
              <a:t>How To Solve it By Computer. </a:t>
            </a:r>
            <a:r>
              <a:rPr lang="en-IN" sz="2800" dirty="0" err="1" smtClean="0">
                <a:cs typeface="Times New Roman" pitchFamily="18" charset="0"/>
              </a:rPr>
              <a:t>Noida</a:t>
            </a:r>
            <a:r>
              <a:rPr lang="en-IN" sz="2800" dirty="0" smtClean="0">
                <a:cs typeface="Times New Roman" pitchFamily="18" charset="0"/>
              </a:rPr>
              <a:t>: Pearson Education Inc.</a:t>
            </a:r>
          </a:p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Derived Data Structures – Arrays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Two dimensional arrays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Multidimensional 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Derived Data Type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990600"/>
            <a:ext cx="6705600" cy="502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Derived Data Type</a:t>
            </a:r>
            <a:endParaRPr lang="en-US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828800" y="3276600"/>
            <a:ext cx="27432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Homogeneous</a:t>
            </a:r>
          </a:p>
          <a:p>
            <a:pPr algn="ctr"/>
            <a:r>
              <a:rPr lang="en-US" sz="20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(Arrays)</a:t>
            </a:r>
            <a:endParaRPr lang="en-US" sz="2000" b="1" dirty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76800" y="3124200"/>
            <a:ext cx="27432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Heterogeneous (Structures)</a:t>
            </a:r>
            <a:endParaRPr lang="en-US" sz="2000" b="1" dirty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5486400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1143000"/>
            <a:ext cx="8915400" cy="5486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elements of same data type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All these elements are stored in consecutive memory locations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aseline="0" dirty="0" smtClean="0"/>
              <a:t>Values can repeat</a:t>
            </a:r>
            <a:r>
              <a:rPr lang="en-US" sz="2800" dirty="0" smtClean="0"/>
              <a:t> – It is not a set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The collection is represented by </a:t>
            </a:r>
            <a:r>
              <a:rPr lang="en-US" sz="2800" dirty="0" smtClean="0">
                <a:solidFill>
                  <a:srgbClr val="0000CC"/>
                </a:solidFill>
              </a:rPr>
              <a:t>one name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individual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lang="en-US" sz="2800" dirty="0" smtClean="0"/>
              <a:t>in the array is referenced by a </a:t>
            </a:r>
            <a:r>
              <a:rPr lang="en-US" sz="2800" dirty="0" smtClean="0">
                <a:solidFill>
                  <a:srgbClr val="0000CC"/>
                </a:solidFill>
              </a:rPr>
              <a:t>subscript or index </a:t>
            </a:r>
            <a:r>
              <a:rPr lang="en-US" sz="2800" dirty="0" smtClean="0"/>
              <a:t>(positive integer constant or expression)</a:t>
            </a:r>
            <a:r>
              <a:rPr lang="en-US" sz="2800" b="1" dirty="0" smtClean="0"/>
              <a:t> </a:t>
            </a:r>
            <a:r>
              <a:rPr lang="en-US" sz="2800" dirty="0" smtClean="0"/>
              <a:t>enclosed in a pair of </a:t>
            </a:r>
            <a:r>
              <a:rPr lang="en-US" sz="2800" dirty="0" smtClean="0">
                <a:solidFill>
                  <a:srgbClr val="0000CC"/>
                </a:solidFill>
              </a:rPr>
              <a:t>square brackets []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IN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066800"/>
            <a:ext cx="4533900" cy="5257799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US" dirty="0" smtClean="0"/>
              <a:t>Array contains 12 elements</a:t>
            </a:r>
          </a:p>
          <a:p>
            <a:pPr algn="just"/>
            <a:r>
              <a:rPr lang="en-US" dirty="0" smtClean="0"/>
              <a:t>The first element in every array is the </a:t>
            </a:r>
            <a:r>
              <a:rPr lang="en-US" dirty="0" smtClean="0">
                <a:solidFill>
                  <a:srgbClr val="0000CC"/>
                </a:solidFill>
              </a:rPr>
              <a:t>zeroth</a:t>
            </a:r>
            <a:r>
              <a:rPr lang="en-US" dirty="0" smtClean="0"/>
              <a:t> element</a:t>
            </a:r>
          </a:p>
          <a:p>
            <a:pPr lvl="1" algn="just"/>
            <a:r>
              <a:rPr lang="en-US" dirty="0" smtClean="0"/>
              <a:t>first element of array c is referred to as c[0]</a:t>
            </a:r>
          </a:p>
          <a:p>
            <a:pPr lvl="1" algn="just"/>
            <a:r>
              <a:rPr lang="en-US" dirty="0" smtClean="0"/>
              <a:t>second element of array c is referred to as c[1]</a:t>
            </a:r>
          </a:p>
          <a:p>
            <a:pPr algn="just"/>
            <a:r>
              <a:rPr lang="en-US" dirty="0" smtClean="0"/>
              <a:t>In general, the </a:t>
            </a:r>
            <a:r>
              <a:rPr lang="en-US" dirty="0" err="1" smtClean="0"/>
              <a:t>ith</a:t>
            </a:r>
            <a:r>
              <a:rPr lang="en-US" dirty="0" smtClean="0"/>
              <a:t> element of array c is referred to as </a:t>
            </a:r>
            <a:r>
              <a:rPr lang="en-US" dirty="0" smtClean="0">
                <a:solidFill>
                  <a:srgbClr val="0000CC"/>
                </a:solidFill>
              </a:rPr>
              <a:t>c[</a:t>
            </a:r>
            <a:r>
              <a:rPr lang="en-US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 – 1]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0" y="914400"/>
            <a:ext cx="3877646" cy="562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Defining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5486400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1219200"/>
            <a:ext cx="8915400" cy="5181600"/>
          </a:xfrm>
          <a:prstGeom prst="rect">
            <a:avLst/>
          </a:prstGeom>
        </p:spPr>
        <p:txBody>
          <a:bodyPr/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Arrays occupy space in memory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Programmer specify the type of each element and the number of elements required by each array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Syntax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&lt;data type&gt; </a:t>
            </a:r>
            <a:r>
              <a:rPr lang="en-US" sz="2800" dirty="0" smtClean="0">
                <a:solidFill>
                  <a:srgbClr val="7030A0"/>
                </a:solidFill>
              </a:rPr>
              <a:t>&lt;identifier&gt;</a:t>
            </a:r>
            <a:r>
              <a:rPr lang="en-US" sz="2800" dirty="0" smtClean="0">
                <a:solidFill>
                  <a:srgbClr val="009900"/>
                </a:solidFill>
              </a:rPr>
              <a:t> [&lt;</a:t>
            </a:r>
            <a:r>
              <a:rPr lang="en-US" sz="2800" i="1" dirty="0" smtClean="0">
                <a:solidFill>
                  <a:srgbClr val="009900"/>
                </a:solidFill>
              </a:rPr>
              <a:t>constant</a:t>
            </a:r>
            <a:r>
              <a:rPr lang="en-US" sz="2800" dirty="0" smtClean="0">
                <a:solidFill>
                  <a:srgbClr val="009900"/>
                </a:solidFill>
              </a:rPr>
              <a:t> size&gt;]</a:t>
            </a:r>
            <a:r>
              <a:rPr lang="en-US" sz="2800" dirty="0" smtClean="0"/>
              <a:t>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Example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numArray</a:t>
            </a:r>
            <a:r>
              <a:rPr lang="en-US" sz="2400" dirty="0" smtClean="0">
                <a:solidFill>
                  <a:srgbClr val="009900"/>
                </a:solidFill>
              </a:rPr>
              <a:t>[20]</a:t>
            </a:r>
            <a:r>
              <a:rPr lang="en-US" sz="2400" dirty="0" smtClean="0"/>
              <a:t>; </a:t>
            </a:r>
            <a:r>
              <a:rPr lang="en-US" sz="2000" dirty="0" smtClean="0"/>
              <a:t>/*tell the computer to reserve 20 spaces. 			Elements are from </a:t>
            </a:r>
            <a:r>
              <a:rPr lang="en-US" sz="2000" dirty="0" err="1" smtClean="0"/>
              <a:t>numArray</a:t>
            </a:r>
            <a:r>
              <a:rPr lang="en-US" sz="2000" dirty="0" smtClean="0"/>
              <a:t>[0] to </a:t>
            </a:r>
            <a:r>
              <a:rPr lang="en-US" sz="2000" dirty="0" err="1" smtClean="0"/>
              <a:t>numArray</a:t>
            </a:r>
            <a:r>
              <a:rPr lang="en-US" sz="2000" dirty="0" smtClean="0"/>
              <a:t>[19]*/</a:t>
            </a: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	or</a:t>
            </a:r>
          </a:p>
          <a:p>
            <a:pPr lvl="1"/>
            <a:r>
              <a:rPr lang="en-US" sz="2400" dirty="0" smtClean="0">
                <a:solidFill>
                  <a:srgbClr val="009900"/>
                </a:solidFill>
              </a:rPr>
              <a:t>#define N 20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numArray</a:t>
            </a:r>
            <a:r>
              <a:rPr lang="en-US" sz="2400" dirty="0" smtClean="0">
                <a:solidFill>
                  <a:srgbClr val="009900"/>
                </a:solidFill>
              </a:rPr>
              <a:t>[N]</a:t>
            </a:r>
            <a:r>
              <a:rPr lang="en-US" sz="2400" dirty="0" smtClean="0"/>
              <a:t>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Array  Initialisation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5486400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04800" y="1219200"/>
            <a:ext cx="9372600" cy="5410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Individu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elements of the array can be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initialised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aseline="0" dirty="0" smtClean="0"/>
              <a:t>Initial</a:t>
            </a:r>
            <a:r>
              <a:rPr lang="en-US" sz="2400" dirty="0" smtClean="0"/>
              <a:t> values must be constants, never be variables or function calls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Example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numArray</a:t>
            </a:r>
            <a:r>
              <a:rPr lang="en-US" sz="2400" dirty="0" smtClean="0">
                <a:solidFill>
                  <a:srgbClr val="009900"/>
                </a:solidFill>
              </a:rPr>
              <a:t>[4]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0000CC"/>
                </a:solidFill>
              </a:rPr>
              <a:t>{10,20,30,40}; </a:t>
            </a:r>
            <a:endParaRPr lang="en-US" sz="2000" dirty="0" smtClean="0">
              <a:solidFill>
                <a:srgbClr val="0000CC"/>
              </a:solidFill>
            </a:endParaRP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		</a:t>
            </a:r>
            <a:r>
              <a:rPr lang="en-US" sz="2000" dirty="0" smtClean="0"/>
              <a:t>/*4 is size. </a:t>
            </a:r>
            <a:r>
              <a:rPr lang="en-US" sz="2000" dirty="0" err="1" smtClean="0"/>
              <a:t>numArray</a:t>
            </a:r>
            <a:r>
              <a:rPr lang="en-US" sz="2000" dirty="0" smtClean="0"/>
              <a:t>[0]=10,… </a:t>
            </a:r>
            <a:r>
              <a:rPr lang="en-US" sz="2000" dirty="0" err="1" smtClean="0"/>
              <a:t>numArray</a:t>
            </a:r>
            <a:r>
              <a:rPr lang="en-US" sz="2000" dirty="0" smtClean="0"/>
              <a:t>[3]=40*/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000" dirty="0" smtClean="0"/>
              <a:t>	or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numArray</a:t>
            </a:r>
            <a:r>
              <a:rPr lang="en-US" sz="2400" dirty="0" smtClean="0">
                <a:solidFill>
                  <a:srgbClr val="009900"/>
                </a:solidFill>
              </a:rPr>
              <a:t>[4]</a:t>
            </a:r>
            <a:r>
              <a:rPr lang="en-US" sz="2400" dirty="0" smtClean="0"/>
              <a:t>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400" dirty="0" smtClean="0"/>
              <a:t>	 </a:t>
            </a:r>
            <a:r>
              <a:rPr lang="en-US" sz="2400" dirty="0" err="1" smtClean="0">
                <a:solidFill>
                  <a:srgbClr val="7030A0"/>
                </a:solidFill>
              </a:rPr>
              <a:t>numArray</a:t>
            </a:r>
            <a:r>
              <a:rPr lang="en-US" sz="2400" dirty="0" smtClean="0">
                <a:solidFill>
                  <a:srgbClr val="009900"/>
                </a:solidFill>
              </a:rPr>
              <a:t>[0]=</a:t>
            </a:r>
            <a:r>
              <a:rPr lang="en-US" sz="2400" dirty="0" smtClean="0">
                <a:solidFill>
                  <a:srgbClr val="0000CC"/>
                </a:solidFill>
              </a:rPr>
              <a:t>10;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00CC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numArray</a:t>
            </a:r>
            <a:r>
              <a:rPr lang="en-US" sz="2400" dirty="0" smtClean="0">
                <a:solidFill>
                  <a:srgbClr val="009900"/>
                </a:solidFill>
              </a:rPr>
              <a:t>[1]=2</a:t>
            </a:r>
            <a:r>
              <a:rPr lang="en-US" sz="2400" dirty="0" smtClean="0">
                <a:solidFill>
                  <a:srgbClr val="0000CC"/>
                </a:solidFill>
              </a:rPr>
              <a:t>0;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00CC"/>
                </a:solidFill>
              </a:rPr>
              <a:t>	</a:t>
            </a: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	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Array  Initialisation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5486400"/>
          </a:xfrm>
        </p:spPr>
        <p:txBody>
          <a:bodyPr/>
          <a:lstStyle/>
          <a:p>
            <a:pPr algn="just"/>
            <a:r>
              <a:rPr lang="en-GB" sz="2800" dirty="0" smtClean="0"/>
              <a:t>The array definition</a:t>
            </a:r>
          </a:p>
          <a:p>
            <a:pPr algn="just">
              <a:buNone/>
            </a:pPr>
            <a:r>
              <a:rPr lang="pt-BR" sz="2800" dirty="0" smtClean="0"/>
              <a:t>	</a:t>
            </a:r>
            <a:r>
              <a:rPr lang="pt-BR" sz="2800" dirty="0" smtClean="0">
                <a:solidFill>
                  <a:srgbClr val="C00000"/>
                </a:solidFill>
              </a:rPr>
              <a:t>int n[5] = { 32, 27, 64, 18, 95, 14 };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causes a syntax error because there are six initializers and only five array elements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the array size is omitted from a definition with an </a:t>
            </a:r>
            <a:r>
              <a:rPr lang="en-US" sz="2800" dirty="0" err="1" smtClean="0"/>
              <a:t>initializer</a:t>
            </a:r>
            <a:r>
              <a:rPr lang="en-US" sz="2800" dirty="0" smtClean="0"/>
              <a:t> list, the number of elements in the array will be the number of elements in the </a:t>
            </a:r>
            <a:r>
              <a:rPr lang="en-US" sz="2800" dirty="0" err="1" smtClean="0"/>
              <a:t>initializer</a:t>
            </a:r>
            <a:r>
              <a:rPr lang="en-US" sz="2800" dirty="0" smtClean="0"/>
              <a:t> list</a:t>
            </a:r>
          </a:p>
          <a:p>
            <a:pPr algn="just"/>
            <a:r>
              <a:rPr lang="en-US" sz="2800" dirty="0" smtClean="0"/>
              <a:t>For example,</a:t>
            </a:r>
          </a:p>
          <a:p>
            <a:pPr algn="just">
              <a:buNone/>
            </a:pPr>
            <a:r>
              <a:rPr lang="pt-BR" sz="2800" dirty="0" smtClean="0">
                <a:solidFill>
                  <a:srgbClr val="C00000"/>
                </a:solidFill>
              </a:rPr>
              <a:t>	int n[] = { 1, 2, 3, 4, 5 };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would create a five-element array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3400" y="1219200"/>
            <a:ext cx="9144000" cy="5410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	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2688</TotalTime>
  <Words>668</Words>
  <Application>Microsoft Office PowerPoint</Application>
  <PresentationFormat>A4 Paper (210x297 mm)</PresentationFormat>
  <Paragraphs>193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1111</vt:lpstr>
      <vt:lpstr>PowerPoint Presentation</vt:lpstr>
      <vt:lpstr>Objectives</vt:lpstr>
      <vt:lpstr>Contents</vt:lpstr>
      <vt:lpstr>Derived Data Type</vt:lpstr>
      <vt:lpstr>Arrays</vt:lpstr>
      <vt:lpstr>Arrays</vt:lpstr>
      <vt:lpstr>Defining Arrays</vt:lpstr>
      <vt:lpstr>Array  Initialisation</vt:lpstr>
      <vt:lpstr>Array  Initialisation contd.</vt:lpstr>
      <vt:lpstr>Address of the Array Elements</vt:lpstr>
      <vt:lpstr>Algorithms</vt:lpstr>
      <vt:lpstr>Algorithm - Reading an Array </vt:lpstr>
      <vt:lpstr>Algorithm – Sum of N numbers </vt:lpstr>
      <vt:lpstr>Flow Charts</vt:lpstr>
      <vt:lpstr>Two-Dimensional Arrays </vt:lpstr>
      <vt:lpstr>Two-Dimensional Arrays </vt:lpstr>
      <vt:lpstr>Accessing Two-Dimensional Array Elements</vt:lpstr>
      <vt:lpstr>Initializing Two-Dimensional Arrays </vt:lpstr>
      <vt:lpstr>Initializing Two-Dimensional Arrays contd. </vt:lpstr>
      <vt:lpstr>Multi-dimensional Arrays</vt:lpstr>
      <vt:lpstr>Multidimensional Arrays contd.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458</cp:revision>
  <dcterms:created xsi:type="dcterms:W3CDTF">2006-08-16T00:00:00Z</dcterms:created>
  <dcterms:modified xsi:type="dcterms:W3CDTF">2022-04-07T03:56:13Z</dcterms:modified>
</cp:coreProperties>
</file>