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06" r:id="rId2"/>
    <p:sldId id="310" r:id="rId3"/>
    <p:sldId id="311" r:id="rId4"/>
    <p:sldId id="330" r:id="rId5"/>
    <p:sldId id="351" r:id="rId6"/>
    <p:sldId id="355" r:id="rId7"/>
    <p:sldId id="343" r:id="rId8"/>
    <p:sldId id="331" r:id="rId9"/>
    <p:sldId id="332" r:id="rId10"/>
    <p:sldId id="349" r:id="rId11"/>
    <p:sldId id="344" r:id="rId12"/>
    <p:sldId id="314" r:id="rId13"/>
    <p:sldId id="346" r:id="rId14"/>
    <p:sldId id="347" r:id="rId15"/>
    <p:sldId id="354" r:id="rId16"/>
    <p:sldId id="353" r:id="rId17"/>
    <p:sldId id="327" r:id="rId18"/>
    <p:sldId id="328" r:id="rId1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94633" autoAdjust="0"/>
  </p:normalViewPr>
  <p:slideViewPr>
    <p:cSldViewPr>
      <p:cViewPr varScale="1">
        <p:scale>
          <a:sx n="70" d="100"/>
          <a:sy n="70" d="100"/>
        </p:scale>
        <p:origin x="122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397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0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2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7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2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0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9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066800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Strings </a:t>
            </a:r>
          </a:p>
          <a:p>
            <a:pPr algn="ctr"/>
            <a:endParaRPr lang="en-US" sz="20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05000" y="2713036"/>
            <a:ext cx="6096000" cy="3154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</a:pPr>
            <a:r>
              <a:rPr lang="en-IN" sz="3200" b="1" dirty="0">
                <a:solidFill>
                  <a:prstClr val="black"/>
                </a:solidFill>
              </a:rPr>
              <a:t>Course </a:t>
            </a:r>
            <a:r>
              <a:rPr lang="en-IN" sz="3200" b="1" dirty="0" smtClean="0">
                <a:solidFill>
                  <a:prstClr val="black"/>
                </a:solidFill>
              </a:rPr>
              <a:t>Leader:</a:t>
            </a:r>
            <a:endParaRPr lang="en-IN" sz="3200" b="1" dirty="0">
              <a:solidFill>
                <a:prstClr val="black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IN" sz="2800" b="1" dirty="0"/>
              <a:t>Jishmi Jos Choondal</a:t>
            </a:r>
          </a:p>
          <a:p>
            <a:pPr marL="342900" indent="-342900" algn="ctr">
              <a:spcBef>
                <a:spcPct val="20000"/>
              </a:spcBef>
            </a:pPr>
            <a:endParaRPr lang="en-IN" sz="32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dirty="0" smtClean="0"/>
              <a:t>Strings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9105900" cy="5059365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char string1[20];  </a:t>
            </a:r>
            <a:r>
              <a:rPr lang="en-US" sz="2000" dirty="0" smtClean="0"/>
              <a:t>/* reserves 20 characters */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char string2[] = "string literal"; </a:t>
            </a:r>
            <a:r>
              <a:rPr lang="en-US" sz="2000" dirty="0" smtClean="0"/>
              <a:t>/* reserves 15 characters */</a:t>
            </a:r>
            <a:endParaRPr lang="en-US" sz="2400" dirty="0" smtClean="0"/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	</a:t>
            </a:r>
            <a:r>
              <a:rPr lang="en-GB" sz="2400" dirty="0" err="1" smtClean="0">
                <a:solidFill>
                  <a:srgbClr val="C00000"/>
                </a:solidFill>
              </a:rPr>
              <a:t>int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err="1" smtClean="0">
                <a:solidFill>
                  <a:srgbClr val="C00000"/>
                </a:solidFill>
              </a:rPr>
              <a:t>i</a:t>
            </a:r>
            <a:r>
              <a:rPr lang="en-GB" sz="2400" dirty="0" smtClean="0">
                <a:solidFill>
                  <a:srgbClr val="C00000"/>
                </a:solidFill>
              </a:rPr>
              <a:t>; </a:t>
            </a:r>
            <a:r>
              <a:rPr lang="en-GB" sz="2000" dirty="0" smtClean="0"/>
              <a:t>/* counter */</a:t>
            </a:r>
            <a:endParaRPr lang="en-GB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/>
              <a:t> /* read string from user into array string1 */</a:t>
            </a:r>
            <a:endParaRPr lang="en-US" sz="2400" dirty="0" smtClean="0"/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	</a:t>
            </a:r>
            <a:r>
              <a:rPr lang="en-GB" sz="2400" dirty="0" err="1" smtClean="0">
                <a:solidFill>
                  <a:srgbClr val="C00000"/>
                </a:solidFill>
              </a:rPr>
              <a:t>printf</a:t>
            </a:r>
            <a:r>
              <a:rPr lang="en-GB" sz="2400" dirty="0" smtClean="0">
                <a:solidFill>
                  <a:srgbClr val="C00000"/>
                </a:solidFill>
              </a:rPr>
              <a:t>("Enter a string: ");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</a:rPr>
              <a:t>scanf</a:t>
            </a:r>
            <a:r>
              <a:rPr lang="en-US" sz="2400" dirty="0" smtClean="0">
                <a:solidFill>
                  <a:srgbClr val="C00000"/>
                </a:solidFill>
              </a:rPr>
              <a:t>( "%s", string1); </a:t>
            </a:r>
            <a:r>
              <a:rPr lang="en-US" sz="2000" dirty="0" smtClean="0"/>
              <a:t>/* input ended by whitespace character */</a:t>
            </a:r>
            <a:endParaRPr lang="en-GB" sz="2400" dirty="0" smtClean="0"/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	</a:t>
            </a:r>
            <a:r>
              <a:rPr lang="en-GB" sz="2000" dirty="0" smtClean="0"/>
              <a:t>/* output strings */</a:t>
            </a:r>
            <a:endParaRPr lang="en-GB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 smtClean="0">
                <a:solidFill>
                  <a:srgbClr val="C00000"/>
                </a:solidFill>
              </a:rPr>
              <a:t>( "string1 is: %s \n string2 is: %s \n", string1, string2);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/>
              <a:t>/* output characters until null character is reached */</a:t>
            </a:r>
            <a:endParaRPr lang="en-US" sz="2400" dirty="0" smtClean="0"/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	for ( </a:t>
            </a:r>
            <a:r>
              <a:rPr lang="en-GB" sz="2400" dirty="0" err="1" smtClean="0">
                <a:solidFill>
                  <a:srgbClr val="C00000"/>
                </a:solidFill>
              </a:rPr>
              <a:t>i</a:t>
            </a:r>
            <a:r>
              <a:rPr lang="en-GB" sz="2400" dirty="0" smtClean="0">
                <a:solidFill>
                  <a:srgbClr val="C00000"/>
                </a:solidFill>
              </a:rPr>
              <a:t> = 0; string1[</a:t>
            </a:r>
            <a:r>
              <a:rPr lang="en-GB" sz="2400" dirty="0" err="1" smtClean="0">
                <a:solidFill>
                  <a:srgbClr val="C00000"/>
                </a:solidFill>
              </a:rPr>
              <a:t>i</a:t>
            </a:r>
            <a:r>
              <a:rPr lang="en-GB" sz="2400" dirty="0" smtClean="0">
                <a:solidFill>
                  <a:srgbClr val="C00000"/>
                </a:solidFill>
              </a:rPr>
              <a:t>] != '\0'; </a:t>
            </a:r>
            <a:r>
              <a:rPr lang="en-GB" sz="2400" dirty="0" err="1" smtClean="0">
                <a:solidFill>
                  <a:srgbClr val="C00000"/>
                </a:solidFill>
              </a:rPr>
              <a:t>i</a:t>
            </a:r>
            <a:r>
              <a:rPr lang="en-GB" sz="2400" dirty="0" smtClean="0">
                <a:solidFill>
                  <a:srgbClr val="C00000"/>
                </a:solidFill>
              </a:rPr>
              <a:t>++) {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		</a:t>
            </a:r>
            <a:r>
              <a:rPr lang="en-GB" sz="2400" dirty="0" err="1" smtClean="0">
                <a:solidFill>
                  <a:srgbClr val="C00000"/>
                </a:solidFill>
              </a:rPr>
              <a:t>printf</a:t>
            </a:r>
            <a:r>
              <a:rPr lang="en-GB" sz="2400" dirty="0" smtClean="0">
                <a:solidFill>
                  <a:srgbClr val="C00000"/>
                </a:solidFill>
              </a:rPr>
              <a:t>( "%c ", string1[</a:t>
            </a:r>
            <a:r>
              <a:rPr lang="en-GB" sz="2400" dirty="0" err="1" smtClean="0">
                <a:solidFill>
                  <a:srgbClr val="C00000"/>
                </a:solidFill>
              </a:rPr>
              <a:t>i</a:t>
            </a:r>
            <a:r>
              <a:rPr lang="en-GB" sz="2400" dirty="0" smtClean="0">
                <a:solidFill>
                  <a:srgbClr val="C00000"/>
                </a:solidFill>
              </a:rPr>
              <a:t>]);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	} </a:t>
            </a:r>
            <a:r>
              <a:rPr lang="en-GB" sz="2000" dirty="0" smtClean="0"/>
              <a:t>/* end for */</a:t>
            </a:r>
            <a:endParaRPr lang="en-GB" sz="2400" dirty="0" smtClean="0"/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 of 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915400" cy="4830765"/>
          </a:xfrm>
        </p:spPr>
        <p:txBody>
          <a:bodyPr/>
          <a:lstStyle/>
          <a:p>
            <a:pPr algn="just"/>
            <a:r>
              <a:rPr lang="en-US" sz="2800" dirty="0" smtClean="0"/>
              <a:t>To process a group of strings</a:t>
            </a:r>
          </a:p>
          <a:p>
            <a:pPr algn="just"/>
            <a:r>
              <a:rPr lang="en-US" sz="2800" dirty="0" smtClean="0"/>
              <a:t>Arrays of arrays</a:t>
            </a:r>
          </a:p>
          <a:p>
            <a:pPr algn="just"/>
            <a:r>
              <a:rPr lang="en-US" sz="2800" dirty="0" smtClean="0"/>
              <a:t>Consists of strings as its individual elements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Example</a:t>
            </a:r>
          </a:p>
          <a:p>
            <a:pPr algn="just">
              <a:buNone/>
            </a:pPr>
            <a:r>
              <a:rPr lang="en-US" sz="2400" dirty="0" smtClean="0"/>
              <a:t>	</a:t>
            </a:r>
            <a:r>
              <a:rPr lang="en-US" sz="2400" dirty="0">
                <a:solidFill>
                  <a:srgbClr val="C00000"/>
                </a:solidFill>
              </a:rPr>
              <a:t>char </a:t>
            </a:r>
            <a:r>
              <a:rPr lang="en-US" sz="2400" dirty="0" err="1">
                <a:solidFill>
                  <a:srgbClr val="C00000"/>
                </a:solidFill>
              </a:rPr>
              <a:t>colours</a:t>
            </a:r>
            <a:r>
              <a:rPr lang="en-US" sz="2400" dirty="0">
                <a:solidFill>
                  <a:srgbClr val="C00000"/>
                </a:solidFill>
              </a:rPr>
              <a:t>[3][10] = {“</a:t>
            </a:r>
            <a:r>
              <a:rPr lang="en-US" sz="2400" dirty="0" err="1">
                <a:solidFill>
                  <a:srgbClr val="C00000"/>
                </a:solidFill>
              </a:rPr>
              <a:t>blue”,”yellow”,”red</a:t>
            </a:r>
            <a:r>
              <a:rPr lang="en-US" sz="2400" dirty="0">
                <a:solidFill>
                  <a:srgbClr val="C00000"/>
                </a:solidFill>
              </a:rPr>
              <a:t>”};</a:t>
            </a:r>
          </a:p>
          <a:p>
            <a:pPr lvl="1" algn="just"/>
            <a:r>
              <a:rPr lang="en-US" sz="2400" dirty="0" smtClean="0"/>
              <a:t>a </a:t>
            </a:r>
            <a:r>
              <a:rPr lang="en-US" sz="2400" dirty="0" smtClean="0"/>
              <a:t>two-dimensional array of 3 strings each of 10 characters long</a:t>
            </a:r>
          </a:p>
          <a:p>
            <a:pPr lvl="1" algn="just"/>
            <a:r>
              <a:rPr lang="en-US" sz="2400" dirty="0" err="1" smtClean="0"/>
              <a:t>colours</a:t>
            </a:r>
            <a:r>
              <a:rPr lang="en-US" sz="2400" dirty="0" smtClean="0"/>
              <a:t>[1] would be yellow</a:t>
            </a:r>
          </a:p>
          <a:p>
            <a:pPr algn="just">
              <a:buNone/>
            </a:pP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Handling in Standard Library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199"/>
            <a:ext cx="8915400" cy="4525965"/>
          </a:xfrm>
        </p:spPr>
        <p:txBody>
          <a:bodyPr/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Includes </a:t>
            </a:r>
            <a:r>
              <a:rPr lang="en-US" sz="2800" dirty="0">
                <a:cs typeface="Times New Roman" pitchFamily="18" charset="0"/>
              </a:rPr>
              <a:t>functions to </a:t>
            </a:r>
            <a:r>
              <a:rPr lang="en-US" sz="2800" dirty="0" smtClean="0">
                <a:cs typeface="Times New Roman" pitchFamily="18" charset="0"/>
              </a:rPr>
              <a:t>perform</a:t>
            </a:r>
          </a:p>
          <a:p>
            <a:pPr lvl="1" algn="just"/>
            <a:r>
              <a:rPr lang="en-US" sz="2400" dirty="0" smtClean="0">
                <a:cs typeface="Times New Roman" pitchFamily="18" charset="0"/>
              </a:rPr>
              <a:t>tests on characters</a:t>
            </a:r>
          </a:p>
          <a:p>
            <a:pPr lvl="1" algn="just"/>
            <a:r>
              <a:rPr lang="en-US" sz="2400" dirty="0" smtClean="0">
                <a:cs typeface="Times New Roman" pitchFamily="18" charset="0"/>
              </a:rPr>
              <a:t>manipulations </a:t>
            </a:r>
            <a:r>
              <a:rPr lang="en-US" sz="2400" dirty="0">
                <a:cs typeface="Times New Roman" pitchFamily="18" charset="0"/>
              </a:rPr>
              <a:t>of character data</a:t>
            </a:r>
          </a:p>
          <a:p>
            <a:pPr algn="just"/>
            <a:r>
              <a:rPr lang="en-US" sz="2800" dirty="0">
                <a:cs typeface="Times New Roman" pitchFamily="18" charset="0"/>
              </a:rPr>
              <a:t>Each function receives a character </a:t>
            </a:r>
            <a:r>
              <a:rPr lang="en-US" sz="2800" dirty="0" smtClean="0">
                <a:cs typeface="Times New Roman" pitchFamily="18" charset="0"/>
              </a:rPr>
              <a:t>or 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EOF</a:t>
            </a:r>
            <a:r>
              <a:rPr lang="en-US" sz="2800" dirty="0">
                <a:cs typeface="Times New Roman" pitchFamily="18" charset="0"/>
              </a:rPr>
              <a:t> as an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Handling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0"/>
            <a:ext cx="8915400" cy="5029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 smtClean="0">
                <a:solidFill>
                  <a:srgbClr val="C00000"/>
                </a:solidFill>
                <a:cs typeface="Times New Roman" pitchFamily="18" charset="0"/>
              </a:rPr>
              <a:t>string.h</a:t>
            </a:r>
            <a:endParaRPr lang="en-US" sz="28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cs typeface="Times New Roman" pitchFamily="18" charset="0"/>
              </a:rPr>
              <a:t>strlen</a:t>
            </a:r>
            <a:r>
              <a:rPr lang="en-US" sz="2800" dirty="0" smtClean="0">
                <a:cs typeface="Times New Roman" pitchFamily="18" charset="0"/>
              </a:rPr>
              <a:t>(string) </a:t>
            </a:r>
            <a:endParaRPr lang="en-US" sz="2800" dirty="0" smtClean="0">
              <a:cs typeface="Times New Roman" pitchFamily="18" charset="0"/>
            </a:endParaRPr>
          </a:p>
          <a:p>
            <a:pPr marL="914400" lvl="1" indent="-514350" algn="just"/>
            <a:r>
              <a:rPr lang="en-US" sz="2400" dirty="0" smtClean="0">
                <a:cs typeface="Times New Roman" pitchFamily="18" charset="0"/>
              </a:rPr>
              <a:t>Returns the number of characters in the string</a:t>
            </a:r>
          </a:p>
          <a:p>
            <a:pPr marL="914400" lvl="1" indent="-514350" algn="just"/>
            <a:r>
              <a:rPr lang="en-US" sz="2400" dirty="0" smtClean="0">
                <a:cs typeface="Times New Roman" pitchFamily="18" charset="0"/>
              </a:rPr>
              <a:t>Does not include ‘\0’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cs typeface="Times New Roman" pitchFamily="18" charset="0"/>
              </a:rPr>
              <a:t>strcmp</a:t>
            </a:r>
            <a:r>
              <a:rPr lang="en-US" sz="2800" dirty="0" smtClean="0">
                <a:cs typeface="Times New Roman" pitchFamily="18" charset="0"/>
              </a:rPr>
              <a:t>(string1, string2)</a:t>
            </a:r>
            <a:endParaRPr lang="en-US" sz="2800" dirty="0" smtClean="0">
              <a:cs typeface="Times New Roman" pitchFamily="18" charset="0"/>
            </a:endParaRPr>
          </a:p>
          <a:p>
            <a:pPr marL="914400" lvl="1" indent="-514350" algn="just"/>
            <a:r>
              <a:rPr lang="en-US" sz="2400" dirty="0" smtClean="0">
                <a:cs typeface="Times New Roman" pitchFamily="18" charset="0"/>
              </a:rPr>
              <a:t>Compares 2 strings character by character</a:t>
            </a:r>
          </a:p>
          <a:p>
            <a:pPr marL="914400" lvl="1" indent="-514350" algn="just"/>
            <a:r>
              <a:rPr lang="en-US" sz="2400" dirty="0" smtClean="0">
                <a:cs typeface="Times New Roman" pitchFamily="18" charset="0"/>
              </a:rPr>
              <a:t>Returns one of the three values {-1,0,1}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cs typeface="Times New Roman" pitchFamily="18" charset="0"/>
              </a:rPr>
              <a:t>strcpy</a:t>
            </a:r>
            <a:r>
              <a:rPr lang="en-US" sz="2800" dirty="0" smtClean="0">
                <a:cs typeface="Times New Roman" pitchFamily="18" charset="0"/>
              </a:rPr>
              <a:t>(</a:t>
            </a:r>
            <a:r>
              <a:rPr lang="en-US" sz="2800" dirty="0" err="1" smtClean="0">
                <a:cs typeface="Times New Roman" pitchFamily="18" charset="0"/>
              </a:rPr>
              <a:t>destination,source</a:t>
            </a:r>
            <a:r>
              <a:rPr lang="en-US" sz="2800" dirty="0" smtClean="0">
                <a:cs typeface="Times New Roman" pitchFamily="18" charset="0"/>
              </a:rPr>
              <a:t>)</a:t>
            </a:r>
            <a:endParaRPr lang="en-US" sz="2800" dirty="0" smtClean="0">
              <a:cs typeface="Times New Roman" pitchFamily="18" charset="0"/>
            </a:endParaRPr>
          </a:p>
          <a:p>
            <a:pPr marL="914400" lvl="1" indent="-514350" algn="just"/>
            <a:r>
              <a:rPr lang="en-US" sz="2400" dirty="0" smtClean="0">
                <a:cs typeface="Times New Roman" pitchFamily="18" charset="0"/>
              </a:rPr>
              <a:t>Used to copy one string to the other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>
                <a:cs typeface="Times New Roman" pitchFamily="18" charset="0"/>
              </a:rPr>
              <a:t>strcat</a:t>
            </a:r>
            <a:r>
              <a:rPr lang="en-US" sz="2800" dirty="0">
                <a:cs typeface="Times New Roman" pitchFamily="18" charset="0"/>
              </a:rPr>
              <a:t>(</a:t>
            </a:r>
            <a:r>
              <a:rPr lang="en-US" sz="2800" dirty="0" err="1">
                <a:cs typeface="Times New Roman" pitchFamily="18" charset="0"/>
              </a:rPr>
              <a:t>destination,source</a:t>
            </a:r>
            <a:r>
              <a:rPr lang="en-US" sz="2800" dirty="0">
                <a:cs typeface="Times New Roman" pitchFamily="18" charset="0"/>
              </a:rPr>
              <a:t>)</a:t>
            </a:r>
            <a:endParaRPr lang="en-US" sz="2800" dirty="0" smtClean="0">
              <a:cs typeface="Times New Roman" pitchFamily="18" charset="0"/>
            </a:endParaRPr>
          </a:p>
          <a:p>
            <a:pPr marL="914400" lvl="1" indent="-514350" algn="just"/>
            <a:r>
              <a:rPr lang="en-US" sz="2400" dirty="0" smtClean="0">
                <a:cs typeface="Times New Roman" pitchFamily="18" charset="0"/>
              </a:rPr>
              <a:t>Used to concatenate 2 strings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Handling Functions -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0"/>
            <a:ext cx="8915400" cy="502920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>
                <a:solidFill>
                  <a:srgbClr val="C00000"/>
                </a:solidFill>
                <a:cs typeface="Times New Roman" pitchFamily="18" charset="0"/>
              </a:rPr>
              <a:t>char name1[]=“MSR”,name2[]=“UAS” ;</a:t>
            </a:r>
          </a:p>
          <a:p>
            <a:pPr algn="just">
              <a:buNone/>
            </a:pPr>
            <a:r>
              <a:rPr lang="en-US" sz="2800" dirty="0" err="1" smtClean="0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rgbClr val="C00000"/>
                </a:solidFill>
                <a:cs typeface="Times New Roman" pitchFamily="18" charset="0"/>
              </a:rPr>
              <a:t> count;</a:t>
            </a:r>
          </a:p>
          <a:p>
            <a:pPr marL="514350" indent="-514350" algn="just"/>
            <a:r>
              <a:rPr lang="en-US" sz="2800" dirty="0" err="1" smtClean="0">
                <a:cs typeface="Times New Roman" pitchFamily="18" charset="0"/>
              </a:rPr>
              <a:t>strlen</a:t>
            </a:r>
            <a:r>
              <a:rPr lang="en-US" sz="2800" dirty="0" smtClean="0">
                <a:cs typeface="Times New Roman" pitchFamily="18" charset="0"/>
              </a:rPr>
              <a:t>(“MSR”)=3 </a:t>
            </a:r>
          </a:p>
          <a:p>
            <a:pPr marL="514350" indent="-514350" algn="just"/>
            <a:r>
              <a:rPr lang="en-US" sz="2800" dirty="0" smtClean="0">
                <a:cs typeface="Times New Roman" pitchFamily="18" charset="0"/>
              </a:rPr>
              <a:t>count=</a:t>
            </a:r>
            <a:r>
              <a:rPr lang="en-US" sz="2800" dirty="0" err="1" smtClean="0">
                <a:cs typeface="Times New Roman" pitchFamily="18" charset="0"/>
              </a:rPr>
              <a:t>strlen</a:t>
            </a:r>
            <a:r>
              <a:rPr lang="en-US" sz="2800" dirty="0" smtClean="0">
                <a:cs typeface="Times New Roman" pitchFamily="18" charset="0"/>
              </a:rPr>
              <a:t>(name2);</a:t>
            </a:r>
          </a:p>
          <a:p>
            <a:pPr marL="914400" lvl="1" indent="-514350" algn="just"/>
            <a:r>
              <a:rPr lang="en-US" sz="2400" dirty="0" smtClean="0">
                <a:cs typeface="Times New Roman" pitchFamily="18" charset="0"/>
              </a:rPr>
              <a:t>count=3</a:t>
            </a:r>
          </a:p>
          <a:p>
            <a:pPr marL="514350" indent="-514350" algn="just"/>
            <a:r>
              <a:rPr lang="en-US" sz="2800" dirty="0" err="1" smtClean="0">
                <a:cs typeface="Times New Roman" pitchFamily="18" charset="0"/>
              </a:rPr>
              <a:t>strcmp</a:t>
            </a:r>
            <a:r>
              <a:rPr lang="en-US" sz="2800" dirty="0" smtClean="0">
                <a:cs typeface="Times New Roman" pitchFamily="18" charset="0"/>
              </a:rPr>
              <a:t>(name1,name2)=-1</a:t>
            </a:r>
          </a:p>
          <a:p>
            <a:pPr marL="514350" indent="-514350" algn="just"/>
            <a:r>
              <a:rPr lang="en-US" sz="2800" dirty="0" err="1" smtClean="0">
                <a:cs typeface="Times New Roman" pitchFamily="18" charset="0"/>
              </a:rPr>
              <a:t>strcpy</a:t>
            </a:r>
            <a:r>
              <a:rPr lang="en-US" sz="2800" dirty="0" smtClean="0">
                <a:cs typeface="Times New Roman" pitchFamily="18" charset="0"/>
              </a:rPr>
              <a:t>(name1,name2);</a:t>
            </a:r>
          </a:p>
          <a:p>
            <a:pPr marL="914400" lvl="1" indent="-514350" algn="just"/>
            <a:r>
              <a:rPr lang="en-US" sz="2400" dirty="0" smtClean="0">
                <a:cs typeface="Times New Roman" pitchFamily="18" charset="0"/>
              </a:rPr>
              <a:t>name1=“UAS”,name2=“UAS”</a:t>
            </a:r>
          </a:p>
          <a:p>
            <a:pPr marL="514350" indent="-514350" algn="just"/>
            <a:r>
              <a:rPr lang="en-US" sz="2800" dirty="0" err="1" smtClean="0">
                <a:cs typeface="Times New Roman" pitchFamily="18" charset="0"/>
              </a:rPr>
              <a:t>strcat</a:t>
            </a:r>
            <a:r>
              <a:rPr lang="en-US" sz="2800" dirty="0" smtClean="0">
                <a:cs typeface="Times New Roman" pitchFamily="18" charset="0"/>
              </a:rPr>
              <a:t>(name1,name2);</a:t>
            </a:r>
          </a:p>
          <a:p>
            <a:pPr marL="914400" lvl="1" indent="-514350" algn="just"/>
            <a:r>
              <a:rPr lang="en-US" sz="2400" dirty="0" smtClean="0">
                <a:cs typeface="Times New Roman" pitchFamily="18" charset="0"/>
              </a:rPr>
              <a:t>name1=“MSRUAS”,name2=“UAS”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914400"/>
          </a:xfrm>
        </p:spPr>
        <p:txBody>
          <a:bodyPr/>
          <a:lstStyle/>
          <a:p>
            <a:r>
              <a:rPr lang="en-US" dirty="0" smtClean="0"/>
              <a:t>Character Handling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420100" cy="4572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Calibri" pitchFamily="34" charset="0"/>
              </a:rPr>
              <a:t>&lt;</a:t>
            </a:r>
            <a:r>
              <a:rPr lang="en-US" sz="2000" b="1" dirty="0" err="1">
                <a:latin typeface="Calibri" pitchFamily="34" charset="0"/>
              </a:rPr>
              <a:t>ctype.h</a:t>
            </a:r>
            <a:r>
              <a:rPr lang="en-US" sz="2000" b="1" dirty="0">
                <a:latin typeface="Calibri" pitchFamily="34" charset="0"/>
              </a:rPr>
              <a:t>&gt;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371599"/>
          <a:ext cx="8331200" cy="5187369"/>
        </p:xfrm>
        <a:graphic>
          <a:graphicData uri="http://schemas.openxmlformats.org/drawingml/2006/table">
            <a:tbl>
              <a:tblPr/>
              <a:tblGrid>
                <a:gridCol w="2389187"/>
                <a:gridCol w="5942013"/>
              </a:tblGrid>
              <a:tr h="423254">
                <a:tc>
                  <a:txBody>
                    <a:bodyPr/>
                    <a:lstStyle/>
                    <a:p>
                      <a:pPr marL="25400" marR="25400">
                        <a:lnSpc>
                          <a:spcPts val="1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Prototype</a:t>
                      </a:r>
                      <a:endParaRPr lang="en-US" sz="1000" dirty="0">
                        <a:solidFill>
                          <a:srgbClr val="000000"/>
                        </a:solidFill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ts val="1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000" dirty="0">
                        <a:solidFill>
                          <a:srgbClr val="000000"/>
                        </a:solidFill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3372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isdigit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c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if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is a digit and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otherwise.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81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isalpha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c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if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is a letter and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otherwise.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81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isalnum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c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if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is a digit or a letter and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otherwise.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72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isxdigit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c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if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is a hexadecimal digit character and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otherwise.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81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islower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c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if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is a lowercase letter and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otherwise.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81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isupper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c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if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is an uppercase letter;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other­wise.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63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tolower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c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If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is an uppercase letter,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tolower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returns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as a lowercase letter. Otherwise,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tolower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returns the argument unchanged.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63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toupper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c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If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is a lowercase letter,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toupper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returns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as an uppercase letter. Otherwise,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toupper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returns the argument unchanged.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943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isspace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c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if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is a white-space character—newline (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'\n'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), space (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' '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), form feed (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'\f'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), carriage return (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'\r'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), horizontal tab (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'\t'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), or vertical tab (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'\v'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)—and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otherwise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81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iscntrl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c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if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is a control character and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other­wise.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63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ispunct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c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if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is a printing character other than a space, a digit, or a letter and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otherwise.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63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isprint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c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value if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is a printing character including space (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' '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) and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otherwise.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975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isgraph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c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if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is a printing character other than space (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' '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) and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otherwise.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1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 Library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219200"/>
            <a:ext cx="8420100" cy="5257800"/>
          </a:xfrm>
        </p:spPr>
        <p:txBody>
          <a:bodyPr/>
          <a:lstStyle/>
          <a:p>
            <a:r>
              <a:rPr lang="en-US" sz="2800" dirty="0"/>
              <a:t>Functions in </a:t>
            </a:r>
            <a:r>
              <a:rPr lang="en-US" sz="2800" b="1" dirty="0">
                <a:latin typeface="Calibri" pitchFamily="34" charset="0"/>
              </a:rPr>
              <a:t>&lt;</a:t>
            </a:r>
            <a:r>
              <a:rPr lang="en-US" sz="2800" b="1" dirty="0" err="1">
                <a:latin typeface="Calibri" pitchFamily="34" charset="0"/>
              </a:rPr>
              <a:t>stdio.h</a:t>
            </a:r>
            <a:r>
              <a:rPr lang="en-US" sz="2800" b="1" dirty="0">
                <a:latin typeface="Calibri" pitchFamily="34" charset="0"/>
              </a:rPr>
              <a:t>&gt;</a:t>
            </a:r>
            <a:endParaRPr lang="en-US" sz="2800" dirty="0"/>
          </a:p>
          <a:p>
            <a:pPr lvl="1"/>
            <a:r>
              <a:rPr lang="en-US" sz="2400" dirty="0"/>
              <a:t>Used to manipulate character and string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209799"/>
          <a:ext cx="8458200" cy="3859719"/>
        </p:xfrm>
        <a:graphic>
          <a:graphicData uri="http://schemas.openxmlformats.org/drawingml/2006/table">
            <a:tbl>
              <a:tblPr/>
              <a:tblGrid>
                <a:gridCol w="3581400"/>
                <a:gridCol w="4876800"/>
              </a:tblGrid>
              <a:tr h="437921">
                <a:tc>
                  <a:txBody>
                    <a:bodyPr/>
                    <a:lstStyle/>
                    <a:p>
                      <a:pPr marL="25400" marR="25400">
                        <a:lnSpc>
                          <a:spcPts val="1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vantGarde"/>
                          <a:ea typeface="Times New Roman"/>
                          <a:cs typeface="Times New Roman"/>
                        </a:rPr>
                        <a:t>Function prototype</a:t>
                      </a:r>
                      <a:endParaRPr lang="en-US" sz="900" dirty="0">
                        <a:solidFill>
                          <a:srgbClr val="000000"/>
                        </a:solidFill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ts val="1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vantGarde"/>
                          <a:ea typeface="Times New Roman"/>
                          <a:cs typeface="Times New Roman"/>
                        </a:rPr>
                        <a:t>Function description</a:t>
                      </a:r>
                      <a:endParaRPr lang="en-US" sz="900" dirty="0">
                        <a:solidFill>
                          <a:srgbClr val="000000"/>
                        </a:solidFill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6288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getchar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void 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Inputs the next character from the standard input  and re­turns it as an integer.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char *gets( char *s 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Inputs characters from the standard input into the array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 until a newline or end-of-file character is encountered. A terminating null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character is appended to the array.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646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putchar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c 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Prints the character stored in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.</a:t>
                      </a:r>
                      <a:endParaRPr lang="en-US" sz="10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54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puts( const char *s 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-419100" algn="l" defTabSz="914400" rtl="0" eaLnBrk="1" latinLnBrk="0" hangingPunct="1">
                        <a:lnSpc>
                          <a:spcPts val="13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419100" algn="l"/>
                          <a:tab pos="914400" algn="l"/>
                        </a:tabLs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Prints the string s followed by a newline character.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8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sprintf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char *s, const char *format, ... 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-419100" algn="l" defTabSz="914400" rtl="0" eaLnBrk="1" latinLnBrk="0" hangingPunct="1">
                        <a:lnSpc>
                          <a:spcPts val="13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419100" algn="l"/>
                          <a:tab pos="914400" algn="l"/>
                        </a:tabLs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Equivalent to </a:t>
                      </a: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printf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, except the output is stored  in the array s instead of printing it on the  screen.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564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sscanf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 char *s, const char *format, ... 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-419100" algn="l" defTabSz="914400" rtl="0" eaLnBrk="1" latinLnBrk="0" hangingPunct="1">
                        <a:lnSpc>
                          <a:spcPts val="13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419100" algn="l"/>
                          <a:tab pos="914400" algn="l"/>
                        </a:tabLs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Equivalent to </a:t>
                      </a: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scanf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Times"/>
                          <a:ea typeface="Times New Roman"/>
                          <a:cs typeface="Times New Roman"/>
                        </a:rPr>
                        <a:t>, except the input is read from the array s instead of reading it from the keyboard.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1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915400" cy="5410200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Strings can be represented using character arrays or character pointers</a:t>
            </a:r>
          </a:p>
          <a:p>
            <a:pPr algn="just"/>
            <a:r>
              <a:rPr lang="en-GB" sz="2800" dirty="0"/>
              <a:t>Internal representations of a string has a null character </a:t>
            </a:r>
            <a:r>
              <a:rPr lang="en-US" sz="2800"/>
              <a:t>'\0‘ at the end</a:t>
            </a:r>
          </a:p>
          <a:p>
            <a:pPr algn="just"/>
            <a:r>
              <a:rPr lang="en-US" sz="2800" smtClean="0">
                <a:latin typeface="Calibri" pitchFamily="34" charset="0"/>
                <a:cs typeface="Times New Roman" pitchFamily="18" charset="0"/>
              </a:rPr>
              <a:t>C 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provides Character and String manipulation functions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C standard library also provides functions to convert a string to number</a:t>
            </a:r>
          </a:p>
          <a:p>
            <a:pPr algn="just"/>
            <a:endParaRPr lang="en-US" sz="2400" dirty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81000"/>
            <a:ext cx="8915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4400" dirty="0" smtClean="0">
                <a:latin typeface="Calibri" pitchFamily="34" charset="0"/>
              </a:rPr>
              <a:t>Further Reading</a:t>
            </a:r>
            <a:endParaRPr lang="en-GB" sz="4400" dirty="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915400" cy="228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None/>
            </a:pPr>
            <a:r>
              <a:rPr lang="en-IN" sz="2800" dirty="0" smtClean="0"/>
              <a:t>Kernighan, B. W. and Richie, D. (1992)</a:t>
            </a:r>
            <a:r>
              <a:rPr lang="en-IN" sz="2800" i="1" dirty="0" smtClean="0"/>
              <a:t> The C Programming Language. </a:t>
            </a:r>
            <a:r>
              <a:rPr lang="en-IN" sz="2800" dirty="0" smtClean="0"/>
              <a:t>2</a:t>
            </a:r>
            <a:r>
              <a:rPr lang="en-IN" sz="2800" baseline="30000" dirty="0" smtClean="0"/>
              <a:t>nd</a:t>
            </a:r>
            <a:r>
              <a:rPr lang="en-IN" sz="2800" dirty="0" smtClean="0"/>
              <a:t> ed., New </a:t>
            </a:r>
            <a:r>
              <a:rPr lang="en-IN" sz="2800" dirty="0" err="1" smtClean="0"/>
              <a:t>Delhi:PHI</a:t>
            </a:r>
            <a:r>
              <a:rPr lang="en-IN" sz="2800" i="1" dirty="0" smtClean="0"/>
              <a:t>.</a:t>
            </a:r>
          </a:p>
          <a:p>
            <a:pPr marL="357188" indent="-357188" algn="just">
              <a:buNone/>
            </a:pPr>
            <a:endParaRPr lang="en-IN" sz="2400" i="1" dirty="0" smtClean="0"/>
          </a:p>
          <a:p>
            <a:pPr marL="357188" indent="-357188" algn="just">
              <a:buNone/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se standard string manipulation functions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Create programs that manipulate strings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Strings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Character manipulation functions in C</a:t>
            </a: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06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and String Constants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915400" cy="4906965"/>
          </a:xfrm>
        </p:spPr>
        <p:txBody>
          <a:bodyPr/>
          <a:lstStyle/>
          <a:p>
            <a:pPr algn="just"/>
            <a:r>
              <a:rPr lang="en-US" sz="2800" dirty="0" smtClean="0"/>
              <a:t>A </a:t>
            </a:r>
            <a:r>
              <a:rPr lang="en-US" sz="2800" dirty="0">
                <a:solidFill>
                  <a:srgbClr val="0000CC"/>
                </a:solidFill>
              </a:rPr>
              <a:t>character </a:t>
            </a:r>
            <a:r>
              <a:rPr lang="en-US" sz="2800" dirty="0" smtClean="0">
                <a:solidFill>
                  <a:srgbClr val="0000CC"/>
                </a:solidFill>
              </a:rPr>
              <a:t>constant</a:t>
            </a:r>
          </a:p>
          <a:p>
            <a:pPr lvl="1" algn="just"/>
            <a:r>
              <a:rPr lang="en-US" sz="2400" dirty="0" smtClean="0"/>
              <a:t>an </a:t>
            </a:r>
            <a:r>
              <a:rPr lang="en-US" sz="2400" dirty="0" err="1"/>
              <a:t>int</a:t>
            </a:r>
            <a:r>
              <a:rPr lang="en-US" sz="2400" dirty="0"/>
              <a:t> value represented as a character in single </a:t>
            </a:r>
            <a:r>
              <a:rPr lang="en-US" sz="2400" dirty="0" smtClean="0"/>
              <a:t>quotes</a:t>
            </a:r>
          </a:p>
          <a:p>
            <a:pPr lvl="1" algn="just"/>
            <a:r>
              <a:rPr lang="en-US" sz="2400" dirty="0" smtClean="0"/>
              <a:t>The </a:t>
            </a:r>
            <a:r>
              <a:rPr lang="en-US" sz="2400" dirty="0"/>
              <a:t>value of a character constant is the integer value of the character in the machine’s character </a:t>
            </a:r>
            <a:r>
              <a:rPr lang="en-US" sz="2400" dirty="0" smtClean="0"/>
              <a:t>set</a:t>
            </a:r>
          </a:p>
          <a:p>
            <a:pPr lvl="1" algn="just"/>
            <a:r>
              <a:rPr lang="en-US" sz="2400" dirty="0" smtClean="0">
                <a:solidFill>
                  <a:srgbClr val="C00000"/>
                </a:solidFill>
              </a:rPr>
              <a:t>'z</a:t>
            </a:r>
            <a:r>
              <a:rPr lang="en-US" sz="2400" dirty="0">
                <a:solidFill>
                  <a:srgbClr val="C00000"/>
                </a:solidFill>
              </a:rPr>
              <a:t>' </a:t>
            </a:r>
            <a:r>
              <a:rPr lang="en-US" sz="2400" dirty="0"/>
              <a:t>represents the integer value of z, </a:t>
            </a:r>
            <a:r>
              <a:rPr lang="en-US" sz="2400" dirty="0" smtClean="0"/>
              <a:t>122 in ASCII</a:t>
            </a:r>
          </a:p>
          <a:p>
            <a:pPr lvl="1" algn="just"/>
            <a:r>
              <a:rPr lang="en-US" sz="2400" dirty="0" smtClean="0">
                <a:solidFill>
                  <a:srgbClr val="C00000"/>
                </a:solidFill>
              </a:rPr>
              <a:t>'\</a:t>
            </a:r>
            <a:r>
              <a:rPr lang="en-US" sz="2400" dirty="0">
                <a:solidFill>
                  <a:srgbClr val="C00000"/>
                </a:solidFill>
              </a:rPr>
              <a:t>n'</a:t>
            </a:r>
            <a:r>
              <a:rPr lang="en-US" sz="2400" dirty="0"/>
              <a:t> the integer value of </a:t>
            </a:r>
            <a:r>
              <a:rPr lang="en-US" sz="2400" dirty="0" smtClean="0"/>
              <a:t>newline, 10 </a:t>
            </a:r>
            <a:r>
              <a:rPr lang="en-US" sz="2400" dirty="0"/>
              <a:t>in </a:t>
            </a:r>
            <a:r>
              <a:rPr lang="en-US" sz="2400" dirty="0" smtClean="0"/>
              <a:t>ASCII </a:t>
            </a:r>
          </a:p>
          <a:p>
            <a:pPr algn="just"/>
            <a:endParaRPr lang="en-US" sz="2800" dirty="0" smtClean="0">
              <a:solidFill>
                <a:srgbClr val="0000CC"/>
              </a:solidFill>
            </a:endParaRPr>
          </a:p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String literals</a:t>
            </a:r>
            <a:r>
              <a:rPr lang="en-US" sz="2800" dirty="0" smtClean="0"/>
              <a:t>, or </a:t>
            </a:r>
            <a:r>
              <a:rPr lang="en-US" sz="2800" dirty="0" smtClean="0">
                <a:solidFill>
                  <a:srgbClr val="0000CC"/>
                </a:solidFill>
              </a:rPr>
              <a:t>string constants</a:t>
            </a:r>
          </a:p>
          <a:p>
            <a:pPr lvl="1" algn="just"/>
            <a:r>
              <a:rPr lang="en-US" sz="2400" dirty="0" smtClean="0"/>
              <a:t>written in double quotation marks</a:t>
            </a:r>
          </a:p>
          <a:p>
            <a:pPr lvl="1" algn="just"/>
            <a:r>
              <a:rPr lang="en-US" sz="2400" dirty="0" smtClean="0">
                <a:solidFill>
                  <a:srgbClr val="C00000"/>
                </a:solidFill>
              </a:rPr>
              <a:t>“</a:t>
            </a:r>
            <a:r>
              <a:rPr lang="en-US" sz="2400" dirty="0">
                <a:solidFill>
                  <a:srgbClr val="C00000"/>
                </a:solidFill>
              </a:rPr>
              <a:t>John Q. Doe” 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/>
              <a:t>a name) </a:t>
            </a:r>
            <a:endParaRPr lang="en-US" sz="2400" dirty="0" smtClean="0"/>
          </a:p>
          <a:p>
            <a:pPr lvl="1" algn="just"/>
            <a:r>
              <a:rPr lang="en-US" sz="2400" dirty="0" smtClean="0">
                <a:solidFill>
                  <a:srgbClr val="C00000"/>
                </a:solidFill>
              </a:rPr>
              <a:t>“</a:t>
            </a:r>
            <a:r>
              <a:rPr lang="en-US" sz="2400" dirty="0">
                <a:solidFill>
                  <a:srgbClr val="C00000"/>
                </a:solidFill>
              </a:rPr>
              <a:t>99999 Main Street” </a:t>
            </a:r>
            <a:r>
              <a:rPr lang="en-US" sz="2400" dirty="0"/>
              <a:t>(a street address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5059365"/>
          </a:xfrm>
        </p:spPr>
        <p:txBody>
          <a:bodyPr/>
          <a:lstStyle/>
          <a:p>
            <a:pPr algn="just"/>
            <a:r>
              <a:rPr lang="en-US" sz="2800" dirty="0" smtClean="0"/>
              <a:t>Character arrays</a:t>
            </a:r>
          </a:p>
          <a:p>
            <a:pPr lvl="1" algn="just"/>
            <a:r>
              <a:rPr lang="en-US" sz="2400" dirty="0" smtClean="0"/>
              <a:t>A sequence of zero or more characters surrounded by double quotes </a:t>
            </a:r>
          </a:p>
          <a:p>
            <a:pPr lvl="1" algn="just"/>
            <a:r>
              <a:rPr lang="en-US" sz="2400" dirty="0" smtClean="0"/>
              <a:t>May </a:t>
            </a:r>
            <a:r>
              <a:rPr lang="en-US" sz="2400" dirty="0"/>
              <a:t>include letters, digits and various special characters such as +, -, *, / and </a:t>
            </a:r>
            <a:r>
              <a:rPr lang="en-US" sz="2400" dirty="0" smtClean="0"/>
              <a:t>$</a:t>
            </a:r>
          </a:p>
          <a:p>
            <a:pPr lvl="1" algn="just"/>
            <a:endParaRPr lang="en-US" sz="2400" dirty="0"/>
          </a:p>
          <a:p>
            <a:pPr algn="just"/>
            <a:r>
              <a:rPr lang="en-GB" sz="2800" dirty="0"/>
              <a:t>Internal representations of a string has a null character </a:t>
            </a:r>
            <a:r>
              <a:rPr lang="en-US" sz="2800" dirty="0"/>
              <a:t>'\0‘ at the end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	char names[]=“hello”;</a:t>
            </a:r>
          </a:p>
          <a:p>
            <a:pPr lvl="1" algn="just"/>
            <a:r>
              <a:rPr lang="en-US" sz="2400" dirty="0"/>
              <a:t>The string contains 6 elements</a:t>
            </a:r>
            <a:endParaRPr lang="en-GB" sz="2400" dirty="0"/>
          </a:p>
          <a:p>
            <a:pPr lvl="1" algn="just"/>
            <a:endParaRPr lang="en-US" sz="2400" dirty="0" smtClean="0"/>
          </a:p>
          <a:p>
            <a:pPr algn="just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806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as Arrays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7772400" cy="5257800"/>
          </a:xfrm>
        </p:spPr>
        <p:txBody>
          <a:bodyPr/>
          <a:lstStyle/>
          <a:p>
            <a:pPr>
              <a:buNone/>
            </a:pPr>
            <a:endParaRPr lang="en-US" dirty="0" smtClean="0">
              <a:cs typeface="Times New Roman" pitchFamily="18" charset="0"/>
            </a:endParaRPr>
          </a:p>
          <a:p>
            <a:endParaRPr lang="en-US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219200"/>
            <a:ext cx="88392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Strings are 1-Dimensional </a:t>
            </a:r>
            <a:r>
              <a:rPr lang="en-US" sz="2800" b="1" i="1" dirty="0" smtClean="0"/>
              <a:t>char</a:t>
            </a:r>
            <a:r>
              <a:rPr lang="en-US" sz="2800" dirty="0" smtClean="0"/>
              <a:t> arrays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Always end with ‘\0’ character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Representation of string in memory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char </a:t>
            </a:r>
            <a:r>
              <a:rPr lang="en-US" sz="2800" dirty="0" err="1" smtClean="0">
                <a:solidFill>
                  <a:srgbClr val="C00000"/>
                </a:solidFill>
              </a:rPr>
              <a:t>hiString</a:t>
            </a:r>
            <a:r>
              <a:rPr lang="en-US" sz="2800" dirty="0" smtClean="0">
                <a:solidFill>
                  <a:srgbClr val="C00000"/>
                </a:solidFill>
              </a:rPr>
              <a:t>[4] = “Hi!”;  	</a:t>
            </a:r>
            <a:r>
              <a:rPr lang="en-US" sz="2400" dirty="0" smtClean="0">
                <a:latin typeface="Calibri" pitchFamily="34" charset="0"/>
              </a:rPr>
              <a:t>//</a:t>
            </a:r>
            <a:r>
              <a:rPr lang="en-US" sz="2400" dirty="0">
                <a:latin typeface="Calibri" pitchFamily="34" charset="0"/>
              </a:rPr>
              <a:t>creates a </a:t>
            </a:r>
            <a:r>
              <a:rPr lang="en-US" sz="2400" dirty="0" smtClean="0">
                <a:latin typeface="Calibri" pitchFamily="34" charset="0"/>
              </a:rPr>
              <a:t>4-element </a:t>
            </a:r>
            <a:r>
              <a:rPr lang="en-US" sz="2400" dirty="0">
                <a:latin typeface="Calibri" pitchFamily="34" charset="0"/>
              </a:rPr>
              <a:t>array </a:t>
            </a:r>
            <a:r>
              <a:rPr lang="en-US" sz="2400" dirty="0" err="1" smtClean="0">
                <a:latin typeface="Calibri" pitchFamily="34" charset="0"/>
              </a:rPr>
              <a:t>hiString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containing the characters </a:t>
            </a:r>
            <a:r>
              <a:rPr lang="en-US" sz="2400" dirty="0" smtClean="0">
                <a:latin typeface="Calibri" pitchFamily="34" charset="0"/>
              </a:rPr>
              <a:t>‘H', ‘</a:t>
            </a:r>
            <a:r>
              <a:rPr lang="en-US" sz="2400" dirty="0" err="1" smtClean="0">
                <a:latin typeface="Calibri" pitchFamily="34" charset="0"/>
              </a:rPr>
              <a:t>i</a:t>
            </a:r>
            <a:r>
              <a:rPr lang="en-US" sz="2400" dirty="0" smtClean="0">
                <a:latin typeface="Calibri" pitchFamily="34" charset="0"/>
              </a:rPr>
              <a:t>', ‘!',  and </a:t>
            </a:r>
            <a:r>
              <a:rPr lang="en-US" sz="2400" dirty="0">
                <a:latin typeface="Calibri" pitchFamily="34" charset="0"/>
              </a:rPr>
              <a:t>'\0</a:t>
            </a:r>
          </a:p>
          <a:p>
            <a:pPr marL="800100" lvl="1" indent="-342900">
              <a:spcBef>
                <a:spcPct val="20000"/>
              </a:spcBef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4800600"/>
            <a:ext cx="5828463" cy="597181"/>
            <a:chOff x="2883" y="0"/>
            <a:chExt cx="17113" cy="8999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18" y="0"/>
              <a:ext cx="3605" cy="368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dirty="0" err="1" smtClean="0"/>
                <a:t>hiString</a:t>
              </a:r>
              <a:r>
                <a:rPr lang="en-US" dirty="0" smtClean="0">
                  <a:latin typeface="Courier New" pitchFamily="49" charset="0"/>
                </a:rPr>
                <a:t>[0]</a:t>
              </a:r>
              <a:endParaRPr lang="en-US" dirty="0" smtClean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496" y="0"/>
              <a:ext cx="3605" cy="368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dirty="0" err="1" smtClean="0"/>
                <a:t>hiString</a:t>
              </a:r>
              <a:r>
                <a:rPr lang="en-US" dirty="0" smtClean="0">
                  <a:latin typeface="Courier New" pitchFamily="49" charset="0"/>
                </a:rPr>
                <a:t>[1]</a:t>
              </a:r>
              <a:endParaRPr lang="en-US" dirty="0" smtClean="0"/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774" y="0"/>
              <a:ext cx="3605" cy="368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dirty="0" err="1" smtClean="0"/>
                <a:t>hiString</a:t>
              </a:r>
              <a:r>
                <a:rPr lang="en-US" dirty="0" smtClean="0">
                  <a:latin typeface="Courier New" pitchFamily="49" charset="0"/>
                </a:rPr>
                <a:t>[2]</a:t>
              </a:r>
              <a:endParaRPr lang="en-US" dirty="0" smtClean="0"/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052" y="0"/>
              <a:ext cx="3605" cy="368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dirty="0" err="1" smtClean="0"/>
                <a:t>hiString</a:t>
              </a:r>
              <a:r>
                <a:rPr lang="en-US" dirty="0" smtClean="0">
                  <a:latin typeface="Courier New" pitchFamily="49" charset="0"/>
                </a:rPr>
                <a:t>[3]</a:t>
              </a:r>
              <a:endParaRPr lang="en-US" dirty="0" smtClean="0"/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2883" y="3499"/>
              <a:ext cx="4278" cy="5500"/>
              <a:chOff x="0" y="0"/>
              <a:chExt cx="20000" cy="20000"/>
            </a:xfrm>
          </p:grpSpPr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79" y="0"/>
                  </a:cxn>
                  <a:cxn ang="0">
                    <a:pos x="19979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79" y="0"/>
                  </a:cxn>
                </a:cxnLst>
                <a:rect l="0" t="0" r="r" b="b"/>
                <a:pathLst>
                  <a:path w="20000" h="20000">
                    <a:moveTo>
                      <a:pt x="19979" y="0"/>
                    </a:moveTo>
                    <a:lnTo>
                      <a:pt x="19979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15"/>
              <p:cNvSpPr>
                <a:spLocks noChangeArrowheads="1"/>
              </p:cNvSpPr>
              <p:nvPr/>
            </p:nvSpPr>
            <p:spPr bwMode="auto">
              <a:xfrm>
                <a:off x="813" y="2886"/>
                <a:ext cx="18355" cy="156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 dirty="0" smtClean="0">
                    <a:latin typeface="Courier New" pitchFamily="49" charset="0"/>
                  </a:rPr>
                  <a:t>H</a:t>
                </a:r>
                <a:endParaRPr lang="en-US" dirty="0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7161" y="3499"/>
              <a:ext cx="4278" cy="5500"/>
              <a:chOff x="0" y="0"/>
              <a:chExt cx="20000" cy="20000"/>
            </a:xfrm>
          </p:grpSpPr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79" y="0"/>
                  </a:cxn>
                  <a:cxn ang="0">
                    <a:pos x="19979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79" y="0"/>
                  </a:cxn>
                </a:cxnLst>
                <a:rect l="0" t="0" r="r" b="b"/>
                <a:pathLst>
                  <a:path w="20000" h="20000">
                    <a:moveTo>
                      <a:pt x="19979" y="0"/>
                    </a:moveTo>
                    <a:lnTo>
                      <a:pt x="19979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813" y="2886"/>
                <a:ext cx="18355" cy="156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 dirty="0" err="1" smtClean="0">
                    <a:latin typeface="Courier New" pitchFamily="49" charset="0"/>
                  </a:rPr>
                  <a:t>i</a:t>
                </a:r>
                <a:endParaRPr lang="en-US" dirty="0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11439" y="3499"/>
              <a:ext cx="4279" cy="5500"/>
              <a:chOff x="0" y="0"/>
              <a:chExt cx="20000" cy="20000"/>
            </a:xfrm>
          </p:grpSpPr>
          <p:sp>
            <p:nvSpPr>
              <p:cNvPr id="33" name="Freeform 3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79" y="0"/>
                  </a:cxn>
                  <a:cxn ang="0">
                    <a:pos x="19979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79" y="0"/>
                  </a:cxn>
                </a:cxnLst>
                <a:rect l="0" t="0" r="r" b="b"/>
                <a:pathLst>
                  <a:path w="20000" h="20000">
                    <a:moveTo>
                      <a:pt x="19979" y="0"/>
                    </a:moveTo>
                    <a:lnTo>
                      <a:pt x="19979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813" y="2886"/>
                <a:ext cx="18350" cy="156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 dirty="0" smtClean="0">
                    <a:latin typeface="Courier New" pitchFamily="49" charset="0"/>
                  </a:rPr>
                  <a:t>!</a:t>
                </a:r>
                <a:endParaRPr lang="en-US" dirty="0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15718" y="3499"/>
              <a:ext cx="4278" cy="5500"/>
              <a:chOff x="0" y="0"/>
              <a:chExt cx="20000" cy="20000"/>
            </a:xfrm>
          </p:grpSpPr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79" y="0"/>
                  </a:cxn>
                  <a:cxn ang="0">
                    <a:pos x="19979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79" y="0"/>
                  </a:cxn>
                </a:cxnLst>
                <a:rect l="0" t="0" r="r" b="b"/>
                <a:pathLst>
                  <a:path w="20000" h="20000">
                    <a:moveTo>
                      <a:pt x="19979" y="0"/>
                    </a:moveTo>
                    <a:lnTo>
                      <a:pt x="19979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813" y="2886"/>
                <a:ext cx="18355" cy="156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 dirty="0" smtClean="0">
                    <a:latin typeface="Courier New" pitchFamily="49" charset="0"/>
                  </a:rPr>
                  <a:t>\0</a:t>
                </a:r>
                <a:endParaRPr lang="en-US" dirty="0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5867400" y="4267200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increases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1333500" y="5753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5715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9525000" cy="1143000"/>
          </a:xfrm>
        </p:spPr>
        <p:txBody>
          <a:bodyPr/>
          <a:lstStyle/>
          <a:p>
            <a:r>
              <a:rPr lang="en-US" dirty="0" smtClean="0"/>
              <a:t>Declaring and </a:t>
            </a:r>
            <a:r>
              <a:rPr lang="en-US" dirty="0" err="1" smtClean="0"/>
              <a:t>Initialising</a:t>
            </a:r>
            <a:r>
              <a:rPr lang="en-US" dirty="0" smtClean="0"/>
              <a:t> String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599"/>
            <a:ext cx="8915400" cy="4754565"/>
          </a:xfrm>
        </p:spPr>
        <p:txBody>
          <a:bodyPr/>
          <a:lstStyle/>
          <a:p>
            <a:r>
              <a:rPr lang="en-US" sz="2800" dirty="0" smtClean="0"/>
              <a:t>The general form of declaration of a string variable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	</a:t>
            </a:r>
            <a:r>
              <a:rPr lang="en-US" dirty="0" smtClean="0">
                <a:solidFill>
                  <a:srgbClr val="0000CC"/>
                </a:solidFill>
              </a:rPr>
              <a:t>char </a:t>
            </a:r>
            <a:r>
              <a:rPr lang="en-US" dirty="0" err="1" smtClean="0">
                <a:solidFill>
                  <a:srgbClr val="0000CC"/>
                </a:solidFill>
              </a:rPr>
              <a:t>string_name</a:t>
            </a:r>
            <a:r>
              <a:rPr lang="en-US" dirty="0" smtClean="0">
                <a:solidFill>
                  <a:srgbClr val="0000CC"/>
                </a:solidFill>
              </a:rPr>
              <a:t> [size];</a:t>
            </a:r>
            <a:endParaRPr lang="en-US" sz="2400" dirty="0" smtClean="0">
              <a:solidFill>
                <a:srgbClr val="0000CC"/>
              </a:solidFill>
            </a:endParaRPr>
          </a:p>
          <a:p>
            <a:r>
              <a:rPr lang="en-GB" sz="2800" dirty="0" smtClean="0"/>
              <a:t>Example</a:t>
            </a:r>
          </a:p>
          <a:p>
            <a:pPr>
              <a:buNone/>
            </a:pPr>
            <a:r>
              <a:rPr lang="en-GB" sz="2800" dirty="0" smtClean="0"/>
              <a:t>	</a:t>
            </a:r>
            <a:r>
              <a:rPr lang="en-GB" sz="2800" dirty="0" smtClean="0">
                <a:solidFill>
                  <a:srgbClr val="C00000"/>
                </a:solidFill>
              </a:rPr>
              <a:t>	 </a:t>
            </a:r>
            <a:r>
              <a:rPr lang="en-GB" sz="2400" dirty="0" smtClean="0">
                <a:solidFill>
                  <a:srgbClr val="C00000"/>
                </a:solidFill>
              </a:rPr>
              <a:t>char city[10];</a:t>
            </a:r>
          </a:p>
          <a:p>
            <a:r>
              <a:rPr lang="en-GB" sz="2800" dirty="0" smtClean="0"/>
              <a:t>Initialisation 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char name[10] = {‘M’,’S’,’R’,’U’,’A’,’S’,’\0’};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smtClean="0"/>
              <a:t>or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char name[10] = {“MSRUAS”};</a:t>
            </a:r>
          </a:p>
          <a:p>
            <a:pPr algn="just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char name[10] = “MSRUAS”; </a:t>
            </a:r>
            <a:r>
              <a:rPr lang="en-US" sz="2800" dirty="0" smtClean="0"/>
              <a:t>	 </a:t>
            </a:r>
            <a:r>
              <a:rPr lang="en-US" sz="2400" dirty="0" smtClean="0"/>
              <a:t>//automatically adds null character at the end of the string</a:t>
            </a:r>
            <a:endParaRPr lang="en-GB" sz="2400" dirty="0" smtClean="0"/>
          </a:p>
          <a:p>
            <a:pPr lvl="2">
              <a:buFontTx/>
              <a:buNone/>
            </a:pP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just"/>
            <a:endParaRPr lang="en-US" sz="2800" dirty="0" smtClean="0"/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4983165"/>
          </a:xfrm>
        </p:spPr>
        <p:txBody>
          <a:bodyPr/>
          <a:lstStyle/>
          <a:p>
            <a:pPr marL="285750"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Reading Strings Using </a:t>
            </a:r>
            <a:r>
              <a:rPr lang="en-US" dirty="0" err="1" smtClean="0">
                <a:solidFill>
                  <a:srgbClr val="0000CC"/>
                </a:solidFill>
              </a:rPr>
              <a:t>scanf</a:t>
            </a:r>
            <a:endParaRPr lang="en-US" dirty="0" smtClean="0">
              <a:solidFill>
                <a:srgbClr val="0000CC"/>
              </a:solidFill>
            </a:endParaRPr>
          </a:p>
          <a:p>
            <a:pPr marL="685800" lvl="2"/>
            <a:r>
              <a:rPr lang="en-US" dirty="0" smtClean="0"/>
              <a:t>Reads characters from the keyboard until the first whitespace character is encountered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scanf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("%s", 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oneWord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);</a:t>
            </a:r>
          </a:p>
          <a:p>
            <a:pPr lvl="1">
              <a:buNone/>
            </a:pPr>
            <a:endParaRPr lang="en-US" sz="24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printf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("\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nString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 is : %s“,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oneWord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);</a:t>
            </a:r>
          </a:p>
          <a:p>
            <a:pPr lvl="1"/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  <a:p>
            <a:pPr lvl="1"/>
            <a:r>
              <a:rPr lang="en-US" sz="2400" dirty="0" smtClean="0"/>
              <a:t>Note there is no “&amp;” as string itself has address</a:t>
            </a:r>
          </a:p>
          <a:p>
            <a:pPr lvl="2"/>
            <a:r>
              <a:rPr lang="en-US" dirty="0" smtClean="0"/>
              <a:t>Array name is the address of the start of the array</a:t>
            </a:r>
          </a:p>
          <a:p>
            <a:pPr lvl="1"/>
            <a:r>
              <a:rPr lang="en-US" sz="2400" dirty="0" smtClean="0"/>
              <a:t>Remember to add one extra place in size for </a:t>
            </a:r>
            <a:r>
              <a:rPr lang="en-US" sz="2400" dirty="0" smtClean="0">
                <a:latin typeface="Calibri" pitchFamily="34" charset="0"/>
              </a:rPr>
              <a:t>'\0‘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Accepting a string with blank space is not possible</a:t>
            </a:r>
          </a:p>
          <a:p>
            <a:pPr lvl="1"/>
            <a:endParaRPr lang="en-US" dirty="0" smtClean="0">
              <a:latin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Strings contd.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9182100" cy="4983165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Reading strings with white spaces</a:t>
            </a:r>
          </a:p>
          <a:p>
            <a:pPr algn="just">
              <a:buNone/>
            </a:pPr>
            <a:r>
              <a:rPr lang="en-US" dirty="0" smtClean="0">
                <a:latin typeface="Calibri" pitchFamily="34" charset="0"/>
              </a:rPr>
              <a:t>	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scanf</a:t>
            </a:r>
            <a:r>
              <a:rPr lang="en-US" sz="2400" dirty="0" smtClean="0">
                <a:solidFill>
                  <a:srgbClr val="FF0000"/>
                </a:solidFill>
              </a:rPr>
              <a:t>("%[^\t\n]</a:t>
            </a:r>
            <a:r>
              <a:rPr lang="en-US" sz="2400" dirty="0" err="1" smtClean="0">
                <a:solidFill>
                  <a:srgbClr val="FF0000"/>
                </a:solidFill>
              </a:rPr>
              <a:t>s",str</a:t>
            </a:r>
            <a:r>
              <a:rPr lang="en-US" sz="2400" dirty="0" smtClean="0">
                <a:solidFill>
                  <a:srgbClr val="FF0000"/>
                </a:solidFill>
              </a:rPr>
              <a:t>); </a:t>
            </a:r>
            <a:r>
              <a:rPr lang="en-US" sz="2400" dirty="0" smtClean="0"/>
              <a:t>//</a:t>
            </a:r>
            <a:r>
              <a:rPr lang="en-GB" sz="2400" dirty="0" smtClean="0"/>
              <a:t>characters specified after the </a:t>
            </a:r>
            <a:r>
              <a:rPr lang="en-US" sz="2400" dirty="0" smtClean="0"/>
              <a:t>circumflex (^) 				are not permitted in the input string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 algn="just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printf</a:t>
            </a:r>
            <a:r>
              <a:rPr lang="en-US" sz="2400" dirty="0" smtClean="0">
                <a:solidFill>
                  <a:srgbClr val="FF0000"/>
                </a:solidFill>
              </a:rPr>
              <a:t>("\</a:t>
            </a:r>
            <a:r>
              <a:rPr lang="en-US" sz="2400" dirty="0" err="1" smtClean="0">
                <a:solidFill>
                  <a:srgbClr val="FF0000"/>
                </a:solidFill>
              </a:rPr>
              <a:t>nString</a:t>
            </a:r>
            <a:r>
              <a:rPr lang="en-US" sz="2400" dirty="0" smtClean="0">
                <a:solidFill>
                  <a:srgbClr val="FF0000"/>
                </a:solidFill>
              </a:rPr>
              <a:t> is : %</a:t>
            </a:r>
            <a:r>
              <a:rPr lang="en-US" sz="2400" dirty="0" err="1" smtClean="0">
                <a:solidFill>
                  <a:srgbClr val="FF0000"/>
                </a:solidFill>
              </a:rPr>
              <a:t>s",str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</a:p>
          <a:p>
            <a:pPr algn="just"/>
            <a:endParaRPr lang="en-US" dirty="0" smtClean="0">
              <a:latin typeface="Calibri" pitchFamily="34" charset="0"/>
            </a:endParaRPr>
          </a:p>
          <a:p>
            <a:pPr algn="just"/>
            <a:r>
              <a:rPr lang="en-US" sz="2800" dirty="0">
                <a:solidFill>
                  <a:srgbClr val="0000CC"/>
                </a:solidFill>
              </a:rPr>
              <a:t>Reading Strings </a:t>
            </a:r>
            <a:r>
              <a:rPr lang="en-US" sz="2800" dirty="0" smtClean="0">
                <a:solidFill>
                  <a:srgbClr val="0000CC"/>
                </a:solidFill>
              </a:rPr>
              <a:t>using gets() and puts()</a:t>
            </a:r>
          </a:p>
          <a:p>
            <a:pPr lvl="1" algn="just">
              <a:buFontTx/>
              <a:buNone/>
            </a:pPr>
            <a:r>
              <a:rPr lang="en-US" dirty="0" smtClean="0">
                <a:latin typeface="Calibri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gets(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str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);     </a:t>
            </a:r>
            <a:r>
              <a:rPr lang="en-US" sz="2400" dirty="0" smtClean="0">
                <a:latin typeface="Calibri" pitchFamily="34" charset="0"/>
              </a:rPr>
              <a:t>//reads everything from the keyboard until the 				ENTER key is pressed</a:t>
            </a:r>
          </a:p>
          <a:p>
            <a:pPr lvl="1" algn="just"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printf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("\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nString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 is : %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s",puts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str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));    </a:t>
            </a:r>
            <a:r>
              <a:rPr lang="en-US" sz="2400" dirty="0" smtClean="0">
                <a:latin typeface="Calibri" pitchFamily="34" charset="0"/>
              </a:rPr>
              <a:t>//newline character will not be 					displayed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1964</TotalTime>
  <Words>940</Words>
  <Application>Microsoft Office PowerPoint</Application>
  <PresentationFormat>A4 Paper (210x297 mm)</PresentationFormat>
  <Paragraphs>188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AvantGarde</vt:lpstr>
      <vt:lpstr>Calibri</vt:lpstr>
      <vt:lpstr>Courier New</vt:lpstr>
      <vt:lpstr>Times</vt:lpstr>
      <vt:lpstr>Times New Roman</vt:lpstr>
      <vt:lpstr>1111</vt:lpstr>
      <vt:lpstr>PowerPoint Presentation</vt:lpstr>
      <vt:lpstr>Objectives</vt:lpstr>
      <vt:lpstr>Contents</vt:lpstr>
      <vt:lpstr>Character and String Constants</vt:lpstr>
      <vt:lpstr>Strings</vt:lpstr>
      <vt:lpstr>Strings as Arrays</vt:lpstr>
      <vt:lpstr>Declaring and Initialising String Variables</vt:lpstr>
      <vt:lpstr>Reading Strings</vt:lpstr>
      <vt:lpstr>Reading Strings contd.</vt:lpstr>
      <vt:lpstr>Strings - Example</vt:lpstr>
      <vt:lpstr>Two Dimensional Array of Characters</vt:lpstr>
      <vt:lpstr>Character Handling in Standard Library</vt:lpstr>
      <vt:lpstr>String Handling Functions</vt:lpstr>
      <vt:lpstr>String Handling Functions - Example</vt:lpstr>
      <vt:lpstr>Character Handling Functions</vt:lpstr>
      <vt:lpstr>Standard I/O Library Functions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jishmi</cp:lastModifiedBy>
  <cp:revision>473</cp:revision>
  <dcterms:created xsi:type="dcterms:W3CDTF">2006-08-16T00:00:00Z</dcterms:created>
  <dcterms:modified xsi:type="dcterms:W3CDTF">2024-04-08T06:07:35Z</dcterms:modified>
</cp:coreProperties>
</file>