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6" r:id="rId2"/>
    <p:sldId id="310" r:id="rId3"/>
    <p:sldId id="311" r:id="rId4"/>
    <p:sldId id="312" r:id="rId5"/>
    <p:sldId id="313" r:id="rId6"/>
    <p:sldId id="314" r:id="rId7"/>
    <p:sldId id="332" r:id="rId8"/>
    <p:sldId id="345" r:id="rId9"/>
    <p:sldId id="346" r:id="rId10"/>
    <p:sldId id="333" r:id="rId11"/>
    <p:sldId id="330" r:id="rId12"/>
    <p:sldId id="318" r:id="rId13"/>
    <p:sldId id="319" r:id="rId14"/>
    <p:sldId id="331" r:id="rId15"/>
    <p:sldId id="336" r:id="rId16"/>
    <p:sldId id="337" r:id="rId17"/>
    <p:sldId id="349" r:id="rId18"/>
    <p:sldId id="350" r:id="rId19"/>
    <p:sldId id="347" r:id="rId20"/>
    <p:sldId id="323" r:id="rId21"/>
    <p:sldId id="353" r:id="rId22"/>
    <p:sldId id="327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32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796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5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Functions 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242818" cy="467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Helps compiler know that such a function exists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Function </a:t>
            </a:r>
            <a:r>
              <a:rPr lang="en-US" sz="2800" dirty="0">
                <a:cs typeface="Times New Roman" panose="02020603050405020304" pitchFamily="18" charset="0"/>
              </a:rPr>
              <a:t>prototype</a:t>
            </a:r>
            <a:r>
              <a:rPr lang="en-US" sz="2800" dirty="0"/>
              <a:t> </a:t>
            </a:r>
            <a:r>
              <a:rPr lang="en-US" sz="2800" dirty="0" smtClean="0"/>
              <a:t>tells the compiler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the type of data returned by the function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the number of parameters the function expects to receive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the types of the parameters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the order in which these parameters are expected</a:t>
            </a:r>
          </a:p>
          <a:p>
            <a:pPr lvl="1"/>
            <a:endParaRPr lang="en-US" sz="2400" dirty="0" smtClean="0">
              <a:solidFill>
                <a:srgbClr val="0000CC"/>
              </a:solidFill>
            </a:endParaRPr>
          </a:p>
          <a:p>
            <a:pPr marL="0" lvl="1" indent="457200">
              <a:buFont typeface="Arial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Example</a:t>
            </a:r>
          </a:p>
          <a:p>
            <a:pPr marL="0" lvl="1" indent="45720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product(</a:t>
            </a:r>
            <a:r>
              <a:rPr 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); </a:t>
            </a:r>
            <a:r>
              <a:rPr lang="en-US" sz="2400" dirty="0" smtClean="0">
                <a:cs typeface="Times New Roman" panose="02020603050405020304" pitchFamily="18" charset="0"/>
              </a:rPr>
              <a:t>//Takes 1 integer and returns </a:t>
            </a:r>
            <a:r>
              <a:rPr lang="en-US" sz="2400" dirty="0"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cs typeface="Times New Roman" panose="02020603050405020304" pitchFamily="18" charset="0"/>
              </a:rPr>
              <a:t>integer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sz="28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product(</a:t>
            </a:r>
            <a:r>
              <a:rPr lang="en-US" sz="28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a) ; </a:t>
            </a:r>
            <a:r>
              <a:rPr lang="en-US" dirty="0" smtClean="0">
                <a:cs typeface="Times New Roman" panose="02020603050405020304" pitchFamily="18" charset="0"/>
              </a:rPr>
              <a:t>//compiler ignores the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Definition</a:t>
            </a:r>
            <a:endParaRPr lang="en-US" sz="28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66800"/>
            <a:ext cx="8915400" cy="5791201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anose="02020603050405020304" pitchFamily="18" charset="0"/>
              </a:rPr>
              <a:t>Writing an actual code for the function which performs a specific task</a:t>
            </a:r>
          </a:p>
          <a:p>
            <a:r>
              <a:rPr lang="en-US" sz="2800" dirty="0" smtClean="0"/>
              <a:t>A function cannot be defined inside another function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cs typeface="Times New Roman" panose="02020603050405020304" pitchFamily="18" charset="0"/>
              </a:rPr>
              <a:t>Function </a:t>
            </a:r>
            <a:r>
              <a:rPr lang="en-US" sz="2800" dirty="0">
                <a:cs typeface="Times New Roman" panose="02020603050405020304" pitchFamily="18" charset="0"/>
              </a:rPr>
              <a:t>definition format</a:t>
            </a:r>
          </a:p>
          <a:p>
            <a:pPr lvl="1">
              <a:buFontTx/>
              <a:buNone/>
            </a:pPr>
            <a:r>
              <a:rPr lang="en-US" sz="2400" i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&lt;return value type&gt;  </a:t>
            </a:r>
            <a:r>
              <a:rPr lang="en-US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function-name</a:t>
            </a:r>
            <a:r>
              <a:rPr lang="en-US" sz="24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(&lt;</a:t>
            </a:r>
            <a:r>
              <a:rPr lang="en-US" sz="2400" i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parameter list&gt;</a:t>
            </a:r>
            <a:r>
              <a:rPr lang="en-US" sz="24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 ){</a:t>
            </a:r>
            <a:r>
              <a:rPr 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	statements</a:t>
            </a:r>
            <a:r>
              <a:rPr lang="en-US" sz="2400" i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/>
            </a:r>
            <a:br>
              <a:rPr lang="en-US" sz="2400" i="1" dirty="0" smtClean="0">
                <a:solidFill>
                  <a:srgbClr val="0000CC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}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endParaRPr lang="en-US" sz="2400" dirty="0">
              <a:solidFill>
                <a:srgbClr val="0000CC"/>
              </a:solidFill>
            </a:endParaRPr>
          </a:p>
          <a:p>
            <a:pPr marL="285750" lvl="1" algn="just">
              <a:buFont typeface="Arial" pitchFamily="34" charset="0"/>
              <a:buChar char="•"/>
            </a:pPr>
            <a:r>
              <a:rPr lang="en-US" dirty="0" smtClean="0"/>
              <a:t>Example</a:t>
            </a:r>
          </a:p>
          <a:p>
            <a:pPr marL="685800" lvl="2" algn="just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product(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n){</a:t>
            </a:r>
          </a:p>
          <a:p>
            <a:pPr marL="685800" lvl="2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result;</a:t>
            </a:r>
          </a:p>
          <a:p>
            <a:pPr marL="685800" lvl="2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	result=n *10;</a:t>
            </a:r>
          </a:p>
          <a:p>
            <a:pPr marL="685800" lvl="2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	return result;</a:t>
            </a:r>
          </a:p>
          <a:p>
            <a:pPr marL="685800" lvl="2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Definition contd.</a:t>
            </a:r>
            <a:endParaRPr lang="en-US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marL="0" lvl="1" indent="457200" algn="just">
              <a:buFont typeface="Arial" pitchFamily="34" charset="0"/>
              <a:buChar char="•"/>
            </a:pPr>
            <a:r>
              <a:rPr lang="en-US" dirty="0" smtClean="0"/>
              <a:t>Return-value-type: data type of the result </a:t>
            </a:r>
          </a:p>
          <a:p>
            <a:pPr lvl="2" algn="just"/>
            <a:r>
              <a:rPr lang="en-US" i="1" dirty="0" smtClean="0">
                <a:solidFill>
                  <a:srgbClr val="0000CC"/>
                </a:solidFill>
              </a:rPr>
              <a:t>void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- function returns nothing</a:t>
            </a:r>
          </a:p>
          <a:p>
            <a:pPr lvl="2" algn="just"/>
            <a:r>
              <a:rPr lang="en-US" dirty="0" smtClean="0"/>
              <a:t>Default - 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int</a:t>
            </a:r>
            <a:endParaRPr lang="en-US" dirty="0" smtClean="0">
              <a:solidFill>
                <a:srgbClr val="0000CC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Returning </a:t>
            </a:r>
            <a:r>
              <a:rPr lang="en-US" sz="2800" dirty="0"/>
              <a:t>control</a:t>
            </a:r>
          </a:p>
          <a:p>
            <a:pPr lvl="1"/>
            <a:r>
              <a:rPr lang="en-US" dirty="0"/>
              <a:t>If nothing returned </a:t>
            </a:r>
          </a:p>
          <a:p>
            <a:pPr lvl="2"/>
            <a:r>
              <a:rPr lang="en-US" dirty="0">
                <a:solidFill>
                  <a:srgbClr val="0000CC"/>
                </a:solidFill>
              </a:rPr>
              <a:t>return; </a:t>
            </a:r>
          </a:p>
          <a:p>
            <a:pPr lvl="2"/>
            <a:r>
              <a:rPr lang="en-US" dirty="0"/>
              <a:t>or, until </a:t>
            </a:r>
            <a:r>
              <a:rPr lang="en-US" dirty="0" smtClean="0"/>
              <a:t>end of function block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something returned </a:t>
            </a:r>
          </a:p>
          <a:p>
            <a:pPr lvl="2"/>
            <a:r>
              <a:rPr lang="en-US" dirty="0">
                <a:solidFill>
                  <a:srgbClr val="0000CC"/>
                </a:solidFill>
              </a:rPr>
              <a:t>return </a:t>
            </a:r>
            <a:r>
              <a:rPr lang="en-US" i="1" dirty="0">
                <a:solidFill>
                  <a:srgbClr val="0000CC"/>
                </a:solidFill>
              </a:rPr>
              <a:t>expression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algn="just"/>
            <a:r>
              <a:rPr lang="en-US" sz="2800" dirty="0"/>
              <a:t>Invoking </a:t>
            </a:r>
            <a:r>
              <a:rPr lang="en-US" sz="2800" dirty="0" smtClean="0"/>
              <a:t>functions</a:t>
            </a:r>
          </a:p>
          <a:p>
            <a:pPr algn="just"/>
            <a:r>
              <a:rPr lang="en-US" sz="2800" dirty="0" smtClean="0"/>
              <a:t>Function call includes</a:t>
            </a:r>
            <a:endParaRPr lang="en-US" sz="2800" dirty="0"/>
          </a:p>
          <a:p>
            <a:pPr lvl="1" algn="just"/>
            <a:r>
              <a:rPr lang="en-US" sz="2400" dirty="0" smtClean="0">
                <a:solidFill>
                  <a:srgbClr val="0000CC"/>
                </a:solidFill>
              </a:rPr>
              <a:t>function </a:t>
            </a:r>
            <a:r>
              <a:rPr lang="en-US" sz="2400" dirty="0">
                <a:solidFill>
                  <a:srgbClr val="0000CC"/>
                </a:solidFill>
              </a:rPr>
              <a:t>name </a:t>
            </a:r>
            <a:endParaRPr lang="en-US" sz="2400" dirty="0" smtClean="0">
              <a:solidFill>
                <a:srgbClr val="0000CC"/>
              </a:solidFill>
            </a:endParaRPr>
          </a:p>
          <a:p>
            <a:pPr lvl="1" algn="just"/>
            <a:r>
              <a:rPr lang="en-US" sz="2400" dirty="0" smtClean="0">
                <a:solidFill>
                  <a:srgbClr val="0000CC"/>
                </a:solidFill>
              </a:rPr>
              <a:t>arguments </a:t>
            </a:r>
            <a:r>
              <a:rPr lang="en-US" sz="2400" dirty="0">
                <a:solidFill>
                  <a:srgbClr val="0000CC"/>
                </a:solidFill>
              </a:rPr>
              <a:t>(data)</a:t>
            </a:r>
          </a:p>
          <a:p>
            <a:pPr lvl="1" algn="just"/>
            <a:r>
              <a:rPr lang="en-US" sz="2400" dirty="0" smtClean="0">
                <a:solidFill>
                  <a:srgbClr val="0000CC"/>
                </a:solidFill>
              </a:rPr>
              <a:t>Function </a:t>
            </a:r>
            <a:r>
              <a:rPr lang="en-US" sz="2400" dirty="0">
                <a:solidFill>
                  <a:srgbClr val="0000CC"/>
                </a:solidFill>
              </a:rPr>
              <a:t>returns </a:t>
            </a:r>
            <a:r>
              <a:rPr lang="en-US" sz="2400" dirty="0" smtClean="0">
                <a:solidFill>
                  <a:srgbClr val="0000CC"/>
                </a:solidFill>
              </a:rPr>
              <a:t>results</a:t>
            </a:r>
          </a:p>
          <a:p>
            <a:pPr algn="just"/>
            <a:r>
              <a:rPr lang="en-US" sz="2800" dirty="0" smtClean="0"/>
              <a:t>Example: </a:t>
            </a:r>
            <a:r>
              <a:rPr lang="en-US" sz="24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value=product(x);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/>
            <a:r>
              <a:rPr lang="en-US" sz="2800" dirty="0" smtClean="0"/>
              <a:t>The compiler uses function prototype to validate function calls</a:t>
            </a:r>
          </a:p>
          <a:p>
            <a:pPr lvl="1" algn="just"/>
            <a:r>
              <a:rPr lang="en-US" sz="2400" dirty="0" smtClean="0"/>
              <a:t>A function call that does not match the function prototype is a syntax error</a:t>
            </a:r>
          </a:p>
          <a:p>
            <a:pPr algn="just"/>
            <a:r>
              <a:rPr lang="en-US" sz="2800" dirty="0" smtClean="0"/>
              <a:t>Need not worry about how operations are performed</a:t>
            </a:r>
          </a:p>
          <a:p>
            <a:pPr lvl="1" algn="just"/>
            <a:r>
              <a:rPr lang="en-US" sz="2400" dirty="0" smtClean="0"/>
              <a:t>Procedural abstraction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dirty="0" smtClean="0"/>
              <a:t>Sample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1"/>
            <a:ext cx="8915400" cy="5059364"/>
          </a:xfrm>
        </p:spPr>
        <p:txBody>
          <a:bodyPr/>
          <a:lstStyle/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sum(</a:t>
            </a:r>
            <a:r>
              <a:rPr lang="en-US" sz="2400" dirty="0" err="1" smtClean="0">
                <a:solidFill>
                  <a:srgbClr val="C00000"/>
                </a:solidFill>
              </a:rPr>
              <a:t>int,int</a:t>
            </a:r>
            <a:r>
              <a:rPr lang="en-US" sz="2400" dirty="0" smtClean="0">
                <a:solidFill>
                  <a:srgbClr val="C00000"/>
                </a:solidFill>
              </a:rPr>
              <a:t>);  </a:t>
            </a:r>
            <a:r>
              <a:rPr lang="en-US" sz="2400" dirty="0" smtClean="0"/>
              <a:t>//function declaration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main(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argc</a:t>
            </a:r>
            <a:r>
              <a:rPr lang="en-US" sz="2400" dirty="0" smtClean="0">
                <a:solidFill>
                  <a:srgbClr val="C00000"/>
                </a:solidFill>
              </a:rPr>
              <a:t>, char** </a:t>
            </a:r>
            <a:r>
              <a:rPr lang="en-US" sz="2400" dirty="0" err="1" smtClean="0">
                <a:solidFill>
                  <a:srgbClr val="C00000"/>
                </a:solidFill>
              </a:rPr>
              <a:t>argv</a:t>
            </a:r>
            <a:r>
              <a:rPr lang="en-US" sz="2400" dirty="0" smtClean="0">
                <a:solidFill>
                  <a:srgbClr val="C00000"/>
                </a:solidFill>
              </a:rPr>
              <a:t>) 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a,b,c</a:t>
            </a:r>
            <a:r>
              <a:rPr lang="en-US" sz="2400" dirty="0" smtClean="0">
                <a:solidFill>
                  <a:srgbClr val="C00000"/>
                </a:solidFill>
              </a:rPr>
              <a:t>;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("Enter the numbers:");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scanf</a:t>
            </a:r>
            <a:r>
              <a:rPr lang="en-US" sz="2400" dirty="0" smtClean="0">
                <a:solidFill>
                  <a:srgbClr val="C00000"/>
                </a:solidFill>
              </a:rPr>
              <a:t>("%</a:t>
            </a:r>
            <a:r>
              <a:rPr lang="en-US" sz="2400" dirty="0" err="1" smtClean="0">
                <a:solidFill>
                  <a:srgbClr val="C00000"/>
                </a:solidFill>
              </a:rPr>
              <a:t>d%d",&amp;a,&amp;b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c=sum(</a:t>
            </a:r>
            <a:r>
              <a:rPr lang="en-US" sz="2400" dirty="0" err="1" smtClean="0">
                <a:solidFill>
                  <a:srgbClr val="C00000"/>
                </a:solidFill>
              </a:rPr>
              <a:t>a,b</a:t>
            </a:r>
            <a:r>
              <a:rPr lang="en-US" sz="2400" dirty="0" smtClean="0">
                <a:solidFill>
                  <a:srgbClr val="C00000"/>
                </a:solidFill>
              </a:rPr>
              <a:t>);  </a:t>
            </a:r>
            <a:r>
              <a:rPr lang="en-US" sz="2400" dirty="0" smtClean="0"/>
              <a:t>//function call, a and b are </a:t>
            </a:r>
            <a:r>
              <a:rPr lang="en-US" sz="2400" dirty="0" smtClean="0">
                <a:solidFill>
                  <a:srgbClr val="0000CC"/>
                </a:solidFill>
              </a:rPr>
              <a:t>arguments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C00000"/>
                </a:solidFill>
              </a:rPr>
              <a:t>    printf("\nSum is %d",c);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return (EXIT_SUCCESS);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sum(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x,int</a:t>
            </a:r>
            <a:r>
              <a:rPr lang="en-US" sz="2400" dirty="0" smtClean="0">
                <a:solidFill>
                  <a:srgbClr val="C00000"/>
                </a:solidFill>
              </a:rPr>
              <a:t> y) {  </a:t>
            </a:r>
            <a:r>
              <a:rPr lang="en-US" sz="2400" dirty="0" smtClean="0"/>
              <a:t>//function definition, x and y are </a:t>
            </a:r>
            <a:r>
              <a:rPr lang="en-US" sz="2400" dirty="0" smtClean="0">
                <a:solidFill>
                  <a:srgbClr val="0000CC"/>
                </a:solidFill>
              </a:rPr>
              <a:t>parameters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z=</a:t>
            </a:r>
            <a:r>
              <a:rPr lang="en-US" sz="2400" dirty="0" err="1" smtClean="0">
                <a:solidFill>
                  <a:srgbClr val="C00000"/>
                </a:solidFill>
              </a:rPr>
              <a:t>x+y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return z;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</a:p>
          <a:p>
            <a:pPr lvl="1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GB" sz="2400" dirty="0" smtClean="0"/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of Functions - Demo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r>
              <a:rPr lang="en-US" sz="2800" dirty="0" smtClean="0"/>
              <a:t>Functions can be categorized into</a:t>
            </a:r>
          </a:p>
          <a:p>
            <a:pPr lvl="1"/>
            <a:r>
              <a:rPr lang="en-US" sz="2400" dirty="0" smtClean="0"/>
              <a:t>No arguments, no return value</a:t>
            </a:r>
          </a:p>
          <a:p>
            <a:pPr lvl="1"/>
            <a:r>
              <a:rPr lang="en-US" sz="2400" dirty="0" smtClean="0"/>
              <a:t>Arguments , no return value</a:t>
            </a:r>
          </a:p>
          <a:p>
            <a:pPr lvl="1"/>
            <a:r>
              <a:rPr lang="en-US" sz="2400" dirty="0" smtClean="0"/>
              <a:t>No arguments, return value</a:t>
            </a:r>
          </a:p>
          <a:p>
            <a:pPr lvl="1"/>
            <a:r>
              <a:rPr lang="en-US" sz="2400" dirty="0" smtClean="0"/>
              <a:t>Arguments, return value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algn="just"/>
            <a:r>
              <a:rPr lang="en-US" sz="2800" dirty="0" smtClean="0"/>
              <a:t>Each standard library has a corresponding header</a:t>
            </a:r>
          </a:p>
          <a:p>
            <a:pPr algn="just"/>
            <a:r>
              <a:rPr lang="en-US" sz="2800" dirty="0" smtClean="0"/>
              <a:t>It contains</a:t>
            </a:r>
          </a:p>
          <a:p>
            <a:pPr lvl="1" algn="just"/>
            <a:r>
              <a:rPr lang="en-US" sz="2400" dirty="0" smtClean="0"/>
              <a:t>the function prototypes for all the functions in that library </a:t>
            </a:r>
          </a:p>
          <a:p>
            <a:pPr lvl="1" algn="just"/>
            <a:r>
              <a:rPr lang="en-US" sz="2400" dirty="0" smtClean="0"/>
              <a:t>definitions of various data types and constants needed by those functions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You can create custom headers</a:t>
            </a:r>
          </a:p>
          <a:p>
            <a:pPr lvl="1" algn="just"/>
            <a:r>
              <a:rPr lang="en-US" sz="2400" dirty="0" smtClean="0"/>
              <a:t>Programmer-defined headers should also use the </a:t>
            </a:r>
            <a:r>
              <a:rPr lang="en-US" sz="2400" dirty="0" smtClean="0">
                <a:solidFill>
                  <a:srgbClr val="0000CC"/>
                </a:solidFill>
              </a:rPr>
              <a:t>.h</a:t>
            </a:r>
            <a:r>
              <a:rPr lang="en-US" sz="2400" dirty="0" smtClean="0"/>
              <a:t> filename extension</a:t>
            </a:r>
          </a:p>
          <a:p>
            <a:pPr lvl="1" algn="just"/>
            <a:r>
              <a:rPr lang="en-US" sz="2400" dirty="0" smtClean="0"/>
              <a:t>A programmer-defined header can be included by using the </a:t>
            </a:r>
            <a:r>
              <a:rPr lang="en-US" sz="2400" dirty="0" smtClean="0">
                <a:solidFill>
                  <a:srgbClr val="0000CC"/>
                </a:solidFill>
              </a:rPr>
              <a:t>#include </a:t>
            </a:r>
            <a:r>
              <a:rPr lang="en-US" sz="2400" dirty="0" smtClean="0"/>
              <a:t>preprocessor directive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dirty="0" smtClean="0"/>
              <a:t>Some Standard Library Headers 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66800"/>
            <a:ext cx="8915400" cy="5059365"/>
          </a:xfrm>
        </p:spPr>
        <p:txBody>
          <a:bodyPr/>
          <a:lstStyle/>
          <a:p>
            <a:pPr>
              <a:buNone/>
            </a:pPr>
            <a:r>
              <a:rPr lang="en-GB" sz="2800" dirty="0" smtClean="0"/>
              <a:t>	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142999"/>
          <a:ext cx="8763000" cy="530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266"/>
                <a:gridCol w="7313734"/>
              </a:tblGrid>
              <a:tr h="44413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Header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Explanation</a:t>
                      </a:r>
                      <a:endParaRPr lang="en-GB" sz="2400" dirty="0"/>
                    </a:p>
                  </a:txBody>
                  <a:tcPr/>
                </a:tc>
              </a:tr>
              <a:tr h="6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assert.h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macros and information for adding diagnostics that aid program </a:t>
                      </a:r>
                      <a:r>
                        <a:rPr lang="en-GB" sz="2000" dirty="0" smtClean="0"/>
                        <a:t>debugging</a:t>
                      </a:r>
                      <a:endParaRPr lang="en-GB" sz="2000" dirty="0"/>
                    </a:p>
                  </a:txBody>
                  <a:tcPr/>
                </a:tc>
              </a:tr>
              <a:tr h="3849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float.h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the floating-point size limits of the system</a:t>
                      </a:r>
                      <a:endParaRPr lang="en-GB" sz="2000" dirty="0"/>
                    </a:p>
                  </a:txBody>
                  <a:tcPr/>
                </a:tc>
              </a:tr>
              <a:tr h="3849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limits.h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the integral size limits of the system</a:t>
                      </a:r>
                      <a:endParaRPr lang="en-GB" sz="2000" dirty="0"/>
                    </a:p>
                  </a:txBody>
                  <a:tcPr/>
                </a:tc>
              </a:tr>
              <a:tr h="3849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math.h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function prototypes for math library functions</a:t>
                      </a:r>
                      <a:endParaRPr lang="en-GB" sz="2000" dirty="0"/>
                    </a:p>
                  </a:txBody>
                  <a:tcPr/>
                </a:tc>
              </a:tr>
              <a:tr h="6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stdio.h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function prototypes for the standard input/output library functions, and information used by them</a:t>
                      </a:r>
                      <a:endParaRPr lang="en-GB" sz="2000" dirty="0"/>
                    </a:p>
                  </a:txBody>
                  <a:tcPr/>
                </a:tc>
              </a:tr>
              <a:tr h="9770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stdlib.h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function prototypes for conversions of numbers to text and text to numbers, memory allocation, random numbers, and other utility functions</a:t>
                      </a:r>
                      <a:endParaRPr lang="en-GB" sz="2000" dirty="0"/>
                    </a:p>
                  </a:txBody>
                  <a:tcPr/>
                </a:tc>
              </a:tr>
              <a:tr h="3849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string.h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function prototypes for string-processing functions</a:t>
                      </a:r>
                      <a:endParaRPr lang="en-GB" sz="2000" dirty="0"/>
                    </a:p>
                  </a:txBody>
                  <a:tcPr/>
                </a:tc>
              </a:tr>
              <a:tr h="855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err="1" smtClean="0"/>
                        <a:t>time.h</a:t>
                      </a:r>
                      <a:r>
                        <a:rPr lang="en-US" sz="2000" dirty="0" smtClean="0"/>
                        <a:t>&gt;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Contains function prototypes and types for manipulating the time and date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Library functions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400"/>
            <a:ext cx="8915400" cy="5029199"/>
          </a:xfrm>
        </p:spPr>
        <p:txBody>
          <a:bodyPr/>
          <a:lstStyle/>
          <a:p>
            <a:pPr algn="just"/>
            <a:r>
              <a:rPr lang="en-US" sz="2800" dirty="0" smtClean="0"/>
              <a:t>Allow you to perform certain common mathematical calculations</a:t>
            </a:r>
          </a:p>
          <a:p>
            <a:pPr algn="just"/>
            <a:r>
              <a:rPr lang="en-US" sz="2800" dirty="0"/>
              <a:t>Include the math header by using the preprocessor directive </a:t>
            </a:r>
            <a:r>
              <a:rPr lang="en-US" sz="2800" dirty="0">
                <a:solidFill>
                  <a:srgbClr val="0000CC"/>
                </a:solidFill>
              </a:rPr>
              <a:t>#include &lt;</a:t>
            </a:r>
            <a:r>
              <a:rPr lang="en-US" sz="2800" dirty="0" err="1">
                <a:solidFill>
                  <a:srgbClr val="0000CC"/>
                </a:solidFill>
              </a:rPr>
              <a:t>math.h</a:t>
            </a:r>
            <a:r>
              <a:rPr lang="en-US" sz="2800" dirty="0">
                <a:solidFill>
                  <a:srgbClr val="0000CC"/>
                </a:solidFill>
              </a:rPr>
              <a:t>&gt;</a:t>
            </a:r>
            <a:endParaRPr lang="en-US" sz="2800" dirty="0" smtClean="0"/>
          </a:p>
          <a:p>
            <a:pPr algn="just"/>
            <a:r>
              <a:rPr lang="en-US" sz="2800" dirty="0" smtClean="0"/>
              <a:t>Example, </a:t>
            </a:r>
            <a:r>
              <a:rPr lang="en-US" sz="2800" dirty="0" smtClean="0">
                <a:solidFill>
                  <a:srgbClr val="0000CC"/>
                </a:solidFill>
              </a:rPr>
              <a:t>a programmer desiring to calculate and print the square root of 900.0 might write</a:t>
            </a:r>
          </a:p>
          <a:p>
            <a:pPr algn="just">
              <a:buNone/>
            </a:pPr>
            <a:r>
              <a:rPr lang="en-GB" sz="2800" dirty="0" smtClean="0"/>
              <a:t>	</a:t>
            </a:r>
            <a:r>
              <a:rPr lang="en-GB" sz="2800" dirty="0" err="1" smtClean="0">
                <a:solidFill>
                  <a:srgbClr val="C00000"/>
                </a:solidFill>
              </a:rPr>
              <a:t>printf</a:t>
            </a:r>
            <a:r>
              <a:rPr lang="en-GB" sz="2800" dirty="0" smtClean="0">
                <a:solidFill>
                  <a:srgbClr val="C00000"/>
                </a:solidFill>
              </a:rPr>
              <a:t>( "%.2f", </a:t>
            </a:r>
            <a:r>
              <a:rPr lang="en-GB" sz="2800" b="1" dirty="0" err="1" smtClean="0">
                <a:solidFill>
                  <a:srgbClr val="C00000"/>
                </a:solidFill>
              </a:rPr>
              <a:t>sqrt</a:t>
            </a:r>
            <a:r>
              <a:rPr lang="en-GB" sz="2800" dirty="0" smtClean="0">
                <a:solidFill>
                  <a:srgbClr val="C00000"/>
                </a:solidFill>
              </a:rPr>
              <a:t>( 900.0));</a:t>
            </a:r>
          </a:p>
          <a:p>
            <a:pPr lvl="1" algn="just"/>
            <a:r>
              <a:rPr lang="en-US" sz="2400" dirty="0" smtClean="0"/>
              <a:t>When this statement executes, the math library function </a:t>
            </a:r>
            <a:r>
              <a:rPr lang="en-US" sz="2400" dirty="0" err="1" smtClean="0"/>
              <a:t>sqrt</a:t>
            </a:r>
            <a:r>
              <a:rPr lang="en-US" sz="2400" dirty="0" smtClean="0"/>
              <a:t> is called </a:t>
            </a:r>
          </a:p>
          <a:p>
            <a:pPr lvl="1" algn="just"/>
            <a:r>
              <a:rPr lang="en-US" sz="2400" dirty="0" smtClean="0"/>
              <a:t>The number 900.0 is the argument of the </a:t>
            </a:r>
            <a:r>
              <a:rPr lang="en-US" sz="2400" dirty="0" err="1" smtClean="0"/>
              <a:t>sqrt</a:t>
            </a:r>
            <a:r>
              <a:rPr lang="en-US" sz="2400" dirty="0" smtClean="0"/>
              <a:t> function</a:t>
            </a:r>
          </a:p>
          <a:p>
            <a:pPr lvl="1" algn="just"/>
            <a:r>
              <a:rPr lang="en-US" sz="2400" dirty="0" smtClean="0"/>
              <a:t>The preceding statement would print 30.00</a:t>
            </a:r>
          </a:p>
        </p:txBody>
      </p:sp>
    </p:spTree>
    <p:extLst>
      <p:ext uri="{BB962C8B-B14F-4D97-AF65-F5344CB8AC3E}">
        <p14:creationId xmlns:p14="http://schemas.microsoft.com/office/powerpoint/2010/main" val="107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Use modular programming using functions and multiple files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Identify flow chart elements and connectors that are associated with functions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the constructs in algorithms that are associated with functions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pply functions to solve a problem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xpress functions  in C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and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00600" y="1219200"/>
            <a:ext cx="4724400" cy="5334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 dirty="0" smtClean="0"/>
              <a:t>Use function call</a:t>
            </a:r>
          </a:p>
          <a:p>
            <a:r>
              <a:rPr lang="en-US" sz="2800" dirty="0" smtClean="0"/>
              <a:t>For each function, define separate algorithm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dirty="0" smtClean="0"/>
              <a:t>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add (</a:t>
            </a:r>
            <a:r>
              <a:rPr lang="en-US" sz="2400" dirty="0" err="1" smtClean="0"/>
              <a:t>a,b:Integer</a:t>
            </a:r>
            <a:r>
              <a:rPr lang="en-US" sz="2400" dirty="0" smtClean="0"/>
              <a:t>):</a:t>
            </a:r>
            <a:r>
              <a:rPr lang="en-US" sz="2400" b="1" dirty="0" smtClean="0"/>
              <a:t>Integer</a:t>
            </a:r>
          </a:p>
          <a:p>
            <a:pPr lvl="1">
              <a:buNone/>
            </a:pPr>
            <a:r>
              <a:rPr lang="en-US" sz="2400" b="1" dirty="0" err="1" smtClean="0"/>
              <a:t>var</a:t>
            </a:r>
            <a:r>
              <a:rPr lang="en-US" sz="2400" dirty="0" smtClean="0"/>
              <a:t> c:</a:t>
            </a:r>
            <a:r>
              <a:rPr lang="en-US" sz="2400" b="1" dirty="0" smtClean="0"/>
              <a:t>Integer</a:t>
            </a:r>
            <a:r>
              <a:rPr lang="en-US" sz="2400" dirty="0" smtClean="0"/>
              <a:t>; {The result}</a:t>
            </a:r>
          </a:p>
          <a:p>
            <a:pPr lvl="1">
              <a:buNone/>
            </a:pPr>
            <a:r>
              <a:rPr lang="en-US" sz="2400" b="1" dirty="0" smtClean="0"/>
              <a:t>Begin</a:t>
            </a:r>
          </a:p>
          <a:p>
            <a:pPr lvl="2">
              <a:buNone/>
            </a:pPr>
            <a:r>
              <a:rPr lang="en-US" sz="2000" dirty="0" smtClean="0"/>
              <a:t>c := </a:t>
            </a:r>
            <a:r>
              <a:rPr lang="en-US" sz="2000" dirty="0" err="1" smtClean="0"/>
              <a:t>a+b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400" b="1" dirty="0" smtClean="0"/>
              <a:t>End</a:t>
            </a:r>
            <a:endParaRPr lang="en-US" sz="2000" b="1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14400" y="990600"/>
            <a:ext cx="4343400" cy="548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Predefined Process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1524000" y="2057400"/>
            <a:ext cx="2895600" cy="1067594"/>
            <a:chOff x="990600" y="3733800"/>
            <a:chExt cx="2895600" cy="1067594"/>
          </a:xfrm>
        </p:grpSpPr>
        <p:sp>
          <p:nvSpPr>
            <p:cNvPr id="16" name="Rectangle 15"/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18"/>
          <p:cNvGrpSpPr/>
          <p:nvPr/>
        </p:nvGrpSpPr>
        <p:grpSpPr>
          <a:xfrm>
            <a:off x="1447800" y="4343400"/>
            <a:ext cx="2895600" cy="1067594"/>
            <a:chOff x="990600" y="3733800"/>
            <a:chExt cx="2895600" cy="1067594"/>
          </a:xfrm>
        </p:grpSpPr>
        <p:sp>
          <p:nvSpPr>
            <p:cNvPr id="20" name="Rectangle 19"/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power(10,num)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5333999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Functions are used to increase reusability and maintainability </a:t>
            </a:r>
            <a:r>
              <a:rPr lang="en-US" sz="2800" smtClean="0">
                <a:latin typeface="Calibri" pitchFamily="34" charset="0"/>
                <a:cs typeface="Times New Roman" pitchFamily="18" charset="0"/>
              </a:rPr>
              <a:t>of C code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Functions focus on solving one aspect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Functions take arguments and copy values to local parameters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All variables declared within a function are local to that function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Functions can be declared if use of function appears before the function definition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IN" sz="2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Functions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Standard library functions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Header files</a:t>
            </a:r>
          </a:p>
          <a:p>
            <a:pPr algn="just">
              <a:buNone/>
            </a:pP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Question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Simple projects in C programming language have thousands of lines of code. How do programmers manage writing and maintaining such code?</a:t>
            </a:r>
          </a:p>
        </p:txBody>
      </p:sp>
    </p:spTree>
    <p:extLst>
      <p:ext uri="{BB962C8B-B14F-4D97-AF65-F5344CB8AC3E}">
        <p14:creationId xmlns:p14="http://schemas.microsoft.com/office/powerpoint/2010/main" val="318366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IN" sz="2800" dirty="0"/>
              <a:t>Divide and conquer </a:t>
            </a:r>
          </a:p>
          <a:p>
            <a:pPr lvl="1"/>
            <a:r>
              <a:rPr lang="en-US" sz="2400" dirty="0" smtClean="0"/>
              <a:t>Break large computing tasks into smaller ones</a:t>
            </a:r>
          </a:p>
          <a:p>
            <a:pPr lvl="1"/>
            <a:r>
              <a:rPr lang="en-IN" sz="2400" dirty="0" smtClean="0"/>
              <a:t>Construct a program from smaller pieces of code</a:t>
            </a:r>
          </a:p>
          <a:p>
            <a:pPr lvl="1"/>
            <a:r>
              <a:rPr lang="en-IN" sz="2400" dirty="0" smtClean="0"/>
              <a:t>Each </a:t>
            </a:r>
            <a:r>
              <a:rPr lang="en-IN" sz="2400" dirty="0"/>
              <a:t>piece </a:t>
            </a:r>
            <a:r>
              <a:rPr lang="en-IN" sz="2400" dirty="0" smtClean="0"/>
              <a:t>can be maintained independently</a:t>
            </a:r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  <a:p>
            <a:pPr algn="just"/>
            <a:r>
              <a:rPr lang="en-US" sz="2800" dirty="0" smtClean="0"/>
              <a:t>Enable people to build on what others have done instead of starting from scratch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842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/>
              <a:t>in 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Functions</a:t>
            </a:r>
          </a:p>
          <a:p>
            <a:pPr lvl="1" algn="just"/>
            <a:r>
              <a:rPr lang="en-US" sz="2400" dirty="0" smtClean="0"/>
              <a:t>Modules </a:t>
            </a:r>
            <a:r>
              <a:rPr lang="en-US" sz="2400" dirty="0"/>
              <a:t>in </a:t>
            </a:r>
            <a:r>
              <a:rPr lang="en-US" sz="2400" dirty="0" smtClean="0"/>
              <a:t>C</a:t>
            </a:r>
          </a:p>
          <a:p>
            <a:pPr lvl="1" algn="just"/>
            <a:r>
              <a:rPr lang="en-US" sz="2400" dirty="0" smtClean="0"/>
              <a:t>A set of instructions to carry out a particular task</a:t>
            </a:r>
            <a:endParaRPr lang="en-US" sz="2400" dirty="0"/>
          </a:p>
          <a:p>
            <a:pPr marL="0" lvl="1" indent="457200" algn="just">
              <a:buFont typeface="Arial" pitchFamily="34" charset="0"/>
              <a:buChar char="•"/>
            </a:pPr>
            <a:endParaRPr lang="en-US" sz="2400" dirty="0" smtClean="0"/>
          </a:p>
          <a:p>
            <a:pPr marL="0" lvl="1" indent="457200" algn="just">
              <a:buFont typeface="Arial" pitchFamily="34" charset="0"/>
              <a:buChar char="•"/>
            </a:pPr>
            <a:r>
              <a:rPr lang="en-US" dirty="0" smtClean="0"/>
              <a:t>Advantages </a:t>
            </a:r>
          </a:p>
          <a:p>
            <a:pPr marL="400050" lvl="2" indent="457200" algn="just"/>
            <a:r>
              <a:rPr lang="en-US" dirty="0" smtClean="0"/>
              <a:t>Reduce program development time</a:t>
            </a:r>
          </a:p>
          <a:p>
            <a:pPr marL="400050" lvl="2" indent="457200" algn="just"/>
            <a:r>
              <a:rPr lang="en-US" dirty="0" smtClean="0"/>
              <a:t>Reusability</a:t>
            </a:r>
          </a:p>
          <a:p>
            <a:pPr marL="400050" lvl="2" indent="457200" algn="just"/>
            <a:r>
              <a:rPr lang="en-US" dirty="0" smtClean="0"/>
              <a:t>Manageability - Debugging is easier</a:t>
            </a:r>
          </a:p>
          <a:p>
            <a:pPr marL="400050" lvl="2" indent="457200" algn="just"/>
            <a:r>
              <a:rPr lang="en-US" dirty="0" smtClean="0"/>
              <a:t>Avoid repeating code in a program</a:t>
            </a:r>
          </a:p>
          <a:p>
            <a:pPr marL="400050" lvl="2" indent="457200" algn="just"/>
            <a:endParaRPr lang="en-US" dirty="0" smtClean="0"/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3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/>
              <a:t>Library function/Built-in functions</a:t>
            </a:r>
          </a:p>
          <a:p>
            <a:pPr lvl="1" algn="just" fontAlgn="base"/>
            <a:r>
              <a:rPr lang="en-US" sz="2400" dirty="0" smtClean="0"/>
              <a:t>C standard library has many functions</a:t>
            </a:r>
          </a:p>
          <a:p>
            <a:pPr lvl="1" algn="just" fontAlgn="base"/>
            <a:r>
              <a:rPr lang="en-US" sz="2400" dirty="0" smtClean="0"/>
              <a:t>E.g.,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(), </a:t>
            </a:r>
            <a:r>
              <a:rPr lang="en-US" sz="2400" dirty="0" err="1" smtClean="0"/>
              <a:t>scanf</a:t>
            </a:r>
            <a:r>
              <a:rPr lang="en-US" sz="2400" dirty="0" smtClean="0"/>
              <a:t>(),</a:t>
            </a:r>
            <a:r>
              <a:rPr lang="en-US" sz="2400" dirty="0" err="1" smtClean="0"/>
              <a:t>sqrt</a:t>
            </a:r>
            <a:r>
              <a:rPr lang="en-US" sz="2400" dirty="0" smtClean="0"/>
              <a:t>(), etc.,	</a:t>
            </a:r>
          </a:p>
          <a:p>
            <a:pPr marL="514350" indent="-514350" algn="just" fontAlgn="base"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/>
              <a:t>User defined function/ Programmer defined function</a:t>
            </a:r>
          </a:p>
          <a:p>
            <a:pPr marL="914400" lvl="1" indent="-514350" algn="just" fontAlgn="base"/>
            <a:r>
              <a:rPr lang="en-US" sz="2400" dirty="0" smtClean="0"/>
              <a:t>Functions written by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 fontAlgn="base"/>
            <a:r>
              <a:rPr lang="en-US" sz="2800" dirty="0" smtClean="0"/>
              <a:t>When programming in C, you will be using</a:t>
            </a:r>
          </a:p>
          <a:p>
            <a:pPr lvl="1" algn="just" fontAlgn="base"/>
            <a:r>
              <a:rPr lang="en-US" sz="2400" dirty="0" smtClean="0"/>
              <a:t>C standard library functions</a:t>
            </a:r>
          </a:p>
          <a:p>
            <a:pPr lvl="1" algn="just" fontAlgn="base"/>
            <a:r>
              <a:rPr lang="en-US" sz="2400" dirty="0" smtClean="0"/>
              <a:t>Functions you create yourself</a:t>
            </a:r>
          </a:p>
          <a:p>
            <a:pPr lvl="1" algn="just" fontAlgn="base"/>
            <a:r>
              <a:rPr lang="en-US" sz="2400" dirty="0" smtClean="0"/>
              <a:t>Functions other people have created and made available to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/>
              <a:t>Function declaration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/>
              <a:t>Function call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/>
              <a:t>Function definition</a:t>
            </a:r>
          </a:p>
          <a:p>
            <a:pPr algn="just" fontAlgn="base"/>
            <a:endParaRPr lang="en-US" sz="2800" dirty="0" smtClean="0"/>
          </a:p>
          <a:p>
            <a:pPr algn="just" fontAlgn="base"/>
            <a:r>
              <a:rPr lang="en-US" sz="2800" dirty="0" smtClean="0"/>
              <a:t>Consider the </a:t>
            </a:r>
            <a:r>
              <a:rPr lang="en-US" sz="2800" dirty="0" smtClean="0">
                <a:solidFill>
                  <a:srgbClr val="002060"/>
                </a:solidFill>
              </a:rPr>
              <a:t>hierarchical </a:t>
            </a:r>
          </a:p>
          <a:p>
            <a:pPr algn="just" fontAlgn="base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	form of management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62200"/>
            <a:ext cx="5029200" cy="388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2023</TotalTime>
  <Words>828</Words>
  <Application>Microsoft Office PowerPoint</Application>
  <PresentationFormat>A4 Paper (210x297 mm)</PresentationFormat>
  <Paragraphs>192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Question</vt:lpstr>
      <vt:lpstr>Solution</vt:lpstr>
      <vt:lpstr>Modules in C</vt:lpstr>
      <vt:lpstr>Types of C functions</vt:lpstr>
      <vt:lpstr>Programming in C</vt:lpstr>
      <vt:lpstr>Functions </vt:lpstr>
      <vt:lpstr>User Defined Function</vt:lpstr>
      <vt:lpstr>Function Prototype</vt:lpstr>
      <vt:lpstr>Function Definition</vt:lpstr>
      <vt:lpstr>Function Definition contd.</vt:lpstr>
      <vt:lpstr>Function Calls</vt:lpstr>
      <vt:lpstr>Sample Program</vt:lpstr>
      <vt:lpstr>Category of Functions - Demo</vt:lpstr>
      <vt:lpstr>Headers </vt:lpstr>
      <vt:lpstr>Some Standard Library Headers </vt:lpstr>
      <vt:lpstr>Math Library functions</vt:lpstr>
      <vt:lpstr>Flow Charts and Algorithms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483</cp:revision>
  <dcterms:created xsi:type="dcterms:W3CDTF">2006-08-16T00:00:00Z</dcterms:created>
  <dcterms:modified xsi:type="dcterms:W3CDTF">2022-03-15T06:20:52Z</dcterms:modified>
</cp:coreProperties>
</file>