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06" r:id="rId2"/>
    <p:sldId id="310" r:id="rId3"/>
    <p:sldId id="311" r:id="rId4"/>
    <p:sldId id="321" r:id="rId5"/>
    <p:sldId id="331" r:id="rId6"/>
    <p:sldId id="332" r:id="rId7"/>
    <p:sldId id="333" r:id="rId8"/>
    <p:sldId id="338" r:id="rId9"/>
    <p:sldId id="324" r:id="rId10"/>
    <p:sldId id="339" r:id="rId11"/>
    <p:sldId id="340" r:id="rId12"/>
    <p:sldId id="325" r:id="rId13"/>
    <p:sldId id="322" r:id="rId14"/>
    <p:sldId id="327" r:id="rId15"/>
    <p:sldId id="334" r:id="rId16"/>
    <p:sldId id="335" r:id="rId17"/>
    <p:sldId id="328" r:id="rId18"/>
    <p:sldId id="318" r:id="rId19"/>
    <p:sldId id="319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36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8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8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0668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Recursion</a:t>
            </a: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Course </a:t>
            </a:r>
            <a:r>
              <a:rPr lang="en-IN" sz="3200" b="1" dirty="0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4906965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Both Recursion and Iteration is</a:t>
            </a:r>
          </a:p>
          <a:p>
            <a:pPr algn="just"/>
            <a:r>
              <a:rPr lang="en-US" sz="2800" dirty="0" smtClean="0"/>
              <a:t>Based on a control structure</a:t>
            </a:r>
          </a:p>
          <a:p>
            <a:pPr lvl="1" algn="just"/>
            <a:r>
              <a:rPr lang="en-US" sz="2400" dirty="0" smtClean="0"/>
              <a:t>Iteration uses a repetition structure</a:t>
            </a:r>
          </a:p>
          <a:p>
            <a:pPr lvl="1" algn="just"/>
            <a:r>
              <a:rPr lang="en-US" sz="2400" dirty="0" smtClean="0"/>
              <a:t>recursion uses a selection structure</a:t>
            </a:r>
          </a:p>
          <a:p>
            <a:pPr algn="just"/>
            <a:r>
              <a:rPr lang="en-US" sz="2800" dirty="0" smtClean="0"/>
              <a:t>Involve </a:t>
            </a:r>
            <a:r>
              <a:rPr lang="en-GB" sz="2800" dirty="0" smtClean="0"/>
              <a:t>repetition</a:t>
            </a:r>
          </a:p>
          <a:p>
            <a:pPr lvl="1" algn="just"/>
            <a:r>
              <a:rPr lang="en-GB" sz="2400" dirty="0" smtClean="0"/>
              <a:t>Iteration explicitly uses a repetition structure</a:t>
            </a:r>
          </a:p>
          <a:p>
            <a:pPr lvl="1" algn="just"/>
            <a:r>
              <a:rPr lang="en-GB" sz="2400" dirty="0" smtClean="0"/>
              <a:t>recursion achieves repetition </a:t>
            </a:r>
            <a:r>
              <a:rPr lang="en-US" sz="2400" dirty="0" smtClean="0"/>
              <a:t>through repeated function calls</a:t>
            </a:r>
            <a:endParaRPr lang="en-US" sz="2800" dirty="0" smtClean="0"/>
          </a:p>
          <a:p>
            <a:pPr algn="just"/>
            <a:r>
              <a:rPr lang="en-US" sz="2800" dirty="0" smtClean="0"/>
              <a:t>Involve a termination test</a:t>
            </a:r>
          </a:p>
          <a:p>
            <a:pPr lvl="1" algn="just"/>
            <a:r>
              <a:rPr lang="en-GB" sz="2400" dirty="0" smtClean="0"/>
              <a:t>Iteration terminates when the loop-continuation condition fails</a:t>
            </a:r>
          </a:p>
          <a:p>
            <a:pPr lvl="1" algn="just"/>
            <a:r>
              <a:rPr lang="en-GB" sz="2400" dirty="0" smtClean="0"/>
              <a:t>Recursion terminates </a:t>
            </a:r>
            <a:r>
              <a:rPr lang="en-US" sz="2400" dirty="0" smtClean="0"/>
              <a:t>when a base case is recognized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Both iteration and recursion can occur infinitely</a:t>
            </a:r>
          </a:p>
          <a:p>
            <a:pPr lvl="1" algn="just"/>
            <a:r>
              <a:rPr lang="en-US" sz="2400" dirty="0" smtClean="0"/>
              <a:t>An infinite loop occurs with iteration if the loop-continuation test never becomes false</a:t>
            </a:r>
          </a:p>
          <a:p>
            <a:pPr lvl="1" algn="just"/>
            <a:r>
              <a:rPr lang="en-US" sz="2400" dirty="0" smtClean="0"/>
              <a:t>infinite recursion occurs if the recursion step does not reduce the problem each time in a manner that converges on the base case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Avoid Recursion?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r>
              <a:rPr lang="en-US" sz="2800" dirty="0" smtClean="0"/>
              <a:t>What happens when the value of n increases?</a:t>
            </a:r>
          </a:p>
          <a:p>
            <a:r>
              <a:rPr lang="en-US" sz="2800" dirty="0" smtClean="0"/>
              <a:t>How many variables will be there in memory?</a:t>
            </a:r>
          </a:p>
          <a:p>
            <a:endParaRPr lang="en-GB" dirty="0"/>
          </a:p>
        </p:txBody>
      </p:sp>
      <p:pic>
        <p:nvPicPr>
          <p:cNvPr id="4" name="Picture 3" descr="BD049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200400"/>
            <a:ext cx="3425825" cy="220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Merits and Demerits of 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GB" sz="2800" dirty="0" smtClean="0"/>
              <a:t>Merits</a:t>
            </a:r>
          </a:p>
          <a:p>
            <a:pPr lvl="1" algn="just"/>
            <a:r>
              <a:rPr lang="en-US" sz="2400" dirty="0" smtClean="0"/>
              <a:t>Reduce </a:t>
            </a:r>
            <a:r>
              <a:rPr lang="en-US" sz="2400" dirty="0"/>
              <a:t>unnecessary calling of </a:t>
            </a:r>
            <a:r>
              <a:rPr lang="en-US" sz="2400" dirty="0" smtClean="0"/>
              <a:t>function</a:t>
            </a:r>
            <a:endParaRPr lang="en-US" sz="2400" dirty="0"/>
          </a:p>
          <a:p>
            <a:pPr lvl="1" algn="just"/>
            <a:r>
              <a:rPr lang="en-GB" sz="2400" dirty="0" smtClean="0"/>
              <a:t>Easier to write and understand than the non-recursive equivalent</a:t>
            </a:r>
          </a:p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Demerits</a:t>
            </a:r>
          </a:p>
          <a:p>
            <a:pPr lvl="1" algn="just"/>
            <a:r>
              <a:rPr lang="en-GB" sz="2400" dirty="0" smtClean="0"/>
              <a:t>Take more time compared to iterative methods</a:t>
            </a:r>
          </a:p>
          <a:p>
            <a:pPr lvl="1" algn="just"/>
            <a:r>
              <a:rPr lang="en-GB" sz="2400" dirty="0" smtClean="0"/>
              <a:t>A stack of the values being processed must be maintained</a:t>
            </a:r>
          </a:p>
          <a:p>
            <a:pPr lvl="1" algn="just"/>
            <a:r>
              <a:rPr lang="en-GB" sz="2400" dirty="0" smtClean="0"/>
              <a:t>Consume additional memory</a:t>
            </a:r>
          </a:p>
          <a:p>
            <a:pPr lvl="1" algn="just"/>
            <a:r>
              <a:rPr lang="en-US" sz="2400" dirty="0"/>
              <a:t>Recursive solution is always logical and it is very difficult to trace</a:t>
            </a:r>
            <a:endParaRPr lang="en-GB" sz="2400" dirty="0" smtClean="0"/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</a:t>
            </a:r>
            <a:r>
              <a:rPr lang="en-GB" dirty="0" err="1" smtClean="0"/>
              <a:t>Preprocessor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4906965"/>
          </a:xfrm>
        </p:spPr>
        <p:txBody>
          <a:bodyPr/>
          <a:lstStyle/>
          <a:p>
            <a:pPr algn="just"/>
            <a:r>
              <a:rPr lang="en-GB" sz="2800" dirty="0" smtClean="0"/>
              <a:t>C provides certain language facilities by means of a </a:t>
            </a:r>
            <a:r>
              <a:rPr lang="en-GB" sz="2800" dirty="0" err="1" smtClean="0"/>
              <a:t>preprocessor</a:t>
            </a:r>
            <a:endParaRPr lang="en-GB" sz="2800" dirty="0" smtClean="0"/>
          </a:p>
          <a:p>
            <a:pPr lvl="1" algn="just"/>
            <a:r>
              <a:rPr lang="en-GB" dirty="0" smtClean="0"/>
              <a:t>A </a:t>
            </a:r>
            <a:r>
              <a:rPr lang="en-GB" dirty="0" err="1" smtClean="0"/>
              <a:t>macroprocessor</a:t>
            </a:r>
            <a:r>
              <a:rPr lang="en-GB" dirty="0" smtClean="0"/>
              <a:t> program that processes the source program before it is compiled</a:t>
            </a:r>
          </a:p>
          <a:p>
            <a:pPr algn="just">
              <a:buNone/>
            </a:pPr>
            <a:r>
              <a:rPr lang="en-GB" sz="2800" dirty="0" smtClean="0">
                <a:solidFill>
                  <a:srgbClr val="002060"/>
                </a:solidFill>
              </a:rPr>
              <a:t>	Source Program -&gt; C </a:t>
            </a:r>
            <a:r>
              <a:rPr lang="en-GB" sz="2800" dirty="0" err="1" smtClean="0">
                <a:solidFill>
                  <a:srgbClr val="002060"/>
                </a:solidFill>
              </a:rPr>
              <a:t>Preprocessor</a:t>
            </a:r>
            <a:r>
              <a:rPr lang="en-GB" sz="2800" dirty="0" smtClean="0">
                <a:solidFill>
                  <a:srgbClr val="002060"/>
                </a:solidFill>
              </a:rPr>
              <a:t> -&gt; Compiler -&gt; Object </a:t>
            </a:r>
            <a:r>
              <a:rPr lang="en-GB" sz="2800" dirty="0" err="1" smtClean="0">
                <a:solidFill>
                  <a:srgbClr val="002060"/>
                </a:solidFill>
              </a:rPr>
              <a:t>Prorgam</a:t>
            </a:r>
            <a:endParaRPr lang="en-GB" sz="2800" dirty="0" smtClean="0">
              <a:solidFill>
                <a:srgbClr val="002060"/>
              </a:solidFill>
            </a:endParaRP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Before the source code passes through the compiler, it is examined by the preprocessor for any </a:t>
            </a:r>
            <a:r>
              <a:rPr lang="en-US" sz="2800" dirty="0" smtClean="0">
                <a:solidFill>
                  <a:srgbClr val="0000CC"/>
                </a:solidFill>
              </a:rPr>
              <a:t>preprocessor directives</a:t>
            </a:r>
            <a:endParaRPr lang="en-GB" sz="2800" dirty="0" smtClean="0">
              <a:solidFill>
                <a:srgbClr val="0000CC"/>
              </a:solidFill>
            </a:endParaRPr>
          </a:p>
          <a:p>
            <a:pPr algn="just"/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800" dirty="0" smtClean="0"/>
              <a:t>Preprocessor directives are placed in the source program before the main line</a:t>
            </a:r>
          </a:p>
          <a:p>
            <a:pPr algn="just"/>
            <a:r>
              <a:rPr lang="en-GB" sz="2800" dirty="0" smtClean="0"/>
              <a:t>Statements which begin with </a:t>
            </a:r>
            <a:r>
              <a:rPr lang="en-GB" sz="2800" dirty="0" smtClean="0">
                <a:solidFill>
                  <a:srgbClr val="002060"/>
                </a:solidFill>
              </a:rPr>
              <a:t>#</a:t>
            </a:r>
            <a:r>
              <a:rPr lang="en-GB" sz="2800" dirty="0" smtClean="0"/>
              <a:t> symbol </a:t>
            </a:r>
          </a:p>
          <a:p>
            <a:pPr marL="857250" lvl="1" indent="-457200" algn="just"/>
            <a:r>
              <a:rPr lang="en-GB" sz="2400" dirty="0" smtClean="0">
                <a:solidFill>
                  <a:srgbClr val="0000CC"/>
                </a:solidFill>
              </a:rPr>
              <a:t>#include </a:t>
            </a:r>
            <a:endParaRPr lang="en-GB" sz="2400" dirty="0" smtClean="0"/>
          </a:p>
          <a:p>
            <a:pPr marL="857250" lvl="1" indent="-457200" algn="just"/>
            <a:r>
              <a:rPr lang="en-GB" sz="2400" dirty="0" smtClean="0">
                <a:solidFill>
                  <a:srgbClr val="0000CC"/>
                </a:solidFill>
              </a:rPr>
              <a:t>#define </a:t>
            </a:r>
            <a:endParaRPr lang="en-GB" sz="2400" dirty="0" smtClean="0"/>
          </a:p>
          <a:p>
            <a:pPr marL="457200" indent="-457200" algn="just"/>
            <a:endParaRPr lang="en-GB" sz="2800" dirty="0" smtClean="0"/>
          </a:p>
          <a:p>
            <a:pPr marL="457200" indent="-457200" algn="just"/>
            <a:r>
              <a:rPr lang="en-GB" sz="2800" dirty="0" smtClean="0"/>
              <a:t>Three types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sz="2400" dirty="0" smtClean="0"/>
              <a:t>Macro substitution directives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sz="2400" dirty="0" smtClean="0"/>
              <a:t>File inclusion directives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sz="2400" dirty="0" smtClean="0"/>
              <a:t>Conditional compilation directives</a:t>
            </a:r>
          </a:p>
          <a:p>
            <a:pPr marL="457200" indent="-457200" algn="just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Macro Substitution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GB" sz="2800" dirty="0" smtClean="0"/>
              <a:t>To replace a token by an arbitrary sequence of characters</a:t>
            </a:r>
          </a:p>
          <a:p>
            <a:pPr algn="just"/>
            <a:r>
              <a:rPr lang="en-GB" sz="2800" dirty="0" smtClean="0"/>
              <a:t>A definition has the form</a:t>
            </a:r>
          </a:p>
          <a:p>
            <a:pPr lvl="1" algn="just">
              <a:buNone/>
            </a:pPr>
            <a:r>
              <a:rPr lang="en-GB" dirty="0" smtClean="0">
                <a:solidFill>
                  <a:srgbClr val="0000CC"/>
                </a:solidFill>
              </a:rPr>
              <a:t># define name </a:t>
            </a:r>
            <a:r>
              <a:rPr lang="en-GB" dirty="0" err="1" smtClean="0">
                <a:solidFill>
                  <a:srgbClr val="0000CC"/>
                </a:solidFill>
              </a:rPr>
              <a:t>replacement_text</a:t>
            </a:r>
            <a:endParaRPr lang="en-GB" dirty="0" smtClean="0">
              <a:solidFill>
                <a:srgbClr val="0000CC"/>
              </a:solidFill>
            </a:endParaRPr>
          </a:p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Possible to define macro with arguments</a:t>
            </a:r>
          </a:p>
          <a:p>
            <a:pPr algn="just"/>
            <a:r>
              <a:rPr lang="en-GB" sz="2800" dirty="0" smtClean="0"/>
              <a:t>E.g., define a macro called max</a:t>
            </a:r>
          </a:p>
          <a:p>
            <a:pPr lvl="1" algn="just"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#define max(A,B)  ((A)&gt;(B)? (A) : (B))</a:t>
            </a:r>
          </a:p>
          <a:p>
            <a:pPr lvl="1" algn="just">
              <a:buNone/>
            </a:pPr>
            <a:r>
              <a:rPr lang="en-GB" sz="2400" dirty="0" smtClean="0"/>
              <a:t>The line </a:t>
            </a:r>
          </a:p>
          <a:p>
            <a:pPr lvl="1" algn="just"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X=max(</a:t>
            </a:r>
            <a:r>
              <a:rPr lang="en-GB" sz="2400" dirty="0" err="1" smtClean="0">
                <a:solidFill>
                  <a:srgbClr val="C00000"/>
                </a:solidFill>
              </a:rPr>
              <a:t>p+q</a:t>
            </a:r>
            <a:r>
              <a:rPr lang="en-GB" sz="2400" dirty="0" smtClean="0">
                <a:solidFill>
                  <a:srgbClr val="C00000"/>
                </a:solidFill>
              </a:rPr>
              <a:t>, </a:t>
            </a:r>
            <a:r>
              <a:rPr lang="en-GB" sz="2400" dirty="0" err="1" smtClean="0">
                <a:solidFill>
                  <a:srgbClr val="C00000"/>
                </a:solidFill>
              </a:rPr>
              <a:t>r+s</a:t>
            </a:r>
            <a:r>
              <a:rPr lang="en-GB" sz="2400" dirty="0" smtClean="0">
                <a:solidFill>
                  <a:srgbClr val="C00000"/>
                </a:solidFill>
              </a:rPr>
              <a:t>);  </a:t>
            </a:r>
            <a:r>
              <a:rPr lang="en-GB" sz="2400" dirty="0" smtClean="0"/>
              <a:t>will be replaced by the line</a:t>
            </a:r>
          </a:p>
          <a:p>
            <a:pPr lvl="1" algn="just"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X=((</a:t>
            </a:r>
            <a:r>
              <a:rPr lang="en-GB" sz="2400" dirty="0" err="1" smtClean="0">
                <a:solidFill>
                  <a:srgbClr val="C00000"/>
                </a:solidFill>
              </a:rPr>
              <a:t>p+q</a:t>
            </a:r>
            <a:r>
              <a:rPr lang="en-GB" sz="2400" dirty="0" smtClean="0">
                <a:solidFill>
                  <a:srgbClr val="C00000"/>
                </a:solidFill>
              </a:rPr>
              <a:t>)&gt;(</a:t>
            </a:r>
            <a:r>
              <a:rPr lang="en-GB" sz="2400" dirty="0" err="1" smtClean="0">
                <a:solidFill>
                  <a:srgbClr val="C00000"/>
                </a:solidFill>
              </a:rPr>
              <a:t>r+s</a:t>
            </a:r>
            <a:r>
              <a:rPr lang="en-GB" sz="2400" dirty="0" smtClean="0">
                <a:solidFill>
                  <a:srgbClr val="C00000"/>
                </a:solidFill>
              </a:rPr>
              <a:t>) ? (</a:t>
            </a:r>
            <a:r>
              <a:rPr lang="en-GB" sz="2400" dirty="0" err="1" smtClean="0">
                <a:solidFill>
                  <a:srgbClr val="C00000"/>
                </a:solidFill>
              </a:rPr>
              <a:t>p+q</a:t>
            </a:r>
            <a:r>
              <a:rPr lang="en-GB" sz="2400" dirty="0" smtClean="0">
                <a:solidFill>
                  <a:srgbClr val="C00000"/>
                </a:solidFill>
              </a:rPr>
              <a:t>) : (</a:t>
            </a:r>
            <a:r>
              <a:rPr lang="en-GB" sz="2400" dirty="0" err="1" smtClean="0">
                <a:solidFill>
                  <a:srgbClr val="C00000"/>
                </a:solidFill>
              </a:rPr>
              <a:t>r+s</a:t>
            </a:r>
            <a:r>
              <a:rPr lang="en-GB" sz="2400" dirty="0" smtClean="0">
                <a:solidFill>
                  <a:srgbClr val="C00000"/>
                </a:solidFill>
              </a:rPr>
              <a:t>));</a:t>
            </a:r>
          </a:p>
          <a:p>
            <a:pPr lvl="1" algn="just">
              <a:buNone/>
            </a:pPr>
            <a:endParaRPr lang="en-GB" sz="24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GB" sz="2800" dirty="0" smtClean="0"/>
              <a:t>To include the contents of the file during compilation </a:t>
            </a:r>
            <a:r>
              <a:rPr lang="en-GB" sz="2800" dirty="0" smtClean="0">
                <a:solidFill>
                  <a:srgbClr val="0000CC"/>
                </a:solidFill>
              </a:rPr>
              <a:t>	</a:t>
            </a:r>
          </a:p>
          <a:p>
            <a:pPr algn="just"/>
            <a:r>
              <a:rPr lang="en-GB" sz="2800" dirty="0" smtClean="0"/>
              <a:t>Avoids rewriting those functions or macro definitions</a:t>
            </a:r>
          </a:p>
          <a:p>
            <a:pPr algn="just">
              <a:buNone/>
            </a:pPr>
            <a:r>
              <a:rPr lang="en-GB" sz="2800" dirty="0" smtClean="0"/>
              <a:t>	</a:t>
            </a:r>
          </a:p>
          <a:p>
            <a:pPr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	#include “filename”</a:t>
            </a:r>
          </a:p>
          <a:p>
            <a:pPr lvl="1" algn="just"/>
            <a:r>
              <a:rPr lang="en-GB" sz="2400" dirty="0" smtClean="0"/>
              <a:t>Searching of the file typically begins where the source program was found</a:t>
            </a:r>
          </a:p>
          <a:p>
            <a:pPr algn="just"/>
            <a:endParaRPr lang="en-GB" sz="2800" dirty="0" smtClean="0"/>
          </a:p>
          <a:p>
            <a:pPr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	#include &lt;filename&gt;</a:t>
            </a:r>
          </a:p>
          <a:p>
            <a:pPr lvl="1" algn="just"/>
            <a:r>
              <a:rPr lang="en-GB" sz="2400" dirty="0" smtClean="0"/>
              <a:t>Searching follows an implementation-defined rule to find the rule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Functions can call themselves - recursion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Recursive programs need memory and hence are discouraged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All recursive programs have iterative equivalents</a:t>
            </a:r>
          </a:p>
          <a:p>
            <a:pPr algn="just"/>
            <a:r>
              <a:rPr lang="en-US" sz="2800" dirty="0"/>
              <a:t>Preprocessor directives are placed in the source program before the main line</a:t>
            </a: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apply the concept of recursion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identify recursion in a C programming language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use macro programming constructs in the C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95399"/>
            <a:ext cx="8915400" cy="4830765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Recursion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C preprocessor</a:t>
            </a:r>
          </a:p>
        </p:txBody>
      </p: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Recursion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95399"/>
            <a:ext cx="8915400" cy="4830765"/>
          </a:xfrm>
        </p:spPr>
        <p:txBody>
          <a:bodyPr/>
          <a:lstStyle/>
          <a:p>
            <a:pPr algn="just"/>
            <a:r>
              <a:rPr lang="en-US" sz="2800" dirty="0" smtClean="0"/>
              <a:t>C functions can be used recursively</a:t>
            </a:r>
          </a:p>
          <a:p>
            <a:pPr lvl="1" algn="just"/>
            <a:r>
              <a:rPr lang="en-US" dirty="0" smtClean="0"/>
              <a:t>A function may call itself either directly or indirectly</a:t>
            </a:r>
          </a:p>
          <a:p>
            <a:pPr lvl="1" algn="just"/>
            <a:endParaRPr lang="en-US" sz="2400" dirty="0" smtClean="0"/>
          </a:p>
          <a:p>
            <a:pPr algn="just"/>
            <a:r>
              <a:rPr lang="en-US" sz="2800" dirty="0" smtClean="0"/>
              <a:t>When a function calls itself recursively, each invocation gets a fresh set of all the automatic variables, independent of the previous step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9600" y="4876800"/>
            <a:ext cx="1405069" cy="576263"/>
            <a:chOff x="431" y="2886"/>
            <a:chExt cx="817" cy="36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1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f1</a:t>
              </a:r>
            </a:p>
          </p:txBody>
        </p:sp>
        <p:cxnSp>
          <p:nvCxnSpPr>
            <p:cNvPr id="6" name="AutoShape 5"/>
            <p:cNvCxnSpPr>
              <a:cxnSpLocks noChangeShapeType="1"/>
              <a:stCxn id="5" idx="7"/>
              <a:endCxn id="5" idx="5"/>
            </p:cNvCxnSpPr>
            <p:nvPr/>
          </p:nvCxnSpPr>
          <p:spPr bwMode="auto">
            <a:xfrm rot="5400000" flipV="1">
              <a:off x="1000" y="3067"/>
              <a:ext cx="257" cy="1"/>
            </a:xfrm>
            <a:prstGeom prst="curvedConnector5">
              <a:avLst>
                <a:gd name="adj1" fmla="val -76653"/>
                <a:gd name="adj2" fmla="val 63100000"/>
                <a:gd name="adj3" fmla="val 17665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651911" y="4876800"/>
            <a:ext cx="5928122" cy="576263"/>
            <a:chOff x="2200" y="2886"/>
            <a:chExt cx="3447" cy="363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20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43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3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286" y="2915"/>
              <a:ext cx="4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</a:t>
              </a:r>
            </a:p>
          </p:txBody>
        </p:sp>
        <p:cxnSp>
          <p:nvCxnSpPr>
            <p:cNvPr id="12" name="AutoShape 11"/>
            <p:cNvCxnSpPr>
              <a:cxnSpLocks noChangeShapeType="1"/>
              <a:stCxn id="8" idx="7"/>
              <a:endCxn id="9" idx="1"/>
            </p:cNvCxnSpPr>
            <p:nvPr/>
          </p:nvCxnSpPr>
          <p:spPr bwMode="auto">
            <a:xfrm rot="5400000" flipV="1">
              <a:off x="3129" y="2707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3" name="AutoShape 13"/>
            <p:cNvCxnSpPr>
              <a:cxnSpLocks noChangeShapeType="1"/>
            </p:cNvCxnSpPr>
            <p:nvPr/>
          </p:nvCxnSpPr>
          <p:spPr bwMode="auto">
            <a:xfrm rot="5400000" flipV="1">
              <a:off x="4201" y="2699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4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4778" y="2699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3"/>
              <a:endCxn id="8" idx="5"/>
            </p:cNvCxnSpPr>
            <p:nvPr/>
          </p:nvCxnSpPr>
          <p:spPr bwMode="auto">
            <a:xfrm rot="5400000">
              <a:off x="3923" y="2170"/>
              <a:ext cx="1" cy="2053"/>
            </a:xfrm>
            <a:prstGeom prst="curvedConnector3">
              <a:avLst>
                <a:gd name="adj1" fmla="val 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/>
              <a:t>Factorial: In Mathematics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9207765" cy="5257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BARR-Courier" pitchFamily="34" charset="0"/>
              </a:rPr>
              <a:t>		  </a:t>
            </a:r>
            <a:endParaRPr lang="en-US" sz="2400" dirty="0" smtClean="0">
              <a:latin typeface="BARR-Courier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2400" dirty="0" smtClean="0">
              <a:latin typeface="BARR-Courier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 smtClean="0">
                <a:latin typeface="BARR-Courier" pitchFamily="34" charset="0"/>
              </a:rPr>
              <a:t>		 </a:t>
            </a:r>
            <a:r>
              <a:rPr lang="en-US" sz="2400" dirty="0">
                <a:latin typeface="BARR-Courier" pitchFamily="34" charset="0"/>
              </a:rPr>
              <a:t>1		if N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 smtClean="0">
                <a:latin typeface="BARR-Courier" pitchFamily="34" charset="0"/>
              </a:rPr>
              <a:t>N</a:t>
            </a:r>
            <a:r>
              <a:rPr lang="en-US" sz="2400" dirty="0">
                <a:latin typeface="BARR-Courier" pitchFamily="34" charset="0"/>
              </a:rPr>
              <a:t>! =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BARR-Courier" pitchFamily="34" charset="0"/>
              </a:rPr>
              <a:t>		N*(N-1)!	if N &gt;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>
                <a:latin typeface="BARR-Courier" pitchFamily="34" charset="0"/>
              </a:rPr>
              <a:t>	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2400" b="1" dirty="0">
              <a:latin typeface="BARR-Courier" pitchFamily="34" charset="0"/>
            </a:endParaRPr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1143000" y="1600200"/>
            <a:ext cx="152400" cy="1457324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0" y="0"/>
              </a:cxn>
              <a:cxn ang="0">
                <a:pos x="0" y="810"/>
              </a:cxn>
              <a:cxn ang="0">
                <a:pos x="90" y="810"/>
              </a:cxn>
            </a:cxnLst>
            <a:rect l="0" t="0" r="r" b="b"/>
            <a:pathLst>
              <a:path w="103" h="811">
                <a:moveTo>
                  <a:pt x="102" y="0"/>
                </a:moveTo>
                <a:lnTo>
                  <a:pt x="0" y="0"/>
                </a:lnTo>
                <a:lnTo>
                  <a:pt x="0" y="810"/>
                </a:lnTo>
                <a:lnTo>
                  <a:pt x="90" y="8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21" name="Freeform 5"/>
          <p:cNvSpPr>
            <a:spLocks/>
          </p:cNvSpPr>
          <p:nvPr/>
        </p:nvSpPr>
        <p:spPr bwMode="auto">
          <a:xfrm>
            <a:off x="3886200" y="1524000"/>
            <a:ext cx="2286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2" y="0"/>
              </a:cxn>
              <a:cxn ang="0">
                <a:pos x="102" y="810"/>
              </a:cxn>
              <a:cxn ang="0">
                <a:pos x="12" y="810"/>
              </a:cxn>
            </a:cxnLst>
            <a:rect l="0" t="0" r="r" b="b"/>
            <a:pathLst>
              <a:path w="103" h="811">
                <a:moveTo>
                  <a:pt x="0" y="0"/>
                </a:moveTo>
                <a:lnTo>
                  <a:pt x="102" y="0"/>
                </a:lnTo>
                <a:lnTo>
                  <a:pt x="102" y="810"/>
                </a:lnTo>
                <a:lnTo>
                  <a:pt x="12" y="8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447800" y="3810000"/>
            <a:ext cx="4649523" cy="1754969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Example using Definition</a:t>
            </a:r>
          </a:p>
          <a:p>
            <a:r>
              <a:rPr lang="en-US" dirty="0">
                <a:latin typeface="BARR-Courier" pitchFamily="34" charset="0"/>
              </a:rPr>
              <a:t>4! = 4 * 3!</a:t>
            </a:r>
          </a:p>
          <a:p>
            <a:r>
              <a:rPr lang="en-US" dirty="0">
                <a:latin typeface="BARR-Courier" pitchFamily="34" charset="0"/>
              </a:rPr>
              <a:t>   = 4 * 3 * 2!</a:t>
            </a:r>
          </a:p>
          <a:p>
            <a:r>
              <a:rPr lang="en-US" dirty="0">
                <a:latin typeface="BARR-Courier" pitchFamily="34" charset="0"/>
              </a:rPr>
              <a:t>   = 4 * 3 * 2 * 1!</a:t>
            </a:r>
          </a:p>
          <a:p>
            <a:r>
              <a:rPr lang="en-US" dirty="0">
                <a:latin typeface="BARR-Courier" pitchFamily="34" charset="0"/>
              </a:rPr>
              <a:t>   = 4 * 3 * 2 * 1 * 0!</a:t>
            </a:r>
          </a:p>
          <a:p>
            <a:r>
              <a:rPr lang="en-US" dirty="0">
                <a:latin typeface="BARR-Courier" pitchFamily="34" charset="0"/>
              </a:rPr>
              <a:t>   = 4 * 3 * 2 * 1 *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Recursion -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11522"/>
            <a:ext cx="8405841" cy="533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Determine the base case(s)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the one for which you know the answer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There must be a terminating condition</a:t>
            </a:r>
            <a:endParaRPr lang="en-US" sz="2400" dirty="0" smtClean="0"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Determine the general case(s)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the one where the problem is expressed as a smaller version of itself</a:t>
            </a:r>
            <a:endParaRPr lang="en-US" sz="2400" dirty="0" smtClean="0">
              <a:cs typeface="Courier New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Using Recursion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648700" cy="513556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Algorithm fact(x :Integer):Integer</a:t>
            </a:r>
          </a:p>
          <a:p>
            <a:pPr marL="0" indent="0">
              <a:buNone/>
            </a:pPr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xFactorial</a:t>
            </a:r>
            <a:r>
              <a:rPr lang="en-IN" sz="2400" dirty="0" smtClean="0"/>
              <a:t> :Integer; </a:t>
            </a:r>
            <a:r>
              <a:rPr lang="en-IN" sz="2400" dirty="0" smtClean="0">
                <a:solidFill>
                  <a:srgbClr val="FF0000"/>
                </a:solidFill>
              </a:rPr>
              <a:t>{The factorial} </a:t>
            </a:r>
          </a:p>
          <a:p>
            <a:pPr marL="0" indent="0">
              <a:buNone/>
            </a:pPr>
            <a:r>
              <a:rPr lang="en-IN" sz="2400" dirty="0" smtClean="0"/>
              <a:t>begin</a:t>
            </a:r>
          </a:p>
          <a:p>
            <a:pPr marL="914400" lvl="2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{assert x=&gt;0}</a:t>
            </a:r>
          </a:p>
          <a:p>
            <a:pPr marL="914400" lvl="2" indent="0">
              <a:buNone/>
            </a:pPr>
            <a:r>
              <a:rPr lang="en-IN" dirty="0" smtClean="0"/>
              <a:t>If (x &lt;= 1) then</a:t>
            </a:r>
          </a:p>
          <a:p>
            <a:pPr marL="914400" lvl="2" indent="0">
              <a:buNone/>
            </a:pPr>
            <a:r>
              <a:rPr lang="en-IN" dirty="0" smtClean="0"/>
              <a:t>begin</a:t>
            </a:r>
          </a:p>
          <a:p>
            <a:pPr marL="914400" lvl="2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xFactorial</a:t>
            </a:r>
            <a:r>
              <a:rPr lang="en-IN" dirty="0" smtClean="0"/>
              <a:t> := 1;</a:t>
            </a:r>
          </a:p>
          <a:p>
            <a:pPr marL="914400" lvl="2" indent="0">
              <a:buNone/>
            </a:pPr>
            <a:r>
              <a:rPr lang="en-IN" dirty="0" smtClean="0"/>
              <a:t>end</a:t>
            </a:r>
          </a:p>
          <a:p>
            <a:pPr marL="914400" lvl="2" indent="0">
              <a:buNone/>
            </a:pPr>
            <a:r>
              <a:rPr lang="en-IN" dirty="0" smtClean="0"/>
              <a:t>else      </a:t>
            </a:r>
            <a:r>
              <a:rPr lang="en-IN" dirty="0" smtClean="0">
                <a:solidFill>
                  <a:srgbClr val="FF0000"/>
                </a:solidFill>
              </a:rPr>
              <a:t>{if it is greater than 1}</a:t>
            </a:r>
          </a:p>
          <a:p>
            <a:pPr marL="914400" lvl="2" indent="0">
              <a:buNone/>
            </a:pPr>
            <a:r>
              <a:rPr lang="en-IN" dirty="0" smtClean="0"/>
              <a:t>begin</a:t>
            </a:r>
          </a:p>
          <a:p>
            <a:pPr marL="1371600" lvl="3" indent="0">
              <a:buNone/>
            </a:pPr>
            <a:r>
              <a:rPr lang="en-IN" sz="2400" dirty="0" err="1" smtClean="0"/>
              <a:t>xFactorial</a:t>
            </a:r>
            <a:r>
              <a:rPr lang="en-IN" sz="2400" dirty="0" smtClean="0"/>
              <a:t>  := x * fact ( x-1 );</a:t>
            </a:r>
          </a:p>
          <a:p>
            <a:pPr marL="914400" lvl="2" indent="0">
              <a:buNone/>
            </a:pPr>
            <a:r>
              <a:rPr lang="en-IN" dirty="0" smtClean="0"/>
              <a:t>end</a:t>
            </a:r>
          </a:p>
          <a:p>
            <a:pPr marL="0" indent="0">
              <a:buNone/>
            </a:pPr>
            <a:r>
              <a:rPr lang="en-IN" sz="2400" dirty="0" smtClean="0"/>
              <a:t>end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with 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r>
              <a:rPr lang="en-US" sz="2800" dirty="0" smtClean="0"/>
              <a:t>All recursive functions have iterative equivalents</a:t>
            </a:r>
          </a:p>
          <a:p>
            <a:r>
              <a:rPr lang="en-US" sz="2400" dirty="0" smtClean="0"/>
              <a:t>Example:</a:t>
            </a:r>
          </a:p>
          <a:p>
            <a:pPr marL="400050" lvl="1" indent="0">
              <a:buNone/>
            </a:pPr>
            <a:r>
              <a:rPr lang="en-IN" sz="2400" dirty="0" smtClean="0"/>
              <a:t>Algorithm fact(x :integer):Integer</a:t>
            </a:r>
          </a:p>
          <a:p>
            <a:pPr marL="400050" lvl="1" indent="0">
              <a:buNone/>
            </a:pPr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iLoop</a:t>
            </a:r>
            <a:r>
              <a:rPr lang="en-IN" sz="2400" dirty="0" smtClean="0"/>
              <a:t>, </a:t>
            </a:r>
            <a:r>
              <a:rPr lang="en-IN" sz="2400" dirty="0" err="1" smtClean="0"/>
              <a:t>xFactorial</a:t>
            </a:r>
            <a:r>
              <a:rPr lang="en-IN" sz="2400" dirty="0" smtClean="0"/>
              <a:t> :Integer; </a:t>
            </a:r>
            <a:r>
              <a:rPr lang="en-IN" sz="2400" dirty="0" smtClean="0">
                <a:solidFill>
                  <a:srgbClr val="FF0000"/>
                </a:solidFill>
              </a:rPr>
              <a:t>{The factorial} </a:t>
            </a:r>
          </a:p>
          <a:p>
            <a:pPr marL="400050" lvl="1" indent="0">
              <a:buNone/>
            </a:pPr>
            <a:r>
              <a:rPr lang="en-IN" sz="2400" dirty="0" smtClean="0"/>
              <a:t>begin</a:t>
            </a:r>
          </a:p>
          <a:p>
            <a:pPr marL="1371600" lvl="3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{assert x=&gt;0}</a:t>
            </a:r>
          </a:p>
          <a:p>
            <a:pPr marL="1371600" lvl="3" indent="0">
              <a:buNone/>
            </a:pPr>
            <a:r>
              <a:rPr lang="en-IN" sz="2400" dirty="0" err="1" smtClean="0"/>
              <a:t>xFactorial</a:t>
            </a:r>
            <a:r>
              <a:rPr lang="en-IN" sz="2400" dirty="0" smtClean="0"/>
              <a:t> := 1;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IN" sz="2400" dirty="0" smtClean="0"/>
              <a:t>for </a:t>
            </a:r>
            <a:r>
              <a:rPr lang="en-IN" sz="2400" dirty="0" err="1" smtClean="0"/>
              <a:t>iLoop</a:t>
            </a:r>
            <a:r>
              <a:rPr lang="en-IN" sz="2400" dirty="0" smtClean="0"/>
              <a:t> in 1 to n, step 1 do</a:t>
            </a:r>
          </a:p>
          <a:p>
            <a:pPr marL="1371600" lvl="3" indent="0">
              <a:buNone/>
            </a:pPr>
            <a:r>
              <a:rPr lang="en-IN" sz="2400" dirty="0" smtClean="0"/>
              <a:t>begin</a:t>
            </a:r>
          </a:p>
          <a:p>
            <a:pPr marL="1828800" lvl="4" indent="0">
              <a:buNone/>
            </a:pPr>
            <a:r>
              <a:rPr lang="en-IN" sz="2400" dirty="0" err="1" smtClean="0"/>
              <a:t>xFactorial</a:t>
            </a:r>
            <a:r>
              <a:rPr lang="en-IN" sz="2400" dirty="0" smtClean="0"/>
              <a:t>  := </a:t>
            </a:r>
            <a:r>
              <a:rPr lang="en-IN" sz="2400" dirty="0" err="1" smtClean="0"/>
              <a:t>xFactorial</a:t>
            </a:r>
            <a:r>
              <a:rPr lang="en-IN" sz="2400" dirty="0" smtClean="0"/>
              <a:t> * </a:t>
            </a:r>
            <a:r>
              <a:rPr lang="en-IN" sz="2400" dirty="0" err="1" smtClean="0"/>
              <a:t>iLoop</a:t>
            </a:r>
            <a:r>
              <a:rPr lang="en-IN" sz="2400" dirty="0" smtClean="0"/>
              <a:t>;</a:t>
            </a:r>
          </a:p>
          <a:p>
            <a:pPr marL="1371600" lvl="3" indent="0">
              <a:buNone/>
            </a:pPr>
            <a:r>
              <a:rPr lang="en-IN" sz="2400" dirty="0" smtClean="0"/>
              <a:t>end</a:t>
            </a:r>
          </a:p>
          <a:p>
            <a:pPr marL="400050" lvl="1" indent="0">
              <a:buNone/>
            </a:pPr>
            <a:r>
              <a:rPr lang="en-IN" sz="2400" dirty="0" smtClean="0"/>
              <a:t>end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1805</TotalTime>
  <Words>653</Words>
  <Application>Microsoft Office PowerPoint</Application>
  <PresentationFormat>A4 Paper (210x297 mm)</PresentationFormat>
  <Paragraphs>146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BARR-Courier</vt:lpstr>
      <vt:lpstr>Calibri</vt:lpstr>
      <vt:lpstr>Courier New</vt:lpstr>
      <vt:lpstr>Monotype Sorts</vt:lpstr>
      <vt:lpstr>Times New Roman</vt:lpstr>
      <vt:lpstr>1111</vt:lpstr>
      <vt:lpstr>PowerPoint Presentation</vt:lpstr>
      <vt:lpstr>Objectives</vt:lpstr>
      <vt:lpstr>Contents</vt:lpstr>
      <vt:lpstr>Recursion</vt:lpstr>
      <vt:lpstr>Factorial: In Mathematics </vt:lpstr>
      <vt:lpstr>Recursion - Example</vt:lpstr>
      <vt:lpstr>Recursive Function</vt:lpstr>
      <vt:lpstr>Factorial Using Recursion </vt:lpstr>
      <vt:lpstr>Equivalence with Iteration</vt:lpstr>
      <vt:lpstr>Recursion vs. Iteration</vt:lpstr>
      <vt:lpstr>Recursion vs. Iteration contd.</vt:lpstr>
      <vt:lpstr>Why Avoid Recursion?</vt:lpstr>
      <vt:lpstr>Merits and Demerits of Recursion</vt:lpstr>
      <vt:lpstr>C Preprocessor</vt:lpstr>
      <vt:lpstr>Preprocessor Directives</vt:lpstr>
      <vt:lpstr>Macro Substitution</vt:lpstr>
      <vt:lpstr>File Inclusion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440</cp:revision>
  <dcterms:created xsi:type="dcterms:W3CDTF">2006-08-16T00:00:00Z</dcterms:created>
  <dcterms:modified xsi:type="dcterms:W3CDTF">2023-07-04T06:01:50Z</dcterms:modified>
</cp:coreProperties>
</file>