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06" r:id="rId2"/>
    <p:sldId id="310" r:id="rId3"/>
    <p:sldId id="311" r:id="rId4"/>
    <p:sldId id="317" r:id="rId5"/>
    <p:sldId id="352" r:id="rId6"/>
    <p:sldId id="359" r:id="rId7"/>
    <p:sldId id="366" r:id="rId8"/>
    <p:sldId id="342" r:id="rId9"/>
    <p:sldId id="360" r:id="rId10"/>
    <p:sldId id="362" r:id="rId11"/>
    <p:sldId id="363" r:id="rId12"/>
    <p:sldId id="335" r:id="rId13"/>
    <p:sldId id="356" r:id="rId14"/>
    <p:sldId id="329" r:id="rId15"/>
    <p:sldId id="370" r:id="rId16"/>
    <p:sldId id="368" r:id="rId17"/>
    <p:sldId id="369" r:id="rId18"/>
    <p:sldId id="367" r:id="rId19"/>
    <p:sldId id="330" r:id="rId2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33" autoAdjust="0"/>
  </p:normalViewPr>
  <p:slideViewPr>
    <p:cSldViewPr>
      <p:cViewPr varScale="1">
        <p:scale>
          <a:sx n="70" d="100"/>
          <a:sy n="70" d="100"/>
        </p:scale>
        <p:origin x="122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397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AED3822-C6CA-4D03-B2A8-3CA2AA66AAA7}" type="datetime1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DFFA0D1-73A0-4072-BCA4-7A8CEB35DD85}" type="datetime1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895AD97-4B2F-4003-86AD-2D7A60FFD90D}" type="datetime1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0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A0DD5A7-5831-4AB4-B379-F7B46F9F941E}" type="datetime1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6AF5F7F-FBD5-45B2-A655-84CF6B625A75}" type="datetime1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8A71E9A-435D-4930-8635-51EBFCC5915E}" type="datetime1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0C6D167-02FA-4FC9-9DDC-B8B0255494F2}" type="datetime1">
              <a:rPr lang="en-US" smtClean="0"/>
              <a:pPr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0B605F2-9DEB-46D8-8F38-47E861D1FFDF}" type="datetime1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0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3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5D7071E-3850-4F60-9A90-F1A46C5102F6}" type="datetime1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20F6A38-D640-410C-8FC3-0A095827522C}" type="datetime1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CSC2110 - Data Structures1010/Algorithms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9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838200"/>
            <a:ext cx="7162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Pointers</a:t>
            </a:r>
          </a:p>
          <a:p>
            <a:pPr algn="ctr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GB" sz="1400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05000" y="2713036"/>
            <a:ext cx="6096000" cy="3154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</a:pPr>
            <a:r>
              <a:rPr lang="en-IN" sz="3200" b="1" dirty="0">
                <a:solidFill>
                  <a:prstClr val="black"/>
                </a:solidFill>
              </a:rPr>
              <a:t>Course </a:t>
            </a:r>
            <a:r>
              <a:rPr lang="en-IN" sz="3200" b="1" dirty="0" smtClean="0">
                <a:solidFill>
                  <a:prstClr val="black"/>
                </a:solidFill>
              </a:rPr>
              <a:t>Leader:</a:t>
            </a:r>
            <a:endParaRPr lang="en-IN" sz="3200" b="1" dirty="0">
              <a:solidFill>
                <a:prstClr val="black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IN" sz="2800" b="1" dirty="0"/>
              <a:t>Jishmi Jos Choondal</a:t>
            </a:r>
          </a:p>
          <a:p>
            <a:pPr marL="342900" indent="-342900" algn="ctr">
              <a:spcBef>
                <a:spcPct val="20000"/>
              </a:spcBef>
            </a:pPr>
            <a:endParaRPr lang="en-IN" sz="32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Indirection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915400" cy="4906965"/>
          </a:xfrm>
        </p:spPr>
        <p:txBody>
          <a:bodyPr/>
          <a:lstStyle/>
          <a:p>
            <a:pPr algn="just"/>
            <a:r>
              <a:rPr lang="en-US" sz="2800" dirty="0" smtClean="0"/>
              <a:t>The unary </a:t>
            </a:r>
            <a:r>
              <a:rPr lang="en-US" sz="2800" dirty="0" smtClean="0">
                <a:solidFill>
                  <a:srgbClr val="0000CC"/>
                </a:solidFill>
              </a:rPr>
              <a:t>*(asterisk)</a:t>
            </a:r>
            <a:r>
              <a:rPr lang="en-US" sz="2800" dirty="0" smtClean="0"/>
              <a:t> operator</a:t>
            </a:r>
          </a:p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Indirection operator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rgbClr val="0000CC"/>
                </a:solidFill>
              </a:rPr>
              <a:t>dereferencing operator</a:t>
            </a:r>
          </a:p>
          <a:p>
            <a:pPr lvl="1" algn="just"/>
            <a:r>
              <a:rPr lang="en-US" sz="2400" dirty="0" smtClean="0"/>
              <a:t>To access the value of the variable using the pointer</a:t>
            </a:r>
          </a:p>
          <a:p>
            <a:pPr algn="just"/>
            <a:r>
              <a:rPr lang="en-US" sz="2800" dirty="0" smtClean="0"/>
              <a:t>Returns the value of the object to which its operand (i.e., a pointer) points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Example, the statement</a:t>
            </a:r>
          </a:p>
          <a:p>
            <a:pPr lvl="1" algn="just">
              <a:buNone/>
            </a:pPr>
            <a:r>
              <a:rPr lang="en-GB" dirty="0" err="1" smtClean="0">
                <a:solidFill>
                  <a:srgbClr val="C00000"/>
                </a:solidFill>
              </a:rPr>
              <a:t>printf</a:t>
            </a:r>
            <a:r>
              <a:rPr lang="en-GB" dirty="0" smtClean="0">
                <a:solidFill>
                  <a:srgbClr val="C00000"/>
                </a:solidFill>
              </a:rPr>
              <a:t>( "%d", *</a:t>
            </a:r>
            <a:r>
              <a:rPr lang="en-GB" dirty="0" err="1" smtClean="0">
                <a:solidFill>
                  <a:srgbClr val="C00000"/>
                </a:solidFill>
              </a:rPr>
              <a:t>yPtr</a:t>
            </a:r>
            <a:r>
              <a:rPr lang="en-GB" dirty="0" smtClean="0">
                <a:solidFill>
                  <a:srgbClr val="C00000"/>
                </a:solidFill>
              </a:rPr>
              <a:t>);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//prints the value of variable y, namely 5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&amp; and * operators are complements of one another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9448800" cy="5059365"/>
          </a:xfrm>
        </p:spPr>
        <p:txBody>
          <a:bodyPr/>
          <a:lstStyle/>
          <a:p>
            <a:pPr lvl="1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a;  </a:t>
            </a:r>
            <a:r>
              <a:rPr lang="en-US" sz="2400" dirty="0" smtClean="0"/>
              <a:t>/* a is an integer */</a:t>
            </a:r>
          </a:p>
          <a:p>
            <a:pPr lvl="1">
              <a:buNone/>
            </a:pPr>
            <a:r>
              <a:rPr lang="en-GB" sz="2400" dirty="0" err="1" smtClean="0">
                <a:solidFill>
                  <a:srgbClr val="C00000"/>
                </a:solidFill>
              </a:rPr>
              <a:t>int</a:t>
            </a:r>
            <a:r>
              <a:rPr lang="en-GB" sz="2400" dirty="0" smtClean="0">
                <a:solidFill>
                  <a:srgbClr val="C00000"/>
                </a:solidFill>
              </a:rPr>
              <a:t> *</a:t>
            </a:r>
            <a:r>
              <a:rPr lang="en-GB" sz="2400" dirty="0" err="1" smtClean="0">
                <a:solidFill>
                  <a:srgbClr val="C00000"/>
                </a:solidFill>
              </a:rPr>
              <a:t>aPtr</a:t>
            </a:r>
            <a:r>
              <a:rPr lang="en-GB" sz="2400" dirty="0" smtClean="0">
                <a:solidFill>
                  <a:srgbClr val="C00000"/>
                </a:solidFill>
              </a:rPr>
              <a:t>; </a:t>
            </a:r>
            <a:r>
              <a:rPr lang="en-US" sz="2400" dirty="0" smtClean="0"/>
              <a:t>/* </a:t>
            </a:r>
            <a:r>
              <a:rPr lang="en-US" sz="2400" dirty="0" err="1" smtClean="0"/>
              <a:t>aPtr</a:t>
            </a:r>
            <a:r>
              <a:rPr lang="en-US" sz="2400" dirty="0" smtClean="0"/>
              <a:t> is a pointer to an integer */</a:t>
            </a:r>
            <a:endParaRPr lang="en-GB" sz="2400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GB" sz="2400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a = 7;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aPtr</a:t>
            </a:r>
            <a:r>
              <a:rPr lang="en-US" sz="2400" dirty="0" smtClean="0">
                <a:solidFill>
                  <a:srgbClr val="C00000"/>
                </a:solidFill>
              </a:rPr>
              <a:t> = &amp;a; </a:t>
            </a:r>
            <a:r>
              <a:rPr lang="en-US" sz="2400" dirty="0" smtClean="0"/>
              <a:t>/* </a:t>
            </a:r>
            <a:r>
              <a:rPr lang="en-US" sz="2400" dirty="0" err="1" smtClean="0"/>
              <a:t>aPtr</a:t>
            </a:r>
            <a:r>
              <a:rPr lang="en-US" sz="2400" dirty="0" smtClean="0"/>
              <a:t> set to address of a */</a:t>
            </a:r>
            <a:endParaRPr lang="en-GB" sz="2400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 smtClean="0">
                <a:solidFill>
                  <a:srgbClr val="C00000"/>
                </a:solidFill>
              </a:rPr>
              <a:t>( "The address of a is %p \n The value of </a:t>
            </a:r>
            <a:r>
              <a:rPr lang="en-US" sz="2400" dirty="0" err="1" smtClean="0">
                <a:solidFill>
                  <a:srgbClr val="C00000"/>
                </a:solidFill>
              </a:rPr>
              <a:t>aPtr</a:t>
            </a:r>
            <a:r>
              <a:rPr lang="en-US" sz="2400" dirty="0" smtClean="0">
                <a:solidFill>
                  <a:srgbClr val="C00000"/>
                </a:solidFill>
              </a:rPr>
              <a:t> is %</a:t>
            </a:r>
            <a:r>
              <a:rPr lang="en-US" sz="2400" dirty="0" err="1" smtClean="0">
                <a:solidFill>
                  <a:srgbClr val="C00000"/>
                </a:solidFill>
              </a:rPr>
              <a:t>p",&amp;a,aptr</a:t>
            </a:r>
            <a:r>
              <a:rPr lang="en-US" sz="2400" dirty="0" smtClean="0">
                <a:solidFill>
                  <a:srgbClr val="C00000"/>
                </a:solidFill>
              </a:rPr>
              <a:t> );</a:t>
            </a:r>
          </a:p>
          <a:p>
            <a:pPr lvl="1">
              <a:buNone/>
            </a:pPr>
            <a:r>
              <a:rPr lang="en-US" sz="2400" dirty="0" smtClean="0"/>
              <a:t>//%p outputs the memory location as a hexadecimal integer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 smtClean="0">
                <a:solidFill>
                  <a:srgbClr val="C00000"/>
                </a:solidFill>
              </a:rPr>
              <a:t>( "\n\</a:t>
            </a:r>
            <a:r>
              <a:rPr lang="en-US" sz="2400" dirty="0" err="1" smtClean="0">
                <a:solidFill>
                  <a:srgbClr val="C00000"/>
                </a:solidFill>
              </a:rPr>
              <a:t>nThe</a:t>
            </a:r>
            <a:r>
              <a:rPr lang="en-US" sz="2400" dirty="0" smtClean="0">
                <a:solidFill>
                  <a:srgbClr val="C00000"/>
                </a:solidFill>
              </a:rPr>
              <a:t> value of a is %d \n The value of *</a:t>
            </a:r>
            <a:r>
              <a:rPr lang="en-US" sz="2400" dirty="0" err="1" smtClean="0">
                <a:solidFill>
                  <a:srgbClr val="C00000"/>
                </a:solidFill>
              </a:rPr>
              <a:t>aPtr</a:t>
            </a:r>
            <a:r>
              <a:rPr lang="en-US" sz="2400" dirty="0" smtClean="0">
                <a:solidFill>
                  <a:srgbClr val="C00000"/>
                </a:solidFill>
              </a:rPr>
              <a:t> is %d", a, *</a:t>
            </a:r>
            <a:r>
              <a:rPr lang="en-US" sz="2400" dirty="0" err="1" smtClean="0">
                <a:solidFill>
                  <a:srgbClr val="C00000"/>
                </a:solidFill>
              </a:rPr>
              <a:t>aPtr</a:t>
            </a:r>
            <a:r>
              <a:rPr lang="en-US" sz="2400" dirty="0" smtClean="0">
                <a:solidFill>
                  <a:srgbClr val="C00000"/>
                </a:solidFill>
              </a:rPr>
              <a:t> );</a:t>
            </a:r>
          </a:p>
          <a:p>
            <a:pPr lvl="1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 smtClean="0">
                <a:solidFill>
                  <a:srgbClr val="C00000"/>
                </a:solidFill>
              </a:rPr>
              <a:t>( "\n\</a:t>
            </a:r>
            <a:r>
              <a:rPr lang="en-US" sz="2400" dirty="0" err="1" smtClean="0">
                <a:solidFill>
                  <a:srgbClr val="C00000"/>
                </a:solidFill>
              </a:rPr>
              <a:t>nShowing</a:t>
            </a:r>
            <a:r>
              <a:rPr lang="en-US" sz="2400" dirty="0" smtClean="0">
                <a:solidFill>
                  <a:srgbClr val="C00000"/>
                </a:solidFill>
              </a:rPr>
              <a:t> that * and &amp; are complements of each other \n”   “   &amp;*</a:t>
            </a:r>
            <a:r>
              <a:rPr lang="en-US" sz="2400" dirty="0" err="1" smtClean="0">
                <a:solidFill>
                  <a:srgbClr val="C00000"/>
                </a:solidFill>
              </a:rPr>
              <a:t>aPtr</a:t>
            </a:r>
            <a:r>
              <a:rPr lang="en-US" sz="2400" dirty="0" smtClean="0">
                <a:solidFill>
                  <a:srgbClr val="C00000"/>
                </a:solidFill>
              </a:rPr>
              <a:t> = %p  </a:t>
            </a:r>
            <a:r>
              <a:rPr lang="en-GB" sz="2400" dirty="0" smtClean="0">
                <a:solidFill>
                  <a:srgbClr val="C00000"/>
                </a:solidFill>
              </a:rPr>
              <a:t>\n *&amp;</a:t>
            </a:r>
            <a:r>
              <a:rPr lang="en-GB" sz="2400" dirty="0" err="1" smtClean="0">
                <a:solidFill>
                  <a:srgbClr val="C00000"/>
                </a:solidFill>
              </a:rPr>
              <a:t>aPtr</a:t>
            </a:r>
            <a:r>
              <a:rPr lang="en-GB" sz="2400" dirty="0" smtClean="0">
                <a:solidFill>
                  <a:srgbClr val="C00000"/>
                </a:solidFill>
              </a:rPr>
              <a:t> = %p\n", </a:t>
            </a:r>
            <a:r>
              <a:rPr lang="en-US" sz="2400" dirty="0" smtClean="0">
                <a:solidFill>
                  <a:srgbClr val="C00000"/>
                </a:solidFill>
              </a:rPr>
              <a:t>&amp;*</a:t>
            </a:r>
            <a:r>
              <a:rPr lang="en-US" sz="2400" dirty="0" err="1" smtClean="0">
                <a:solidFill>
                  <a:srgbClr val="C00000"/>
                </a:solidFill>
              </a:rPr>
              <a:t>aPtr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>
                <a:solidFill>
                  <a:srgbClr val="C00000"/>
                </a:solidFill>
              </a:rPr>
              <a:t>, *&amp;</a:t>
            </a:r>
            <a:r>
              <a:rPr lang="en-GB" sz="2400" dirty="0" err="1" smtClean="0">
                <a:solidFill>
                  <a:srgbClr val="C00000"/>
                </a:solidFill>
              </a:rPr>
              <a:t>aPtr</a:t>
            </a:r>
            <a:r>
              <a:rPr lang="en-GB" sz="2400" dirty="0" smtClean="0">
                <a:solidFill>
                  <a:srgbClr val="C00000"/>
                </a:solidFill>
              </a:rPr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pPr algn="just"/>
            <a:r>
              <a:rPr lang="en-US" sz="2800" dirty="0" smtClean="0"/>
              <a:t>Pointers are valid operands in arithmetic expressions, assignment expressions and comparison </a:t>
            </a:r>
            <a:r>
              <a:rPr lang="en-GB" sz="2800" dirty="0" smtClean="0"/>
              <a:t>expressions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What’s 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r>
              <a:rPr lang="en-US" sz="2800" dirty="0" smtClean="0">
                <a:solidFill>
                  <a:srgbClr val="FF0000"/>
                </a:solidFill>
              </a:rPr>
              <a:t> + 1? </a:t>
            </a:r>
            <a:endParaRPr lang="en-US" sz="28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è"/>
            </a:pPr>
            <a:r>
              <a:rPr lang="en-US" sz="2400" dirty="0" smtClean="0"/>
              <a:t>The next memory location!</a:t>
            </a:r>
          </a:p>
          <a:p>
            <a:pPr algn="just"/>
            <a:r>
              <a:rPr lang="en-US" sz="2800" dirty="0" smtClean="0"/>
              <a:t>What’s 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r>
              <a:rPr lang="en-US" sz="2800" dirty="0" smtClean="0">
                <a:solidFill>
                  <a:srgbClr val="FF0000"/>
                </a:solidFill>
              </a:rPr>
              <a:t> - 1? </a:t>
            </a:r>
            <a:endParaRPr lang="en-US" sz="28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è"/>
            </a:pPr>
            <a:r>
              <a:rPr lang="en-US" sz="2400" dirty="0" smtClean="0"/>
              <a:t>The previous memory location!</a:t>
            </a:r>
          </a:p>
          <a:p>
            <a:pPr algn="just"/>
            <a:r>
              <a:rPr lang="en-US" sz="2800" dirty="0" smtClean="0"/>
              <a:t>What’s 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r>
              <a:rPr lang="en-US" sz="2800" dirty="0" smtClean="0">
                <a:solidFill>
                  <a:srgbClr val="FF0000"/>
                </a:solidFill>
              </a:rPr>
              <a:t> * 2</a:t>
            </a:r>
            <a:r>
              <a:rPr lang="en-US" sz="2800" dirty="0" smtClean="0"/>
              <a:t> and 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r>
              <a:rPr lang="en-US" sz="2800" dirty="0" smtClean="0">
                <a:solidFill>
                  <a:srgbClr val="FF0000"/>
                </a:solidFill>
              </a:rPr>
              <a:t> / 2?</a:t>
            </a:r>
            <a:endParaRPr lang="en-US" sz="28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 algn="just">
              <a:buFont typeface="Wingdings" pitchFamily="2" charset="2"/>
              <a:buChar char="è"/>
            </a:pPr>
            <a:r>
              <a:rPr lang="en-US" sz="2400" dirty="0" smtClean="0"/>
              <a:t>Invalid operations!!!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Pointer Expressions - Program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1"/>
            <a:ext cx="4718050" cy="4983164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main ( ){</a:t>
            </a:r>
          </a:p>
          <a:p>
            <a:pPr>
              <a:buNone/>
            </a:pPr>
            <a:r>
              <a:rPr lang="pl-PL" sz="2400" dirty="0" smtClean="0">
                <a:solidFill>
                  <a:srgbClr val="C00000"/>
                </a:solidFill>
              </a:rPr>
              <a:t>int a, b, *p1,* p2, x, y, z;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a = 12;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b = 4;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p1 = &amp;a;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p2 = &amp;b;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x = *p1 * *p2 – 6;</a:t>
            </a:r>
          </a:p>
          <a:p>
            <a:pPr>
              <a:buNone/>
            </a:pPr>
            <a:r>
              <a:rPr lang="es-ES" sz="2400" dirty="0" smtClean="0">
                <a:solidFill>
                  <a:srgbClr val="C00000"/>
                </a:solidFill>
              </a:rPr>
              <a:t>y = 4* - *p2 / *p1 + 10;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 smtClean="0">
                <a:solidFill>
                  <a:srgbClr val="C00000"/>
                </a:solidFill>
              </a:rPr>
              <a:t>(“Address of a = %u\n”, p1);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 smtClean="0">
                <a:solidFill>
                  <a:srgbClr val="C00000"/>
                </a:solidFill>
              </a:rPr>
              <a:t>(“Address of b = %u\n”, p2);</a:t>
            </a:r>
          </a:p>
          <a:p>
            <a:pPr>
              <a:buNone/>
            </a:pPr>
            <a:r>
              <a:rPr lang="en-GB" sz="2400" dirty="0" err="1" smtClean="0">
                <a:solidFill>
                  <a:srgbClr val="C00000"/>
                </a:solidFill>
              </a:rPr>
              <a:t>printf</a:t>
            </a:r>
            <a:r>
              <a:rPr lang="en-GB" sz="2400" dirty="0" smtClean="0">
                <a:solidFill>
                  <a:srgbClr val="C00000"/>
                </a:solidFill>
              </a:rPr>
              <a:t>(“\n”);</a:t>
            </a:r>
          </a:p>
          <a:p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641850" cy="4983164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pt-BR" sz="2400" dirty="0" smtClean="0">
                <a:solidFill>
                  <a:srgbClr val="C00000"/>
                </a:solidFill>
              </a:rPr>
              <a:t>printf(“a = %d, b = %d\n”, a, b);</a:t>
            </a:r>
          </a:p>
          <a:p>
            <a:pPr>
              <a:buNone/>
            </a:pPr>
            <a:r>
              <a:rPr lang="es-ES" sz="2400" dirty="0" err="1" smtClean="0">
                <a:solidFill>
                  <a:srgbClr val="C00000"/>
                </a:solidFill>
              </a:rPr>
              <a:t>printf</a:t>
            </a:r>
            <a:r>
              <a:rPr lang="es-ES" sz="2400" dirty="0" smtClean="0">
                <a:solidFill>
                  <a:srgbClr val="C00000"/>
                </a:solidFill>
              </a:rPr>
              <a:t>(“x = %d, y = %d\n”, x, y);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*p2 = *p2 + 3;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*p1 = *p2 - 5;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z = *p1 * *p2 – 6;</a:t>
            </a:r>
          </a:p>
          <a:p>
            <a:pPr>
              <a:buNone/>
            </a:pPr>
            <a:r>
              <a:rPr lang="pt-BR" sz="2400" dirty="0" smtClean="0">
                <a:solidFill>
                  <a:srgbClr val="C00000"/>
                </a:solidFill>
              </a:rPr>
              <a:t>printf(“\n a = %d, b = %d,” , a , b);</a:t>
            </a:r>
          </a:p>
          <a:p>
            <a:pPr>
              <a:buNone/>
            </a:pPr>
            <a:r>
              <a:rPr lang="pt-BR" sz="2400" dirty="0" smtClean="0">
                <a:solidFill>
                  <a:srgbClr val="C00000"/>
                </a:solidFill>
              </a:rPr>
              <a:t>printf(“\n z = %d\n” , z);</a:t>
            </a:r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}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Pointers in </a:t>
            </a:r>
            <a:r>
              <a:rPr lang="en-US" dirty="0" smtClean="0"/>
              <a:t>C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915400" cy="5410200"/>
          </a:xfrm>
        </p:spPr>
        <p:txBody>
          <a:bodyPr/>
          <a:lstStyle/>
          <a:p>
            <a:pPr algn="just"/>
            <a:r>
              <a:rPr lang="en-US" sz="2800" dirty="0"/>
              <a:t>Suppose we have to declare integer pointer</a:t>
            </a:r>
            <a:r>
              <a:rPr lang="en-US" sz="2800" dirty="0" smtClean="0"/>
              <a:t>, character </a:t>
            </a:r>
            <a:r>
              <a:rPr lang="en-US" sz="2800" dirty="0"/>
              <a:t>pointer and float pointer then we need to declare 3 pointer </a:t>
            </a:r>
            <a:r>
              <a:rPr lang="en-US" sz="2800" dirty="0" smtClean="0"/>
              <a:t>variables</a:t>
            </a:r>
            <a:endParaRPr lang="en-US" sz="2800" dirty="0"/>
          </a:p>
          <a:p>
            <a:pPr algn="just"/>
            <a:r>
              <a:rPr lang="en-US" sz="2800" dirty="0"/>
              <a:t>Instead of declaring different types of pointer </a:t>
            </a:r>
            <a:r>
              <a:rPr lang="en-US" sz="2800" dirty="0" smtClean="0"/>
              <a:t>variable,</a:t>
            </a:r>
            <a:r>
              <a:rPr lang="en-US" sz="2800" dirty="0"/>
              <a:t> it is feasible to declare single pointer variable which can act as integer pointer</a:t>
            </a:r>
            <a:r>
              <a:rPr lang="en-US" sz="2800" dirty="0" smtClean="0"/>
              <a:t>, character pointer</a:t>
            </a:r>
            <a:r>
              <a:rPr lang="en-US" sz="2800" dirty="0"/>
              <a:t> </a:t>
            </a:r>
            <a:r>
              <a:rPr lang="en-US" sz="2800" dirty="0" smtClean="0"/>
              <a:t>and float pointer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35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Pointers in </a:t>
            </a:r>
            <a:r>
              <a:rPr lang="en-US" dirty="0" smtClean="0"/>
              <a:t>C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915400" cy="5410200"/>
          </a:xfrm>
        </p:spPr>
        <p:txBody>
          <a:bodyPr/>
          <a:lstStyle/>
          <a:p>
            <a:pPr algn="just"/>
            <a:r>
              <a:rPr lang="en-US" sz="2800" dirty="0" smtClean="0"/>
              <a:t>In C,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FF0000"/>
                </a:solidFill>
              </a:rPr>
              <a:t>General Purpose Pointer</a:t>
            </a:r>
            <a:r>
              <a:rPr lang="en-US" sz="2800" dirty="0"/>
              <a:t> </a:t>
            </a:r>
            <a:r>
              <a:rPr lang="en-US" sz="2800" dirty="0" smtClean="0"/>
              <a:t>is </a:t>
            </a:r>
            <a:r>
              <a:rPr lang="en-US" sz="2800" dirty="0"/>
              <a:t>called as </a:t>
            </a:r>
            <a:r>
              <a:rPr lang="en-US" sz="2800" dirty="0">
                <a:solidFill>
                  <a:srgbClr val="FF0000"/>
                </a:solidFill>
              </a:rPr>
              <a:t>Generic </a:t>
            </a:r>
            <a:r>
              <a:rPr lang="en-US" sz="2800" dirty="0" smtClean="0">
                <a:solidFill>
                  <a:srgbClr val="FF0000"/>
                </a:solidFill>
              </a:rPr>
              <a:t>Pointer </a:t>
            </a:r>
            <a:r>
              <a:rPr lang="en-US" sz="2800" dirty="0"/>
              <a:t>or</a:t>
            </a:r>
            <a:r>
              <a:rPr lang="en-US" sz="2800" dirty="0" smtClean="0">
                <a:solidFill>
                  <a:srgbClr val="FF0000"/>
                </a:solidFill>
              </a:rPr>
              <a:t> Void Pointer</a:t>
            </a:r>
          </a:p>
          <a:p>
            <a:pPr algn="just"/>
            <a:r>
              <a:rPr lang="en-US" sz="2800" dirty="0" smtClean="0"/>
              <a:t>It  </a:t>
            </a:r>
            <a:r>
              <a:rPr lang="en-US" sz="2800" dirty="0"/>
              <a:t>does not have any data type associated with </a:t>
            </a:r>
            <a:r>
              <a:rPr lang="en-US" sz="2800" dirty="0" smtClean="0"/>
              <a:t>it</a:t>
            </a:r>
          </a:p>
          <a:p>
            <a:pPr algn="just"/>
            <a:r>
              <a:rPr lang="en-US" sz="2800" dirty="0" smtClean="0"/>
              <a:t>It </a:t>
            </a:r>
            <a:r>
              <a:rPr lang="en-US" sz="2800" dirty="0"/>
              <a:t>can store address of any type of </a:t>
            </a:r>
            <a:r>
              <a:rPr lang="en-US" sz="2800" dirty="0" smtClean="0"/>
              <a:t>variable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compiler has no idea what type of object a void Pointer really points </a:t>
            </a:r>
            <a:r>
              <a:rPr lang="en-US" sz="2800" dirty="0" smtClean="0"/>
              <a:t>to?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55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Pointers </a:t>
            </a:r>
            <a:r>
              <a:rPr lang="en-US" dirty="0" smtClean="0"/>
              <a:t>-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915400" cy="5410200"/>
          </a:xfrm>
        </p:spPr>
        <p:txBody>
          <a:bodyPr/>
          <a:lstStyle/>
          <a:p>
            <a:pPr algn="just"/>
            <a:r>
              <a:rPr lang="en-US" sz="2800" dirty="0"/>
              <a:t>Declaration of Void Pointer :</a:t>
            </a:r>
          </a:p>
          <a:p>
            <a:pPr marL="0" indent="0" algn="just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CC"/>
                </a:solidFill>
              </a:rPr>
              <a:t>void </a:t>
            </a:r>
            <a:r>
              <a:rPr lang="en-US" sz="2800" dirty="0">
                <a:solidFill>
                  <a:srgbClr val="0000CC"/>
                </a:solidFill>
              </a:rPr>
              <a:t>* </a:t>
            </a:r>
            <a:r>
              <a:rPr lang="en-US" sz="2800" dirty="0" err="1">
                <a:solidFill>
                  <a:srgbClr val="0000CC"/>
                </a:solidFill>
              </a:rPr>
              <a:t>pointer_name</a:t>
            </a:r>
            <a:r>
              <a:rPr lang="en-US" sz="2800" dirty="0">
                <a:solidFill>
                  <a:srgbClr val="0000CC"/>
                </a:solidFill>
              </a:rPr>
              <a:t>;</a:t>
            </a:r>
          </a:p>
          <a:p>
            <a:pPr algn="just"/>
            <a:endParaRPr lang="en-US" sz="2800" dirty="0" smtClean="0">
              <a:solidFill>
                <a:srgbClr val="0000CC"/>
              </a:solidFill>
            </a:endParaRPr>
          </a:p>
          <a:p>
            <a:pPr algn="just"/>
            <a:r>
              <a:rPr lang="en-US" sz="2800" dirty="0" smtClean="0"/>
              <a:t>Void </a:t>
            </a:r>
            <a:r>
              <a:rPr lang="en-US" sz="2800" dirty="0"/>
              <a:t>Pointer Example :</a:t>
            </a:r>
          </a:p>
          <a:p>
            <a:pPr marL="400050" lvl="1" indent="0" algn="just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void </a:t>
            </a:r>
            <a:r>
              <a:rPr lang="en-US" sz="2400" dirty="0">
                <a:solidFill>
                  <a:srgbClr val="C00000"/>
                </a:solidFill>
              </a:rPr>
              <a:t>*</a:t>
            </a:r>
            <a:r>
              <a:rPr lang="en-US" sz="2400" dirty="0" err="1">
                <a:solidFill>
                  <a:srgbClr val="C00000"/>
                </a:solidFill>
              </a:rPr>
              <a:t>ptr</a:t>
            </a:r>
            <a:r>
              <a:rPr lang="en-US" sz="2400" dirty="0">
                <a:solidFill>
                  <a:srgbClr val="C00000"/>
                </a:solidFill>
              </a:rPr>
              <a:t>;    </a:t>
            </a:r>
            <a:r>
              <a:rPr lang="en-US" sz="2400" dirty="0"/>
              <a:t>// </a:t>
            </a:r>
            <a:r>
              <a:rPr lang="en-US" sz="2400" dirty="0" err="1"/>
              <a:t>ptr</a:t>
            </a:r>
            <a:r>
              <a:rPr lang="en-US" sz="2400" dirty="0"/>
              <a:t> is declared as Void pointer</a:t>
            </a:r>
          </a:p>
          <a:p>
            <a:pPr marL="400050" lvl="1" indent="0" algn="just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char </a:t>
            </a:r>
            <a:r>
              <a:rPr lang="en-US" sz="2400" dirty="0" err="1">
                <a:solidFill>
                  <a:srgbClr val="C00000"/>
                </a:solidFill>
              </a:rPr>
              <a:t>cnum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</a:p>
          <a:p>
            <a:pPr marL="400050" lvl="1" indent="0" algn="just">
              <a:buNone/>
            </a:pP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inum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</a:p>
          <a:p>
            <a:pPr marL="400050" lvl="1" indent="0" algn="just">
              <a:buNone/>
            </a:pPr>
            <a:r>
              <a:rPr lang="en-US" sz="2400" dirty="0">
                <a:solidFill>
                  <a:srgbClr val="C00000"/>
                </a:solidFill>
              </a:rPr>
              <a:t>float </a:t>
            </a:r>
            <a:r>
              <a:rPr lang="en-US" sz="2400" dirty="0" err="1">
                <a:solidFill>
                  <a:srgbClr val="C00000"/>
                </a:solidFill>
              </a:rPr>
              <a:t>fnum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</a:p>
          <a:p>
            <a:pPr marL="400050" lvl="1" indent="0" algn="just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ptr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= &amp;</a:t>
            </a:r>
            <a:r>
              <a:rPr lang="en-US" sz="2400" dirty="0" err="1">
                <a:solidFill>
                  <a:srgbClr val="C00000"/>
                </a:solidFill>
              </a:rPr>
              <a:t>cnum</a:t>
            </a:r>
            <a:r>
              <a:rPr lang="en-US" sz="2400" dirty="0">
                <a:solidFill>
                  <a:srgbClr val="C00000"/>
                </a:solidFill>
              </a:rPr>
              <a:t>;  </a:t>
            </a:r>
            <a:r>
              <a:rPr lang="en-US" sz="2400" dirty="0"/>
              <a:t>// </a:t>
            </a:r>
            <a:r>
              <a:rPr lang="en-US" sz="2400" dirty="0" err="1"/>
              <a:t>ptr</a:t>
            </a:r>
            <a:r>
              <a:rPr lang="en-US" sz="2400" dirty="0"/>
              <a:t> has address of character data</a:t>
            </a:r>
          </a:p>
          <a:p>
            <a:pPr marL="400050" lvl="1" indent="0" algn="just">
              <a:buNone/>
            </a:pPr>
            <a:r>
              <a:rPr lang="en-US" sz="2400" dirty="0" err="1">
                <a:solidFill>
                  <a:srgbClr val="C00000"/>
                </a:solidFill>
              </a:rPr>
              <a:t>ptr</a:t>
            </a:r>
            <a:r>
              <a:rPr lang="en-US" sz="2400" dirty="0">
                <a:solidFill>
                  <a:srgbClr val="C00000"/>
                </a:solidFill>
              </a:rPr>
              <a:t> = &amp;</a:t>
            </a:r>
            <a:r>
              <a:rPr lang="en-US" sz="2400" dirty="0" err="1">
                <a:solidFill>
                  <a:srgbClr val="C00000"/>
                </a:solidFill>
              </a:rPr>
              <a:t>inum</a:t>
            </a:r>
            <a:r>
              <a:rPr lang="en-US" sz="2400" dirty="0">
                <a:solidFill>
                  <a:srgbClr val="C00000"/>
                </a:solidFill>
              </a:rPr>
              <a:t>;  </a:t>
            </a:r>
            <a:r>
              <a:rPr lang="en-US" sz="2400" dirty="0"/>
              <a:t>// </a:t>
            </a:r>
            <a:r>
              <a:rPr lang="en-US" sz="2400" dirty="0" err="1"/>
              <a:t>ptr</a:t>
            </a:r>
            <a:r>
              <a:rPr lang="en-US" sz="2400" dirty="0"/>
              <a:t> has address of integer data</a:t>
            </a:r>
          </a:p>
          <a:p>
            <a:pPr marL="400050" lvl="1" indent="0" algn="just">
              <a:buNone/>
            </a:pPr>
            <a:r>
              <a:rPr lang="en-US" sz="2400" dirty="0" err="1">
                <a:solidFill>
                  <a:srgbClr val="C00000"/>
                </a:solidFill>
              </a:rPr>
              <a:t>ptr</a:t>
            </a:r>
            <a:r>
              <a:rPr lang="en-US" sz="2400" dirty="0">
                <a:solidFill>
                  <a:srgbClr val="C00000"/>
                </a:solidFill>
              </a:rPr>
              <a:t> = &amp;</a:t>
            </a:r>
            <a:r>
              <a:rPr lang="en-US" sz="2400" dirty="0" err="1">
                <a:solidFill>
                  <a:srgbClr val="C00000"/>
                </a:solidFill>
              </a:rPr>
              <a:t>fnum</a:t>
            </a:r>
            <a:r>
              <a:rPr lang="en-US" sz="2400" dirty="0">
                <a:solidFill>
                  <a:srgbClr val="C00000"/>
                </a:solidFill>
              </a:rPr>
              <a:t>;  </a:t>
            </a:r>
            <a:r>
              <a:rPr lang="en-US" sz="2400" dirty="0"/>
              <a:t>// </a:t>
            </a:r>
            <a:r>
              <a:rPr lang="en-US" sz="2400" dirty="0" err="1"/>
              <a:t>ptr</a:t>
            </a:r>
            <a:r>
              <a:rPr lang="en-US" sz="2400" dirty="0"/>
              <a:t> has address of float data</a:t>
            </a:r>
          </a:p>
        </p:txBody>
      </p:sp>
    </p:spTree>
    <p:extLst>
      <p:ext uri="{BB962C8B-B14F-4D97-AF65-F5344CB8AC3E}">
        <p14:creationId xmlns:p14="http://schemas.microsoft.com/office/powerpoint/2010/main" val="1681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Pointers </a:t>
            </a:r>
            <a:r>
              <a:rPr lang="en-US" dirty="0" smtClean="0"/>
              <a:t>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915400" cy="5410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main</a:t>
            </a:r>
            <a:r>
              <a:rPr lang="en-US" sz="2200" dirty="0" smtClean="0">
                <a:solidFill>
                  <a:srgbClr val="C00000"/>
                </a:solidFill>
              </a:rPr>
              <a:t>(){</a:t>
            </a:r>
            <a:endParaRPr lang="en-US" sz="2200" dirty="0">
              <a:solidFill>
                <a:srgbClr val="C00000"/>
              </a:solidFill>
            </a:endParaRPr>
          </a:p>
          <a:p>
            <a:pPr marL="400050" lvl="1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  </a:t>
            </a:r>
            <a:r>
              <a:rPr lang="en-US" sz="2200" dirty="0" err="1">
                <a:solidFill>
                  <a:srgbClr val="C00000"/>
                </a:solidFill>
              </a:rPr>
              <a:t>int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;</a:t>
            </a:r>
          </a:p>
          <a:p>
            <a:pPr marL="400050" lvl="1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  char c;</a:t>
            </a:r>
          </a:p>
          <a:p>
            <a:pPr marL="400050" lvl="1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  void *</a:t>
            </a:r>
            <a:r>
              <a:rPr lang="en-US" sz="2200" dirty="0" err="1">
                <a:solidFill>
                  <a:srgbClr val="C00000"/>
                </a:solidFill>
              </a:rPr>
              <a:t>the_data</a:t>
            </a:r>
            <a:r>
              <a:rPr lang="en-US" sz="2200" dirty="0">
                <a:solidFill>
                  <a:srgbClr val="C00000"/>
                </a:solidFill>
              </a:rPr>
              <a:t>;</a:t>
            </a:r>
          </a:p>
          <a:p>
            <a:pPr marL="400050" lvl="1" indent="0" algn="just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400050" lvl="1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 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= 6;</a:t>
            </a:r>
          </a:p>
          <a:p>
            <a:pPr marL="400050" lvl="1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  c = 'a';</a:t>
            </a:r>
          </a:p>
          <a:p>
            <a:pPr marL="0" indent="0" algn="just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400050" lvl="1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  </a:t>
            </a:r>
            <a:r>
              <a:rPr lang="en-US" sz="2200" dirty="0" err="1">
                <a:solidFill>
                  <a:srgbClr val="C00000"/>
                </a:solidFill>
              </a:rPr>
              <a:t>the_data</a:t>
            </a:r>
            <a:r>
              <a:rPr lang="en-US" sz="2200" dirty="0">
                <a:solidFill>
                  <a:srgbClr val="C00000"/>
                </a:solidFill>
              </a:rPr>
              <a:t> = &amp;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;</a:t>
            </a:r>
          </a:p>
          <a:p>
            <a:pPr marL="400050" lvl="1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  </a:t>
            </a:r>
            <a:r>
              <a:rPr lang="en-US" sz="2200" dirty="0" err="1">
                <a:solidFill>
                  <a:srgbClr val="C00000"/>
                </a:solidFill>
              </a:rPr>
              <a:t>printf</a:t>
            </a:r>
            <a:r>
              <a:rPr lang="en-US" sz="2200" dirty="0">
                <a:solidFill>
                  <a:srgbClr val="C00000"/>
                </a:solidFill>
              </a:rPr>
              <a:t>("</a:t>
            </a:r>
            <a:r>
              <a:rPr lang="en-US" sz="2200" dirty="0" err="1">
                <a:solidFill>
                  <a:srgbClr val="C00000"/>
                </a:solidFill>
              </a:rPr>
              <a:t>the_data</a:t>
            </a:r>
            <a:r>
              <a:rPr lang="en-US" sz="2200" dirty="0">
                <a:solidFill>
                  <a:srgbClr val="C00000"/>
                </a:solidFill>
              </a:rPr>
              <a:t> points to the integer value %d\n", *(</a:t>
            </a:r>
            <a:r>
              <a:rPr lang="en-US" sz="2200" dirty="0" err="1">
                <a:solidFill>
                  <a:srgbClr val="C00000"/>
                </a:solidFill>
              </a:rPr>
              <a:t>int</a:t>
            </a:r>
            <a:r>
              <a:rPr lang="en-US" sz="2200" dirty="0">
                <a:solidFill>
                  <a:srgbClr val="C00000"/>
                </a:solidFill>
              </a:rPr>
              <a:t>*) </a:t>
            </a:r>
            <a:r>
              <a:rPr lang="en-US" sz="2200" dirty="0" err="1">
                <a:solidFill>
                  <a:srgbClr val="C00000"/>
                </a:solidFill>
              </a:rPr>
              <a:t>the_data</a:t>
            </a:r>
            <a:r>
              <a:rPr lang="en-US" sz="2200" dirty="0">
                <a:solidFill>
                  <a:srgbClr val="C00000"/>
                </a:solidFill>
              </a:rPr>
              <a:t>);</a:t>
            </a:r>
          </a:p>
          <a:p>
            <a:pPr marL="400050" lvl="1" indent="0" algn="just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400050" lvl="1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  </a:t>
            </a:r>
            <a:r>
              <a:rPr lang="en-US" sz="2200" dirty="0" err="1">
                <a:solidFill>
                  <a:srgbClr val="C00000"/>
                </a:solidFill>
              </a:rPr>
              <a:t>the_data</a:t>
            </a:r>
            <a:r>
              <a:rPr lang="en-US" sz="2200" dirty="0">
                <a:solidFill>
                  <a:srgbClr val="C00000"/>
                </a:solidFill>
              </a:rPr>
              <a:t> = &amp;c;</a:t>
            </a:r>
          </a:p>
          <a:p>
            <a:pPr marL="400050" lvl="1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  </a:t>
            </a:r>
            <a:r>
              <a:rPr lang="en-US" sz="2200" dirty="0" err="1">
                <a:solidFill>
                  <a:srgbClr val="C00000"/>
                </a:solidFill>
              </a:rPr>
              <a:t>printf</a:t>
            </a:r>
            <a:r>
              <a:rPr lang="en-US" sz="2200" dirty="0">
                <a:solidFill>
                  <a:srgbClr val="C00000"/>
                </a:solidFill>
              </a:rPr>
              <a:t>("</a:t>
            </a:r>
            <a:r>
              <a:rPr lang="en-US" sz="2200" dirty="0" err="1">
                <a:solidFill>
                  <a:srgbClr val="C00000"/>
                </a:solidFill>
              </a:rPr>
              <a:t>the_data</a:t>
            </a:r>
            <a:r>
              <a:rPr lang="en-US" sz="2200" dirty="0">
                <a:solidFill>
                  <a:srgbClr val="C00000"/>
                </a:solidFill>
              </a:rPr>
              <a:t> now points to the character %c\n", *(char*) </a:t>
            </a:r>
            <a:r>
              <a:rPr lang="en-US" sz="2200" dirty="0" err="1">
                <a:solidFill>
                  <a:srgbClr val="C00000"/>
                </a:solidFill>
              </a:rPr>
              <a:t>the_data</a:t>
            </a:r>
            <a:r>
              <a:rPr lang="en-US" sz="2200" dirty="0">
                <a:solidFill>
                  <a:srgbClr val="C00000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}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915400" cy="5410200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Pointers store addresses and have same size independent of the data type they point to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Pointer values changes based on the type that they point to on increment, decrement or difference</a:t>
            </a:r>
          </a:p>
          <a:p>
            <a:pPr algn="just"/>
            <a:r>
              <a:rPr lang="en-US" sz="2800" dirty="0" smtClean="0"/>
              <a:t>Void Pointer does </a:t>
            </a:r>
            <a:r>
              <a:rPr lang="en-US" sz="2800" dirty="0"/>
              <a:t>not have any data type associated with it</a:t>
            </a:r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8915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4400" dirty="0" smtClean="0">
                <a:latin typeface="Calibri" pitchFamily="34" charset="0"/>
              </a:rPr>
              <a:t>Further Reading</a:t>
            </a:r>
            <a:endParaRPr lang="en-GB" sz="440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915400" cy="228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None/>
            </a:pPr>
            <a:r>
              <a:rPr lang="en-IN" sz="2800" dirty="0" smtClean="0"/>
              <a:t>Kernighan, B. W. and Richie, D. (1992)</a:t>
            </a:r>
            <a:r>
              <a:rPr lang="en-IN" sz="2800" i="1" dirty="0" smtClean="0"/>
              <a:t> The C Programming Language. </a:t>
            </a:r>
            <a:r>
              <a:rPr lang="en-IN" sz="2800" dirty="0" smtClean="0"/>
              <a:t>2</a:t>
            </a:r>
            <a:r>
              <a:rPr lang="en-IN" sz="2800" baseline="30000" dirty="0" smtClean="0"/>
              <a:t>nd</a:t>
            </a:r>
            <a:r>
              <a:rPr lang="en-IN" sz="2800" dirty="0" smtClean="0"/>
              <a:t> ed., New </a:t>
            </a:r>
            <a:r>
              <a:rPr lang="en-IN" sz="2800" dirty="0" err="1" smtClean="0"/>
              <a:t>Delhi:PHI</a:t>
            </a:r>
            <a:r>
              <a:rPr lang="en-IN" sz="2800" i="1" dirty="0" smtClean="0"/>
              <a:t>.</a:t>
            </a:r>
          </a:p>
          <a:p>
            <a:pPr marL="357188" indent="-357188" algn="just">
              <a:buNone/>
            </a:pPr>
            <a:endParaRPr lang="en-IN" sz="2400" i="1" dirty="0" smtClean="0"/>
          </a:p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pply the concept of pointers in C programming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Pointers 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Generic pointers</a:t>
            </a: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06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7772400" cy="5257800"/>
          </a:xfrm>
        </p:spPr>
        <p:txBody>
          <a:bodyPr/>
          <a:lstStyle/>
          <a:p>
            <a:pPr>
              <a:buNone/>
            </a:pPr>
            <a:endParaRPr lang="en-US" dirty="0" smtClean="0">
              <a:cs typeface="Times New Roman" pitchFamily="18" charset="0"/>
            </a:endParaRPr>
          </a:p>
          <a:p>
            <a:endParaRPr lang="en-US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066800"/>
            <a:ext cx="8610600" cy="5410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Pointers are a data type in C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whose values are memory addresses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hold the address of elements </a:t>
            </a:r>
            <a:r>
              <a:rPr lang="en-US" sz="2400" dirty="0" smtClean="0"/>
              <a:t>rather than a data value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Pointers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used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point to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 of any basic data type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An array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Structures and union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6781800" y="4343400"/>
            <a:ext cx="1108590" cy="2286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Variables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7772400" cy="5257800"/>
          </a:xfrm>
        </p:spPr>
        <p:txBody>
          <a:bodyPr/>
          <a:lstStyle/>
          <a:p>
            <a:pPr>
              <a:buNone/>
            </a:pPr>
            <a:endParaRPr lang="en-US" dirty="0" smtClean="0">
              <a:cs typeface="Times New Roman" pitchFamily="18" charset="0"/>
            </a:endParaRPr>
          </a:p>
          <a:p>
            <a:endParaRPr lang="en-US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066800"/>
            <a:ext cx="8610600" cy="5410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 a = 15;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*p ;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p = &amp;a;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3657600"/>
            <a:ext cx="5828463" cy="685800"/>
            <a:chOff x="2883" y="0"/>
            <a:chExt cx="17113" cy="8999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18" y="0"/>
              <a:ext cx="3605" cy="368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774" y="0"/>
              <a:ext cx="3605" cy="368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dirty="0" smtClean="0"/>
                <a:t>p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883" y="3499"/>
              <a:ext cx="4278" cy="5500"/>
              <a:chOff x="0" y="0"/>
              <a:chExt cx="20000" cy="20000"/>
            </a:xfrm>
          </p:grpSpPr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79" y="0"/>
                  </a:cxn>
                  <a:cxn ang="0">
                    <a:pos x="19979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79" y="0"/>
                  </a:cxn>
                </a:cxnLst>
                <a:rect l="0" t="0" r="r" b="b"/>
                <a:pathLst>
                  <a:path w="20000" h="20000">
                    <a:moveTo>
                      <a:pt x="19979" y="0"/>
                    </a:moveTo>
                    <a:lnTo>
                      <a:pt x="19979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15"/>
              <p:cNvSpPr>
                <a:spLocks noChangeArrowheads="1"/>
              </p:cNvSpPr>
              <p:nvPr/>
            </p:nvSpPr>
            <p:spPr bwMode="auto">
              <a:xfrm>
                <a:off x="813" y="2886"/>
                <a:ext cx="18355" cy="156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 dirty="0" smtClean="0">
                    <a:latin typeface="Courier New" pitchFamily="49" charset="0"/>
                  </a:rPr>
                  <a:t>15</a:t>
                </a:r>
                <a:endParaRPr lang="en-US" dirty="0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7161" y="3499"/>
              <a:ext cx="4278" cy="5500"/>
              <a:chOff x="0" y="0"/>
              <a:chExt cx="20000" cy="20000"/>
            </a:xfrm>
          </p:grpSpPr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79" y="0"/>
                  </a:cxn>
                  <a:cxn ang="0">
                    <a:pos x="19979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79" y="0"/>
                  </a:cxn>
                </a:cxnLst>
                <a:rect l="0" t="0" r="r" b="b"/>
                <a:pathLst>
                  <a:path w="20000" h="20000">
                    <a:moveTo>
                      <a:pt x="19979" y="0"/>
                    </a:moveTo>
                    <a:lnTo>
                      <a:pt x="19979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813" y="2886"/>
                <a:ext cx="18355" cy="156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 dirty="0" smtClean="0">
                    <a:latin typeface="Courier New" pitchFamily="49" charset="0"/>
                  </a:rPr>
                  <a:t>…</a:t>
                </a:r>
                <a:endParaRPr lang="en-US" dirty="0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11439" y="3499"/>
              <a:ext cx="4279" cy="5500"/>
              <a:chOff x="0" y="0"/>
              <a:chExt cx="20000" cy="20000"/>
            </a:xfrm>
          </p:grpSpPr>
          <p:sp>
            <p:nvSpPr>
              <p:cNvPr id="33" name="Freeform 3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79" y="0"/>
                  </a:cxn>
                  <a:cxn ang="0">
                    <a:pos x="19979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79" y="0"/>
                  </a:cxn>
                </a:cxnLst>
                <a:rect l="0" t="0" r="r" b="b"/>
                <a:pathLst>
                  <a:path w="20000" h="20000">
                    <a:moveTo>
                      <a:pt x="19979" y="0"/>
                    </a:moveTo>
                    <a:lnTo>
                      <a:pt x="19979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813" y="2886"/>
                <a:ext cx="18350" cy="156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 dirty="0" smtClean="0">
                    <a:latin typeface="Courier New" pitchFamily="49" charset="0"/>
                  </a:rPr>
                  <a:t>34af</a:t>
                </a:r>
                <a:endParaRPr lang="en-US" dirty="0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15718" y="3499"/>
              <a:ext cx="4278" cy="5500"/>
              <a:chOff x="0" y="0"/>
              <a:chExt cx="20000" cy="20000"/>
            </a:xfrm>
          </p:grpSpPr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79" y="0"/>
                  </a:cxn>
                  <a:cxn ang="0">
                    <a:pos x="19979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79" y="0"/>
                  </a:cxn>
                </a:cxnLst>
                <a:rect l="0" t="0" r="r" b="b"/>
                <a:pathLst>
                  <a:path w="20000" h="20000">
                    <a:moveTo>
                      <a:pt x="19979" y="0"/>
                    </a:moveTo>
                    <a:lnTo>
                      <a:pt x="19979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813" y="2886"/>
                <a:ext cx="18355" cy="156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b="1" dirty="0" smtClean="0">
                    <a:latin typeface="Courier New" pitchFamily="49" charset="0"/>
                  </a:rPr>
                  <a:t>…</a:t>
                </a:r>
                <a:endParaRPr lang="en-US" dirty="0">
                  <a:latin typeface="Courier New" pitchFamily="49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3657600" y="4419600"/>
            <a:ext cx="1337190" cy="2848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</a:pPr>
            <a:r>
              <a:rPr lang="en-US" b="1" dirty="0" smtClean="0">
                <a:latin typeface="Courier New" pitchFamily="49" charset="0"/>
              </a:rPr>
              <a:t>34af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6781800" y="4343400"/>
            <a:ext cx="1108590" cy="2286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</a:pPr>
            <a:r>
              <a:rPr lang="en-US" b="1" dirty="0" smtClean="0">
                <a:latin typeface="Courier New" pitchFamily="49" charset="0"/>
              </a:rPr>
              <a:t>54af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37" name="Straight Arrow Connector 36"/>
          <p:cNvCxnSpPr>
            <a:stCxn id="34" idx="1"/>
            <a:endCxn id="52" idx="2"/>
          </p:cNvCxnSpPr>
          <p:nvPr/>
        </p:nvCxnSpPr>
        <p:spPr>
          <a:xfrm rot="10800000" flipV="1">
            <a:off x="4385423" y="4148319"/>
            <a:ext cx="2245480" cy="163582"/>
          </a:xfrm>
          <a:prstGeom prst="bentConnector4">
            <a:avLst>
              <a:gd name="adj1" fmla="val -57"/>
              <a:gd name="adj2" fmla="val 10528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2400" y="4419600"/>
            <a:ext cx="1641990" cy="2286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</a:pPr>
            <a:r>
              <a:rPr lang="en-US" b="1" dirty="0" smtClean="0">
                <a:latin typeface="Courier New" pitchFamily="49" charset="0"/>
              </a:rPr>
              <a:t>&lt;- Addresses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Directly and Indirectly Referencing</a:t>
            </a:r>
            <a:endParaRPr lang="en-US" dirty="0"/>
          </a:p>
        </p:txBody>
      </p:sp>
      <p:pic>
        <p:nvPicPr>
          <p:cNvPr id="2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305175" y="3962400"/>
            <a:ext cx="32956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333500"/>
            <a:ext cx="8991600" cy="52578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A variable name directly references a value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A pointer indirectly references a value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Referencing a value through a pointer is called </a:t>
            </a:r>
            <a:r>
              <a:rPr lang="en-US" sz="2800" dirty="0" smtClean="0">
                <a:solidFill>
                  <a:srgbClr val="0000CC"/>
                </a:solidFill>
              </a:rPr>
              <a:t>indirection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905000"/>
            <a:ext cx="45472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77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of Pointer Variables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219200"/>
            <a:ext cx="8991600" cy="5257800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 pointer variable is declared by</a:t>
            </a:r>
            <a:r>
              <a:rPr lang="en-US" sz="2800" dirty="0" smtClean="0"/>
              <a:t>:</a:t>
            </a:r>
          </a:p>
          <a:p>
            <a:pPr lvl="1" algn="just">
              <a:spcBef>
                <a:spcPts val="600"/>
              </a:spcBef>
            </a:pPr>
            <a:r>
              <a:rPr lang="en-US" sz="2800" b="1" dirty="0" smtClean="0">
                <a:solidFill>
                  <a:schemeClr val="tx2"/>
                </a:solidFill>
              </a:rPr>
              <a:t>  </a:t>
            </a:r>
            <a:r>
              <a:rPr lang="en-US" sz="2800" dirty="0" err="1" smtClean="0">
                <a:solidFill>
                  <a:schemeClr val="tx2"/>
                </a:solidFill>
              </a:rPr>
              <a:t>dataType</a:t>
            </a:r>
            <a:r>
              <a:rPr lang="en-US" sz="2800" dirty="0" smtClean="0">
                <a:solidFill>
                  <a:schemeClr val="tx2"/>
                </a:solidFill>
              </a:rPr>
              <a:t> *</a:t>
            </a:r>
            <a:r>
              <a:rPr lang="en-US" sz="2800" dirty="0" err="1" smtClean="0">
                <a:solidFill>
                  <a:schemeClr val="tx2"/>
                </a:solidFill>
              </a:rPr>
              <a:t>pointerVarName</a:t>
            </a:r>
            <a:r>
              <a:rPr lang="en-US" sz="2800" dirty="0" smtClean="0">
                <a:solidFill>
                  <a:schemeClr val="tx2"/>
                </a:solidFill>
              </a:rPr>
              <a:t>;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pointer variable </a:t>
            </a:r>
            <a:r>
              <a:rPr lang="en-US" sz="2400" i="1" dirty="0" err="1"/>
              <a:t>pointerVarName</a:t>
            </a:r>
            <a:r>
              <a:rPr lang="en-US" sz="2400" dirty="0"/>
              <a:t> is used to point to a value of type </a:t>
            </a:r>
            <a:r>
              <a:rPr lang="en-US" sz="2400" i="1" dirty="0" err="1"/>
              <a:t>dataType</a:t>
            </a:r>
            <a:endParaRPr lang="en-US" sz="2400" i="1" dirty="0"/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* before the </a:t>
            </a:r>
            <a:r>
              <a:rPr lang="en-US" sz="2400" i="1" dirty="0" err="1"/>
              <a:t>pointerVarName</a:t>
            </a:r>
            <a:r>
              <a:rPr lang="en-US" sz="2400" dirty="0"/>
              <a:t> indicates that this is a pointer variable, not a regular variable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* is not a part of the pointer variable name</a:t>
            </a:r>
          </a:p>
          <a:p>
            <a:pPr lvl="1" algn="just">
              <a:spcBef>
                <a:spcPts val="600"/>
              </a:spcBef>
            </a:pPr>
            <a:endParaRPr lang="en-US" sz="2800" dirty="0" smtClean="0">
              <a:solidFill>
                <a:srgbClr val="FF0000"/>
              </a:solidFill>
            </a:endParaRPr>
          </a:p>
          <a:p>
            <a:pPr lvl="1" algn="just">
              <a:spcBef>
                <a:spcPts val="600"/>
              </a:spcBef>
            </a:pPr>
            <a:r>
              <a:rPr lang="en-US" sz="2800" dirty="0" smtClean="0"/>
              <a:t>E.g</a:t>
            </a:r>
            <a:r>
              <a:rPr lang="en-US" sz="2800" dirty="0"/>
              <a:t>.,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*</a:t>
            </a:r>
            <a:r>
              <a:rPr lang="en-US" sz="2800" dirty="0" err="1">
                <a:solidFill>
                  <a:srgbClr val="FF0000"/>
                </a:solidFill>
              </a:rPr>
              <a:t>ptr</a:t>
            </a:r>
            <a:r>
              <a:rPr lang="en-US" sz="2800" dirty="0">
                <a:solidFill>
                  <a:srgbClr val="FF0000"/>
                </a:solidFill>
              </a:rPr>
              <a:t>; </a:t>
            </a: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400" dirty="0" smtClean="0"/>
              <a:t>//</a:t>
            </a:r>
            <a:r>
              <a:rPr lang="en-US" sz="2400" dirty="0"/>
              <a:t>pointer to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lvl="1" algn="just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float </a:t>
            </a:r>
            <a:r>
              <a:rPr lang="en-US" sz="2800" dirty="0">
                <a:solidFill>
                  <a:srgbClr val="FF0000"/>
                </a:solidFill>
              </a:rPr>
              <a:t>*ptr2;  </a:t>
            </a:r>
            <a:r>
              <a:rPr lang="en-US" sz="2400" dirty="0"/>
              <a:t>//pointer to a floating point </a:t>
            </a:r>
            <a:r>
              <a:rPr lang="en-US" sz="2400" dirty="0" smtClean="0"/>
              <a:t>number</a:t>
            </a:r>
          </a:p>
          <a:p>
            <a:pPr lvl="1" algn="just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**p; 	</a:t>
            </a:r>
            <a:r>
              <a:rPr lang="en-US" sz="2400" dirty="0"/>
              <a:t>//pointer to pointer to Integers</a:t>
            </a: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Initialisation</a:t>
            </a:r>
            <a:r>
              <a:rPr lang="en-US" dirty="0" smtClean="0"/>
              <a:t> of Pointer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US" sz="2800" dirty="0" smtClean="0"/>
              <a:t>Pointers should be initialized either when they’re defined or in an assignment statement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A pointer </a:t>
            </a:r>
            <a:r>
              <a:rPr lang="en-US" sz="2800" dirty="0" smtClean="0"/>
              <a:t>may be initialized to NULL, 0 or an address</a:t>
            </a:r>
          </a:p>
          <a:p>
            <a:pPr lvl="1" algn="just"/>
            <a:r>
              <a:rPr lang="en-US" sz="2400" dirty="0" smtClean="0"/>
              <a:t>A pointer with the value NULL points to nothing</a:t>
            </a:r>
          </a:p>
          <a:p>
            <a:pPr lvl="2" algn="just"/>
            <a:r>
              <a:rPr lang="en-US" sz="2000" dirty="0" smtClean="0"/>
              <a:t>NULL is a symbolic constant defined in the &lt;</a:t>
            </a:r>
            <a:r>
              <a:rPr lang="en-US" sz="2000" dirty="0" err="1" smtClean="0"/>
              <a:t>stddef.h</a:t>
            </a:r>
            <a:r>
              <a:rPr lang="en-US" sz="2000" dirty="0" smtClean="0"/>
              <a:t>&gt; header (and several other headers, such as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&gt;)</a:t>
            </a:r>
          </a:p>
          <a:p>
            <a:pPr lvl="1" algn="just"/>
            <a:r>
              <a:rPr lang="en-US" sz="2400" dirty="0" smtClean="0"/>
              <a:t>Initializing a pointer to 0 is equivalent to initializing a pointer to NULL, but NULL is preferred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915400" cy="4906965"/>
          </a:xfrm>
        </p:spPr>
        <p:txBody>
          <a:bodyPr/>
          <a:lstStyle/>
          <a:p>
            <a:pPr algn="just"/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CC"/>
                </a:solidFill>
              </a:rPr>
              <a:t>&amp;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0000CC"/>
                </a:solidFill>
              </a:rPr>
              <a:t>address operator</a:t>
            </a:r>
          </a:p>
          <a:p>
            <a:pPr algn="just"/>
            <a:r>
              <a:rPr lang="en-US" sz="2800" dirty="0" smtClean="0"/>
              <a:t>A unary operator that returns the address of its operand</a:t>
            </a:r>
          </a:p>
          <a:p>
            <a:pPr algn="just"/>
            <a:r>
              <a:rPr lang="en-GB" sz="2800" dirty="0" smtClean="0"/>
              <a:t>Assuming the definitions</a:t>
            </a:r>
          </a:p>
          <a:p>
            <a:pPr lvl="1" algn="just">
              <a:buNone/>
            </a:pPr>
            <a:r>
              <a:rPr lang="en-GB" sz="2400" dirty="0" err="1" smtClean="0">
                <a:solidFill>
                  <a:srgbClr val="C00000"/>
                </a:solidFill>
              </a:rPr>
              <a:t>int</a:t>
            </a:r>
            <a:r>
              <a:rPr lang="en-GB" sz="2400" dirty="0" smtClean="0">
                <a:solidFill>
                  <a:srgbClr val="C00000"/>
                </a:solidFill>
              </a:rPr>
              <a:t> y = 5;</a:t>
            </a:r>
          </a:p>
          <a:p>
            <a:pPr lvl="1" algn="just">
              <a:buNone/>
            </a:pPr>
            <a:r>
              <a:rPr lang="en-GB" sz="2400" dirty="0" err="1" smtClean="0">
                <a:solidFill>
                  <a:srgbClr val="C00000"/>
                </a:solidFill>
              </a:rPr>
              <a:t>int</a:t>
            </a:r>
            <a:r>
              <a:rPr lang="en-GB" sz="2400" dirty="0" smtClean="0">
                <a:solidFill>
                  <a:srgbClr val="C00000"/>
                </a:solidFill>
              </a:rPr>
              <a:t> *</a:t>
            </a:r>
            <a:r>
              <a:rPr lang="en-GB" sz="2400" dirty="0" err="1" smtClean="0">
                <a:solidFill>
                  <a:srgbClr val="C00000"/>
                </a:solidFill>
              </a:rPr>
              <a:t>yPtr</a:t>
            </a:r>
            <a:r>
              <a:rPr lang="en-GB" sz="2400" dirty="0" smtClean="0">
                <a:solidFill>
                  <a:srgbClr val="C00000"/>
                </a:solidFill>
              </a:rPr>
              <a:t>;</a:t>
            </a:r>
          </a:p>
          <a:p>
            <a:pPr algn="just"/>
            <a:r>
              <a:rPr lang="en-GB" sz="2800" dirty="0" smtClean="0"/>
              <a:t>the statement</a:t>
            </a:r>
          </a:p>
          <a:p>
            <a:pPr lvl="1" algn="just">
              <a:buNone/>
            </a:pPr>
            <a:r>
              <a:rPr lang="en-GB" dirty="0" err="1" smtClean="0">
                <a:solidFill>
                  <a:srgbClr val="C00000"/>
                </a:solidFill>
              </a:rPr>
              <a:t>yPtr</a:t>
            </a:r>
            <a:r>
              <a:rPr lang="en-GB" dirty="0" smtClean="0">
                <a:solidFill>
                  <a:srgbClr val="C00000"/>
                </a:solidFill>
              </a:rPr>
              <a:t> = &amp;y; </a:t>
            </a:r>
            <a:r>
              <a:rPr lang="en-US" dirty="0" smtClean="0"/>
              <a:t>	</a:t>
            </a:r>
            <a:r>
              <a:rPr lang="en-US" sz="2000" dirty="0" smtClean="0"/>
              <a:t>//assigns the address of the variable y to pointer variable </a:t>
            </a:r>
            <a:r>
              <a:rPr lang="en-US" sz="2000" dirty="0" err="1" smtClean="0"/>
              <a:t>yPtr</a:t>
            </a:r>
            <a:r>
              <a:rPr lang="en-US" sz="2000" dirty="0" smtClean="0"/>
              <a:t>, Variable </a:t>
            </a:r>
            <a:r>
              <a:rPr lang="en-US" sz="2000" dirty="0" err="1" smtClean="0"/>
              <a:t>yPtr</a:t>
            </a:r>
            <a:r>
              <a:rPr lang="en-US" sz="2000" dirty="0" smtClean="0"/>
              <a:t> is then said to “point to” y</a:t>
            </a:r>
            <a:endParaRPr lang="en-GB" sz="2000" dirty="0" smtClean="0"/>
          </a:p>
          <a:p>
            <a:pPr algn="just"/>
            <a:endParaRPr lang="en-GB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105400"/>
            <a:ext cx="2819400" cy="126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3289" y="4953000"/>
            <a:ext cx="536216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2752</TotalTime>
  <Words>942</Words>
  <Application>Microsoft Office PowerPoint</Application>
  <PresentationFormat>A4 Paper (210x297 mm)</PresentationFormat>
  <Paragraphs>167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Wingdings</vt:lpstr>
      <vt:lpstr>1111</vt:lpstr>
      <vt:lpstr>PowerPoint Presentation</vt:lpstr>
      <vt:lpstr>Objectives</vt:lpstr>
      <vt:lpstr>Contents</vt:lpstr>
      <vt:lpstr>Pointers</vt:lpstr>
      <vt:lpstr>Pointers and Variables</vt:lpstr>
      <vt:lpstr>Directly and Indirectly Referencing</vt:lpstr>
      <vt:lpstr>Declaration of Pointer Variables</vt:lpstr>
      <vt:lpstr>Initialisation of Pointer Variables</vt:lpstr>
      <vt:lpstr>Address Operator</vt:lpstr>
      <vt:lpstr>Indirection Operator</vt:lpstr>
      <vt:lpstr>Pointer - Example</vt:lpstr>
      <vt:lpstr>Pointer Arithmetic</vt:lpstr>
      <vt:lpstr>Pointer Expressions - Program</vt:lpstr>
      <vt:lpstr>Void Pointers in C - Introduction</vt:lpstr>
      <vt:lpstr>Void Pointers in C - Basics</vt:lpstr>
      <vt:lpstr>Void Pointers - Declaration</vt:lpstr>
      <vt:lpstr>Void Pointers - Example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jishmi</cp:lastModifiedBy>
  <cp:revision>527</cp:revision>
  <dcterms:created xsi:type="dcterms:W3CDTF">2006-08-16T00:00:00Z</dcterms:created>
  <dcterms:modified xsi:type="dcterms:W3CDTF">2022-03-15T06:21:07Z</dcterms:modified>
</cp:coreProperties>
</file>