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06" r:id="rId2"/>
    <p:sldId id="310" r:id="rId3"/>
    <p:sldId id="311" r:id="rId4"/>
    <p:sldId id="370" r:id="rId5"/>
    <p:sldId id="371" r:id="rId6"/>
    <p:sldId id="350" r:id="rId7"/>
    <p:sldId id="353" r:id="rId8"/>
    <p:sldId id="344" r:id="rId9"/>
    <p:sldId id="349" r:id="rId10"/>
    <p:sldId id="367" r:id="rId11"/>
    <p:sldId id="346" r:id="rId12"/>
    <p:sldId id="365" r:id="rId13"/>
    <p:sldId id="364" r:id="rId14"/>
    <p:sldId id="368" r:id="rId15"/>
    <p:sldId id="369" r:id="rId16"/>
    <p:sldId id="329" r:id="rId17"/>
    <p:sldId id="330" r:id="rId1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94633" autoAdjust="0"/>
  </p:normalViewPr>
  <p:slideViewPr>
    <p:cSldViewPr>
      <p:cViewPr varScale="1">
        <p:scale>
          <a:sx n="70" d="100"/>
          <a:sy n="70" d="100"/>
        </p:scale>
        <p:origin x="122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397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AED3822-C6CA-4D03-B2A8-3CA2AA66AAA7}" type="datetime1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7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DFFA0D1-73A0-4072-BCA4-7A8CEB35DD85}" type="datetime1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6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895AD97-4B2F-4003-86AD-2D7A60FFD90D}" type="datetime1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0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A0DD5A7-5831-4AB4-B379-F7B46F9F941E}" type="datetime1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6AF5F7F-FBD5-45B2-A655-84CF6B625A75}" type="datetime1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8A71E9A-435D-4930-8635-51EBFCC5915E}" type="datetime1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0C6D167-02FA-4FC9-9DDC-B8B0255494F2}" type="datetime1">
              <a:rPr lang="en-US" smtClean="0"/>
              <a:pPr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0B605F2-9DEB-46D8-8F38-47E861D1FFDF}" type="datetime1">
              <a:rPr lang="en-US" smtClean="0"/>
              <a:pPr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0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3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5D7071E-3850-4F60-9A90-F1A46C5102F6}" type="datetime1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20F6A38-D640-410C-8FC3-0A095827522C}" type="datetime1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9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838200"/>
            <a:ext cx="7162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Pointers and Arrays</a:t>
            </a:r>
          </a:p>
          <a:p>
            <a:pPr algn="ctr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GB" sz="1400" dirty="0" smtClean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05000" y="2713036"/>
            <a:ext cx="6096000" cy="3154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</a:pPr>
            <a:r>
              <a:rPr lang="en-IN" sz="3200" b="1" dirty="0">
                <a:solidFill>
                  <a:prstClr val="black"/>
                </a:solidFill>
              </a:rPr>
              <a:t>Course </a:t>
            </a:r>
            <a:r>
              <a:rPr lang="en-IN" sz="3200" b="1" dirty="0" smtClean="0">
                <a:solidFill>
                  <a:prstClr val="black"/>
                </a:solidFill>
              </a:rPr>
              <a:t>Leader:</a:t>
            </a:r>
            <a:endParaRPr lang="en-IN" sz="3200" b="1" dirty="0">
              <a:solidFill>
                <a:prstClr val="black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IN" sz="2800" b="1" dirty="0"/>
              <a:t>Jishmi Jos Choondal</a:t>
            </a:r>
          </a:p>
          <a:p>
            <a:pPr marL="342900" indent="-342900" algn="ctr">
              <a:spcBef>
                <a:spcPct val="20000"/>
              </a:spcBef>
            </a:pPr>
            <a:endParaRPr lang="en-IN" sz="32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 and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5059365"/>
          </a:xfrm>
        </p:spPr>
        <p:txBody>
          <a:bodyPr/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 smtClean="0"/>
              <a:t>String Declaration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 smtClean="0"/>
              <a:t>A variable </a:t>
            </a:r>
            <a:r>
              <a:rPr lang="en-US" dirty="0"/>
              <a:t>of type </a:t>
            </a:r>
            <a:r>
              <a:rPr lang="en-US" b="1" dirty="0"/>
              <a:t>char </a:t>
            </a:r>
            <a:r>
              <a:rPr lang="en-US" b="1" dirty="0" smtClean="0"/>
              <a:t>*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char *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colPtr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 = "blue"; </a:t>
            </a:r>
            <a:r>
              <a:rPr lang="en-US" sz="2400" dirty="0" smtClean="0">
                <a:latin typeface="Calibri" pitchFamily="34" charset="0"/>
              </a:rPr>
              <a:t>//creates pointer variable </a:t>
            </a:r>
            <a:r>
              <a:rPr lang="en-US" sz="2400" dirty="0" err="1" smtClean="0">
                <a:latin typeface="Calibri" pitchFamily="34" charset="0"/>
              </a:rPr>
              <a:t>colorPtr</a:t>
            </a:r>
            <a:r>
              <a:rPr lang="en-US" sz="2400" dirty="0" smtClean="0">
                <a:latin typeface="Calibri" pitchFamily="34" charset="0"/>
              </a:rPr>
              <a:t> that points to the string "blue" somewhere in memory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A string is accessed via a pointer to the first character in the </a:t>
            </a:r>
            <a:r>
              <a:rPr lang="en-US" sz="2800" dirty="0" smtClean="0"/>
              <a:t>string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value of a string is the </a:t>
            </a:r>
            <a:r>
              <a:rPr lang="en-US" sz="2800" dirty="0" smtClean="0"/>
              <a:t>address of </a:t>
            </a:r>
            <a:r>
              <a:rPr lang="en-US" sz="2800" dirty="0"/>
              <a:t>its first </a:t>
            </a:r>
            <a:r>
              <a:rPr lang="en-US" sz="2800" dirty="0" smtClean="0"/>
              <a:t>character </a:t>
            </a:r>
          </a:p>
          <a:p>
            <a:pPr algn="just"/>
            <a:r>
              <a:rPr lang="en-US" sz="2800" dirty="0" smtClean="0"/>
              <a:t>A </a:t>
            </a:r>
            <a:r>
              <a:rPr lang="en-US" sz="2800" dirty="0"/>
              <a:t>string is a </a:t>
            </a:r>
            <a:r>
              <a:rPr lang="en-US" sz="2800" dirty="0" smtClean="0"/>
              <a:t>pointer</a:t>
            </a:r>
          </a:p>
          <a:p>
            <a:pPr lvl="1" algn="just"/>
            <a:r>
              <a:rPr lang="en-US" sz="2400" dirty="0" smtClean="0"/>
              <a:t>A </a:t>
            </a:r>
            <a:r>
              <a:rPr lang="en-US" sz="2400" dirty="0"/>
              <a:t>pointer to the string’s first </a:t>
            </a:r>
            <a:r>
              <a:rPr lang="en-US" sz="2400" dirty="0" smtClean="0"/>
              <a:t>character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097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Pointers and Strings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r>
              <a:rPr lang="en-GB" sz="2800" dirty="0" smtClean="0"/>
              <a:t>Using pointers to access the array elements</a:t>
            </a:r>
          </a:p>
          <a:p>
            <a:pPr lvl="1">
              <a:buNone/>
            </a:pPr>
            <a:r>
              <a:rPr lang="en-GB" dirty="0" smtClean="0">
                <a:solidFill>
                  <a:srgbClr val="C00000"/>
                </a:solidFill>
              </a:rPr>
              <a:t>char name[]="MSRUAS";</a:t>
            </a:r>
          </a:p>
          <a:p>
            <a:pPr lvl="1">
              <a:buNone/>
            </a:pPr>
            <a:r>
              <a:rPr lang="en-GB" dirty="0" smtClean="0">
                <a:solidFill>
                  <a:srgbClr val="C00000"/>
                </a:solidFill>
              </a:rPr>
              <a:t>char *</a:t>
            </a:r>
            <a:r>
              <a:rPr lang="en-GB" dirty="0" err="1" smtClean="0">
                <a:solidFill>
                  <a:srgbClr val="C00000"/>
                </a:solidFill>
              </a:rPr>
              <a:t>ptr</a:t>
            </a:r>
            <a:r>
              <a:rPr lang="en-GB" dirty="0" smtClean="0">
                <a:solidFill>
                  <a:srgbClr val="C00000"/>
                </a:solidFill>
              </a:rPr>
              <a:t>;</a:t>
            </a:r>
          </a:p>
          <a:p>
            <a:pPr lvl="1">
              <a:buNone/>
            </a:pPr>
            <a:r>
              <a:rPr lang="en-GB" dirty="0" err="1" smtClean="0">
                <a:solidFill>
                  <a:srgbClr val="C00000"/>
                </a:solidFill>
              </a:rPr>
              <a:t>ptr</a:t>
            </a:r>
            <a:r>
              <a:rPr lang="en-GB" dirty="0" smtClean="0">
                <a:solidFill>
                  <a:srgbClr val="C00000"/>
                </a:solidFill>
              </a:rPr>
              <a:t>=name;</a:t>
            </a:r>
          </a:p>
          <a:p>
            <a:pPr lvl="1">
              <a:buNone/>
            </a:pPr>
            <a:r>
              <a:rPr lang="en-GB" dirty="0" smtClean="0">
                <a:solidFill>
                  <a:srgbClr val="C00000"/>
                </a:solidFill>
              </a:rPr>
              <a:t>while(*</a:t>
            </a:r>
            <a:r>
              <a:rPr lang="en-GB" dirty="0" err="1" smtClean="0">
                <a:solidFill>
                  <a:srgbClr val="C00000"/>
                </a:solidFill>
              </a:rPr>
              <a:t>ptr</a:t>
            </a:r>
            <a:r>
              <a:rPr lang="en-GB" dirty="0" smtClean="0">
                <a:solidFill>
                  <a:srgbClr val="C00000"/>
                </a:solidFill>
              </a:rPr>
              <a:t>!='\0'){</a:t>
            </a:r>
          </a:p>
          <a:p>
            <a:pPr lvl="2">
              <a:buNone/>
            </a:pPr>
            <a:r>
              <a:rPr lang="en-GB" sz="2800" dirty="0" err="1" smtClean="0">
                <a:solidFill>
                  <a:srgbClr val="C00000"/>
                </a:solidFill>
              </a:rPr>
              <a:t>printf</a:t>
            </a:r>
            <a:r>
              <a:rPr lang="en-GB" sz="2800" dirty="0" smtClean="0">
                <a:solidFill>
                  <a:srgbClr val="C00000"/>
                </a:solidFill>
              </a:rPr>
              <a:t>("%c ",*</a:t>
            </a:r>
            <a:r>
              <a:rPr lang="en-GB" sz="2800" dirty="0" err="1" smtClean="0">
                <a:solidFill>
                  <a:srgbClr val="C00000"/>
                </a:solidFill>
              </a:rPr>
              <a:t>ptr</a:t>
            </a:r>
            <a:r>
              <a:rPr lang="en-GB" sz="2800" dirty="0" smtClean="0">
                <a:solidFill>
                  <a:srgbClr val="C00000"/>
                </a:solidFill>
              </a:rPr>
              <a:t>);</a:t>
            </a:r>
          </a:p>
          <a:p>
            <a:pPr lvl="2">
              <a:buNone/>
            </a:pPr>
            <a:r>
              <a:rPr lang="en-GB" sz="2800" dirty="0" err="1" smtClean="0">
                <a:solidFill>
                  <a:srgbClr val="C00000"/>
                </a:solidFill>
              </a:rPr>
              <a:t>ptr</a:t>
            </a:r>
            <a:r>
              <a:rPr lang="en-GB" sz="2800" dirty="0" smtClean="0">
                <a:solidFill>
                  <a:srgbClr val="C00000"/>
                </a:solidFill>
              </a:rPr>
              <a:t>++;</a:t>
            </a:r>
          </a:p>
          <a:p>
            <a:pPr lvl="1">
              <a:buNone/>
            </a:pPr>
            <a:r>
              <a:rPr lang="en-GB" dirty="0" smtClean="0">
                <a:solidFill>
                  <a:srgbClr val="C00000"/>
                </a:solidFill>
              </a:rPr>
              <a:t>}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5135565"/>
          </a:xfrm>
        </p:spPr>
        <p:txBody>
          <a:bodyPr/>
          <a:lstStyle/>
          <a:p>
            <a:pPr algn="just"/>
            <a:r>
              <a:rPr lang="en-US" sz="2800" dirty="0" smtClean="0"/>
              <a:t>Arrays may contain pointers</a:t>
            </a:r>
          </a:p>
          <a:p>
            <a:pPr algn="just"/>
            <a:r>
              <a:rPr lang="en-US" sz="2800" dirty="0" smtClean="0"/>
              <a:t>A common use of an array of pointers is to form an array of </a:t>
            </a:r>
            <a:r>
              <a:rPr lang="en-GB" sz="2800" dirty="0" smtClean="0"/>
              <a:t>strings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const char *suit[ 4 ] = { "Hearts", "Diamonds", "Clubs", "Spades" };</a:t>
            </a:r>
            <a:endParaRPr lang="en-US" sz="2800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The char * portion of the declaration indicates that each element of array suit is of type “pointer to char.” </a:t>
            </a:r>
          </a:p>
          <a:p>
            <a:pPr lvl="1"/>
            <a:r>
              <a:rPr lang="en-US" sz="2400" dirty="0" smtClean="0"/>
              <a:t>Qualifier const indicates that the strings pointed to by each element pointer will </a:t>
            </a:r>
            <a:r>
              <a:rPr lang="en-GB" sz="2400" dirty="0" smtClean="0"/>
              <a:t>not be modified</a:t>
            </a:r>
          </a:p>
          <a:p>
            <a:endParaRPr lang="en-GB" sz="28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576012"/>
            <a:ext cx="6170843" cy="2020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Pointers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US" sz="2800" dirty="0" smtClean="0"/>
              <a:t>A function, like a variable has an address location in the memory</a:t>
            </a:r>
          </a:p>
          <a:p>
            <a:pPr algn="just"/>
            <a:r>
              <a:rPr lang="en-US" sz="2800" dirty="0" smtClean="0"/>
              <a:t>It is possible to declare a pointer to a function, which can then be used as an argument in another function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 pointer to a function is declared as follows:</a:t>
            </a:r>
          </a:p>
          <a:p>
            <a:pPr algn="just">
              <a:buNone/>
            </a:pPr>
            <a:r>
              <a:rPr lang="en-GB" sz="2800" dirty="0" smtClean="0"/>
              <a:t>	</a:t>
            </a:r>
            <a:r>
              <a:rPr lang="en-GB" sz="2800" dirty="0" smtClean="0">
                <a:solidFill>
                  <a:srgbClr val="0000CC"/>
                </a:solidFill>
              </a:rPr>
              <a:t>type (*</a:t>
            </a:r>
            <a:r>
              <a:rPr lang="en-GB" sz="2800" dirty="0" err="1" smtClean="0">
                <a:solidFill>
                  <a:srgbClr val="0000CC"/>
                </a:solidFill>
              </a:rPr>
              <a:t>fptr</a:t>
            </a:r>
            <a:r>
              <a:rPr lang="en-GB" sz="2800" dirty="0" smtClean="0">
                <a:solidFill>
                  <a:srgbClr val="0000CC"/>
                </a:solidFill>
              </a:rPr>
              <a:t>)( );</a:t>
            </a:r>
          </a:p>
          <a:p>
            <a:pPr algn="just">
              <a:buNone/>
            </a:pPr>
            <a:r>
              <a:rPr lang="en-US" sz="2400" smtClean="0"/>
              <a:t>	This </a:t>
            </a:r>
            <a:r>
              <a:rPr lang="en-US" sz="2400" dirty="0" smtClean="0"/>
              <a:t>tells the compiler that </a:t>
            </a:r>
            <a:r>
              <a:rPr lang="en-US" sz="2400" dirty="0" err="1" smtClean="0"/>
              <a:t>fptr</a:t>
            </a:r>
            <a:r>
              <a:rPr lang="en-US" sz="2400" dirty="0" smtClean="0"/>
              <a:t> is a pointer to a function which returns type value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r>
              <a:rPr lang="en-GB" sz="2800" dirty="0" smtClean="0"/>
              <a:t>Arguments are generally passed to functions in one of the two ways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Call by value </a:t>
            </a:r>
          </a:p>
          <a:p>
            <a:pPr marL="1371600" lvl="2" indent="-514350"/>
            <a:r>
              <a:rPr lang="en-GB" dirty="0" smtClean="0"/>
              <a:t>Sending values of the arguments</a:t>
            </a:r>
          </a:p>
          <a:p>
            <a:pPr marL="1371600" lvl="2" indent="-514350"/>
            <a:r>
              <a:rPr lang="en-US" sz="2400" dirty="0" smtClean="0"/>
              <a:t>Value is copied from argument list to parameters</a:t>
            </a:r>
          </a:p>
          <a:p>
            <a:pPr marL="1371600" lvl="2" indent="-514350"/>
            <a:r>
              <a:rPr lang="en-US" sz="2400" dirty="0" smtClean="0"/>
              <a:t>Changes </a:t>
            </a:r>
            <a:r>
              <a:rPr lang="en-US" sz="2400" dirty="0"/>
              <a:t>in function do not effect original variables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Call by reference</a:t>
            </a:r>
          </a:p>
          <a:p>
            <a:pPr marL="1371600" lvl="2" indent="-514350"/>
            <a:r>
              <a:rPr lang="en-GB" dirty="0" smtClean="0"/>
              <a:t>Sending the address of the arguments</a:t>
            </a:r>
          </a:p>
          <a:p>
            <a:pPr marL="1371600" lvl="2" indent="-514350"/>
            <a:r>
              <a:rPr lang="en-US" sz="2400" dirty="0" smtClean="0"/>
              <a:t>Passes </a:t>
            </a:r>
            <a:r>
              <a:rPr lang="en-US" sz="2400" dirty="0"/>
              <a:t>original argument’s </a:t>
            </a:r>
            <a:r>
              <a:rPr lang="en-US" sz="2400" dirty="0" smtClean="0"/>
              <a:t>address</a:t>
            </a:r>
          </a:p>
          <a:p>
            <a:pPr marL="1371600" lvl="2" indent="-514350"/>
            <a:r>
              <a:rPr lang="en-US" sz="2400" dirty="0" smtClean="0"/>
              <a:t>Changes </a:t>
            </a:r>
            <a:r>
              <a:rPr lang="en-US" sz="2400" dirty="0"/>
              <a:t>in function effect original variable</a:t>
            </a:r>
          </a:p>
          <a:p>
            <a:pPr marL="1371600" lvl="2" indent="-514350"/>
            <a:endParaRPr lang="en-GB" dirty="0" smtClean="0"/>
          </a:p>
          <a:p>
            <a:pPr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329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4800"/>
            <a:ext cx="4376870" cy="609600"/>
          </a:xfrm>
        </p:spPr>
        <p:txBody>
          <a:bodyPr/>
          <a:lstStyle/>
          <a:p>
            <a:pPr algn="ctr"/>
            <a:r>
              <a:rPr lang="en-GB" sz="4000" b="0" dirty="0" smtClean="0"/>
              <a:t>Call by Value</a:t>
            </a:r>
            <a:endParaRPr lang="en-GB" sz="4000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143000"/>
            <a:ext cx="4567370" cy="53340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main(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argc</a:t>
            </a:r>
            <a:r>
              <a:rPr lang="en-US" dirty="0" smtClean="0">
                <a:solidFill>
                  <a:srgbClr val="C00000"/>
                </a:solidFill>
              </a:rPr>
              <a:t>, char** </a:t>
            </a:r>
            <a:r>
              <a:rPr lang="en-US" dirty="0" err="1" smtClean="0">
                <a:solidFill>
                  <a:srgbClr val="C00000"/>
                </a:solidFill>
              </a:rPr>
              <a:t>argv</a:t>
            </a:r>
            <a:r>
              <a:rPr lang="en-US" dirty="0" smtClean="0">
                <a:solidFill>
                  <a:srgbClr val="C00000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	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x=10;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</a:t>
            </a:r>
            <a:r>
              <a:rPr lang="en-US" dirty="0" err="1" smtClean="0">
                <a:solidFill>
                  <a:srgbClr val="C00000"/>
                </a:solidFill>
              </a:rPr>
              <a:t>printf</a:t>
            </a:r>
            <a:r>
              <a:rPr lang="en-US" dirty="0" smtClean="0">
                <a:solidFill>
                  <a:srgbClr val="C00000"/>
                </a:solidFill>
              </a:rPr>
              <a:t>("Value of x is %</a:t>
            </a:r>
            <a:r>
              <a:rPr lang="en-US" dirty="0" err="1" smtClean="0">
                <a:solidFill>
                  <a:srgbClr val="C00000"/>
                </a:solidFill>
              </a:rPr>
              <a:t>d",x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	 displays(x);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	 </a:t>
            </a:r>
            <a:r>
              <a:rPr lang="en-US" dirty="0" err="1" smtClean="0">
                <a:solidFill>
                  <a:srgbClr val="C00000"/>
                </a:solidFill>
              </a:rPr>
              <a:t>printf</a:t>
            </a:r>
            <a:r>
              <a:rPr lang="en-US" dirty="0" smtClean="0">
                <a:solidFill>
                  <a:srgbClr val="C00000"/>
                </a:solidFill>
              </a:rPr>
              <a:t>("\</a:t>
            </a:r>
            <a:r>
              <a:rPr lang="en-US" dirty="0" err="1" smtClean="0">
                <a:solidFill>
                  <a:srgbClr val="C00000"/>
                </a:solidFill>
              </a:rPr>
              <a:t>nNew</a:t>
            </a:r>
            <a:r>
              <a:rPr lang="en-US" dirty="0" smtClean="0">
                <a:solidFill>
                  <a:srgbClr val="C00000"/>
                </a:solidFill>
              </a:rPr>
              <a:t> Value of x is %</a:t>
            </a:r>
            <a:r>
              <a:rPr lang="en-US" dirty="0" err="1" smtClean="0">
                <a:solidFill>
                  <a:srgbClr val="C00000"/>
                </a:solidFill>
              </a:rPr>
              <a:t>d",x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	 return (EXIT_SUCCESS);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void displays(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 y){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y=20;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en-GB" dirty="0" smtClean="0">
              <a:solidFill>
                <a:srgbClr val="C00000"/>
              </a:solidFill>
            </a:endParaRP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304800"/>
            <a:ext cx="4378590" cy="639762"/>
          </a:xfrm>
        </p:spPr>
        <p:txBody>
          <a:bodyPr/>
          <a:lstStyle/>
          <a:p>
            <a:pPr algn="ctr"/>
            <a:r>
              <a:rPr lang="en-GB" sz="4000" b="0" dirty="0" smtClean="0"/>
              <a:t>Call by Reference </a:t>
            </a:r>
            <a:endParaRPr lang="en-GB" sz="4000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0" y="1143000"/>
            <a:ext cx="4416689" cy="53340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main(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argc</a:t>
            </a:r>
            <a:r>
              <a:rPr lang="en-US" dirty="0" smtClean="0">
                <a:solidFill>
                  <a:srgbClr val="C00000"/>
                </a:solidFill>
              </a:rPr>
              <a:t>, char** </a:t>
            </a:r>
            <a:r>
              <a:rPr lang="en-US" dirty="0" err="1" smtClean="0">
                <a:solidFill>
                  <a:srgbClr val="C00000"/>
                </a:solidFill>
              </a:rPr>
              <a:t>argv</a:t>
            </a:r>
            <a:r>
              <a:rPr lang="en-US" dirty="0" smtClean="0">
                <a:solidFill>
                  <a:srgbClr val="C00000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	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x=10;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</a:t>
            </a:r>
            <a:r>
              <a:rPr lang="en-US" dirty="0" err="1" smtClean="0">
                <a:solidFill>
                  <a:srgbClr val="C00000"/>
                </a:solidFill>
              </a:rPr>
              <a:t>printf</a:t>
            </a:r>
            <a:r>
              <a:rPr lang="en-US" dirty="0" smtClean="0">
                <a:solidFill>
                  <a:srgbClr val="C00000"/>
                </a:solidFill>
              </a:rPr>
              <a:t>("Value of x is %</a:t>
            </a:r>
            <a:r>
              <a:rPr lang="en-US" dirty="0" err="1" smtClean="0">
                <a:solidFill>
                  <a:srgbClr val="C00000"/>
                </a:solidFill>
              </a:rPr>
              <a:t>d",x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	 displays(&amp;x);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	 </a:t>
            </a:r>
            <a:r>
              <a:rPr lang="en-US" dirty="0" err="1" smtClean="0">
                <a:solidFill>
                  <a:srgbClr val="C00000"/>
                </a:solidFill>
              </a:rPr>
              <a:t>printf</a:t>
            </a:r>
            <a:r>
              <a:rPr lang="en-US" dirty="0" smtClean="0">
                <a:solidFill>
                  <a:srgbClr val="C00000"/>
                </a:solidFill>
              </a:rPr>
              <a:t>("\</a:t>
            </a:r>
            <a:r>
              <a:rPr lang="en-US" dirty="0" err="1" smtClean="0">
                <a:solidFill>
                  <a:srgbClr val="C00000"/>
                </a:solidFill>
              </a:rPr>
              <a:t>nNew</a:t>
            </a:r>
            <a:r>
              <a:rPr lang="en-US" dirty="0" smtClean="0">
                <a:solidFill>
                  <a:srgbClr val="C00000"/>
                </a:solidFill>
              </a:rPr>
              <a:t> Value of x is %</a:t>
            </a:r>
            <a:r>
              <a:rPr lang="en-US" dirty="0" err="1" smtClean="0">
                <a:solidFill>
                  <a:srgbClr val="C00000"/>
                </a:solidFill>
              </a:rPr>
              <a:t>d",x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	 return (EXIT_SUCCESS);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void displays(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*y){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*y=20;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en-GB" dirty="0" smtClean="0">
              <a:solidFill>
                <a:srgbClr val="C0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2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915400" cy="5410200"/>
          </a:xfrm>
        </p:spPr>
        <p:txBody>
          <a:bodyPr/>
          <a:lstStyle/>
          <a:p>
            <a:pPr algn="just"/>
            <a:r>
              <a:rPr lang="en-US" sz="2800" dirty="0" smtClean="0"/>
              <a:t>A </a:t>
            </a:r>
            <a:r>
              <a:rPr lang="en-US" sz="2800" dirty="0"/>
              <a:t>pointer variable can be used to access the elements of an array of the same </a:t>
            </a:r>
            <a:r>
              <a:rPr lang="en-US" sz="2800" dirty="0" smtClean="0"/>
              <a:t>type</a:t>
            </a:r>
          </a:p>
          <a:p>
            <a:pPr algn="just"/>
            <a:r>
              <a:rPr lang="en-US" sz="2800" dirty="0"/>
              <a:t>Arrays may contain pointers</a:t>
            </a:r>
          </a:p>
          <a:p>
            <a:pPr algn="just"/>
            <a:r>
              <a:rPr lang="en-US" sz="2800" dirty="0" smtClean="0"/>
              <a:t>A </a:t>
            </a:r>
            <a:r>
              <a:rPr lang="en-US" sz="2800" dirty="0"/>
              <a:t>string is accessed via a pointer to the first character in the string</a:t>
            </a:r>
          </a:p>
          <a:p>
            <a:pPr algn="just"/>
            <a:r>
              <a:rPr lang="en-GB" sz="2800" dirty="0" smtClean="0"/>
              <a:t>Arguments </a:t>
            </a:r>
            <a:r>
              <a:rPr lang="en-GB" sz="2800" dirty="0"/>
              <a:t>are generally passed to functions in one of the two </a:t>
            </a:r>
            <a:r>
              <a:rPr lang="en-GB" sz="2800" dirty="0" smtClean="0"/>
              <a:t>ways – Call by value and call by reference</a:t>
            </a:r>
            <a:endParaRPr lang="en-GB" sz="2800" dirty="0"/>
          </a:p>
          <a:p>
            <a:pPr algn="just"/>
            <a:endParaRPr lang="en-US" sz="2800" dirty="0"/>
          </a:p>
          <a:p>
            <a:pPr algn="just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81000"/>
            <a:ext cx="8915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4400" dirty="0" smtClean="0">
                <a:latin typeface="Calibri" pitchFamily="34" charset="0"/>
              </a:rPr>
              <a:t>Further Reading</a:t>
            </a:r>
            <a:endParaRPr lang="en-GB" sz="4400" dirty="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915400" cy="228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None/>
            </a:pPr>
            <a:r>
              <a:rPr lang="en-IN" sz="2800" dirty="0" smtClean="0"/>
              <a:t>Kernighan, B. W. and Richie, D. (1992)</a:t>
            </a:r>
            <a:r>
              <a:rPr lang="en-IN" sz="2800" i="1" dirty="0" smtClean="0"/>
              <a:t> The C Programming Language. </a:t>
            </a:r>
            <a:r>
              <a:rPr lang="en-IN" sz="2800" dirty="0" smtClean="0"/>
              <a:t>2</a:t>
            </a:r>
            <a:r>
              <a:rPr lang="en-IN" sz="2800" baseline="30000" dirty="0" smtClean="0"/>
              <a:t>nd</a:t>
            </a:r>
            <a:r>
              <a:rPr lang="en-IN" sz="2800" dirty="0" smtClean="0"/>
              <a:t> ed., New </a:t>
            </a:r>
            <a:r>
              <a:rPr lang="en-IN" sz="2800" dirty="0" err="1" smtClean="0"/>
              <a:t>Delhi:PHI</a:t>
            </a:r>
            <a:r>
              <a:rPr lang="en-IN" sz="2800" i="1" dirty="0" smtClean="0"/>
              <a:t>.</a:t>
            </a:r>
          </a:p>
          <a:p>
            <a:pPr marL="357188" indent="-357188" algn="just">
              <a:buNone/>
            </a:pPr>
            <a:endParaRPr lang="en-IN" sz="2400" i="1" dirty="0" smtClean="0"/>
          </a:p>
          <a:p>
            <a:pPr marL="357188" indent="-357188" algn="just">
              <a:buNone/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apply the concept of pointers and arrays in C programming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Arrays and functions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Pointers and arrays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Parameter </a:t>
            </a:r>
            <a:r>
              <a:rPr lang="en-US" sz="2800" smtClean="0">
                <a:latin typeface="Calibri" pitchFamily="34" charset="0"/>
                <a:cs typeface="Times New Roman" pitchFamily="18" charset="0"/>
              </a:rPr>
              <a:t>passing mechanism </a:t>
            </a:r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06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</a:rPr>
              <a:t>Name of array is constant storing the address of first element</a:t>
            </a:r>
          </a:p>
          <a:p>
            <a:endParaRPr lang="en-US" sz="280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Function prototype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void </a:t>
            </a:r>
            <a:r>
              <a:rPr lang="en-US" dirty="0" err="1" smtClean="0">
                <a:solidFill>
                  <a:srgbClr val="C00000"/>
                </a:solidFill>
                <a:cs typeface="Times New Roman" pitchFamily="18" charset="0"/>
              </a:rPr>
              <a:t>myFunction</a:t>
            </a: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 [], </a:t>
            </a:r>
            <a:r>
              <a:rPr lang="en-US" dirty="0" err="1" smtClean="0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);</a:t>
            </a:r>
          </a:p>
          <a:p>
            <a:endParaRPr lang="en-US" sz="280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Function definition</a:t>
            </a:r>
          </a:p>
          <a:p>
            <a:pPr marL="742950" lvl="2" indent="-342900">
              <a:buNone/>
            </a:pPr>
            <a:r>
              <a:rPr lang="en-US" sz="2800" dirty="0" smtClean="0">
                <a:solidFill>
                  <a:srgbClr val="C00000"/>
                </a:solidFill>
                <a:cs typeface="Times New Roman" pitchFamily="18" charset="0"/>
              </a:rPr>
              <a:t>void </a:t>
            </a:r>
            <a:r>
              <a:rPr lang="en-US" sz="2800" dirty="0" err="1" smtClean="0">
                <a:solidFill>
                  <a:srgbClr val="C00000"/>
                </a:solidFill>
                <a:cs typeface="Times New Roman" pitchFamily="18" charset="0"/>
              </a:rPr>
              <a:t>myFunction</a:t>
            </a:r>
            <a:r>
              <a:rPr lang="en-US" sz="2800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cs typeface="Times New Roman" pitchFamily="18" charset="0"/>
              </a:rPr>
              <a:t>myArray</a:t>
            </a:r>
            <a:r>
              <a:rPr lang="en-US" sz="2800" dirty="0" smtClean="0">
                <a:solidFill>
                  <a:srgbClr val="C00000"/>
                </a:solidFill>
                <a:cs typeface="Times New Roman" pitchFamily="18" charset="0"/>
              </a:rPr>
              <a:t>[], </a:t>
            </a:r>
            <a:r>
              <a:rPr lang="en-US" sz="2800" dirty="0" err="1" smtClean="0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cs typeface="Times New Roman" pitchFamily="18" charset="0"/>
              </a:rPr>
              <a:t>myArraySize</a:t>
            </a:r>
            <a:r>
              <a:rPr lang="en-US" sz="2800" dirty="0" smtClean="0">
                <a:solidFill>
                  <a:srgbClr val="C00000"/>
                </a:solidFill>
                <a:cs typeface="Times New Roman" pitchFamily="18" charset="0"/>
              </a:rPr>
              <a:t>){</a:t>
            </a:r>
          </a:p>
          <a:p>
            <a:pPr marL="742950" lvl="2" indent="-342900">
              <a:buNone/>
            </a:pPr>
            <a:r>
              <a:rPr lang="en-US" sz="2800" dirty="0" smtClean="0">
                <a:solidFill>
                  <a:srgbClr val="C00000"/>
                </a:solidFill>
                <a:cs typeface="Times New Roman" pitchFamily="18" charset="0"/>
              </a:rPr>
              <a:t>	…</a:t>
            </a:r>
          </a:p>
          <a:p>
            <a:pPr marL="742950" lvl="2" indent="-342900">
              <a:buNone/>
            </a:pPr>
            <a:r>
              <a:rPr lang="en-US" sz="2800" dirty="0" smtClean="0">
                <a:solidFill>
                  <a:srgbClr val="C00000"/>
                </a:solidFill>
                <a:cs typeface="Times New Roman" pitchFamily="18" charset="0"/>
              </a:rPr>
              <a:t>}</a:t>
            </a:r>
          </a:p>
          <a:p>
            <a:pPr lvl="2" algn="just"/>
            <a:endParaRPr lang="en-US" sz="2800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18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Functions contd.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C automatically passes arrays to functions by reference</a:t>
            </a:r>
          </a:p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Passing arrays</a:t>
            </a:r>
          </a:p>
          <a:p>
            <a:pPr lvl="1" algn="just"/>
            <a:r>
              <a:rPr lang="en-US" sz="2400" dirty="0" smtClean="0">
                <a:cs typeface="Times New Roman" pitchFamily="18" charset="0"/>
              </a:rPr>
              <a:t>Specify array name without brackets</a:t>
            </a:r>
            <a:r>
              <a:rPr lang="en-US" sz="2400" dirty="0" smtClean="0"/>
              <a:t> </a:t>
            </a:r>
          </a:p>
          <a:p>
            <a:pPr lvl="1" algn="just">
              <a:buFontTx/>
              <a:buNone/>
            </a:pPr>
            <a:r>
              <a:rPr lang="en-US" sz="2400" b="1" dirty="0" smtClean="0"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itchFamily="18" charset="0"/>
              </a:rPr>
              <a:t>myArray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[32];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lvl="1" algn="just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CC"/>
                </a:solidFill>
              </a:rPr>
              <a:t>myFunction</a:t>
            </a:r>
            <a:r>
              <a:rPr lang="en-US" sz="2400" dirty="0" smtClean="0">
                <a:solidFill>
                  <a:srgbClr val="0000CC"/>
                </a:solidFill>
              </a:rPr>
              <a:t>(myArray,32);</a:t>
            </a:r>
          </a:p>
          <a:p>
            <a:pPr lvl="2" algn="just"/>
            <a:r>
              <a:rPr lang="en-US" sz="2000" dirty="0" smtClean="0">
                <a:cs typeface="Times New Roman" pitchFamily="18" charset="0"/>
              </a:rPr>
              <a:t>Array size usually passed to function</a:t>
            </a:r>
            <a:r>
              <a:rPr lang="en-US" sz="2000" b="1" dirty="0" smtClean="0">
                <a:cs typeface="Times New Roman" pitchFamily="18" charset="0"/>
              </a:rPr>
              <a:t>, </a:t>
            </a:r>
            <a:r>
              <a:rPr lang="en-US" sz="2000" dirty="0" smtClean="0">
                <a:cs typeface="Times New Roman" pitchFamily="18" charset="0"/>
              </a:rPr>
              <a:t>unlike char array no special terminator</a:t>
            </a:r>
            <a:endParaRPr lang="en-US" sz="2000" dirty="0" smtClean="0"/>
          </a:p>
          <a:p>
            <a:r>
              <a:rPr lang="en-US" sz="2800" dirty="0" smtClean="0">
                <a:cs typeface="Times New Roman" pitchFamily="18" charset="0"/>
              </a:rPr>
              <a:t>Passing array elements </a:t>
            </a:r>
          </a:p>
          <a:p>
            <a:pPr lvl="1"/>
            <a:r>
              <a:rPr lang="en-US" sz="2400" dirty="0" smtClean="0">
                <a:cs typeface="Times New Roman" pitchFamily="18" charset="0"/>
              </a:rPr>
              <a:t>Subscripted name  in function call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0000CC"/>
                </a:solidFill>
                <a:cs typeface="Times New Roman" pitchFamily="18" charset="0"/>
              </a:rPr>
              <a:t>myFunction</a:t>
            </a: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rgbClr val="0000CC"/>
                </a:solidFill>
                <a:cs typeface="Times New Roman" pitchFamily="18" charset="0"/>
              </a:rPr>
              <a:t>myArray</a:t>
            </a: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[10]);</a:t>
            </a:r>
            <a:endParaRPr lang="en-US" dirty="0" smtClean="0">
              <a:solidFill>
                <a:srgbClr val="0000CC"/>
              </a:solidFill>
            </a:endParaRPr>
          </a:p>
          <a:p>
            <a:pPr lvl="2" algn="just"/>
            <a:endParaRPr lang="en-US" sz="2800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60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1"/>
            <a:ext cx="8915400" cy="4983164"/>
          </a:xfrm>
        </p:spPr>
        <p:txBody>
          <a:bodyPr/>
          <a:lstStyle/>
          <a:p>
            <a:pPr algn="just"/>
            <a:r>
              <a:rPr lang="en-US" sz="2800" dirty="0" smtClean="0"/>
              <a:t>The address of the first element of the array can be written as </a:t>
            </a:r>
            <a:r>
              <a:rPr lang="en-US" sz="2800" dirty="0" smtClean="0">
                <a:solidFill>
                  <a:srgbClr val="0000CC"/>
                </a:solidFill>
              </a:rPr>
              <a:t>&amp;array[0]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0000CC"/>
                </a:solidFill>
              </a:rPr>
              <a:t>array</a:t>
            </a:r>
          </a:p>
          <a:p>
            <a:pPr algn="just"/>
            <a:r>
              <a:rPr lang="en-US" sz="2800" dirty="0" smtClean="0"/>
              <a:t>Address of the second element can be written as &amp;array[1]</a:t>
            </a:r>
          </a:p>
          <a:p>
            <a:pPr algn="just"/>
            <a:r>
              <a:rPr lang="en-US" sz="2800" dirty="0" smtClean="0"/>
              <a:t>Generally, address of i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elements is </a:t>
            </a:r>
            <a:r>
              <a:rPr lang="en-US" sz="2800" dirty="0" smtClean="0">
                <a:solidFill>
                  <a:srgbClr val="0000CC"/>
                </a:solidFill>
              </a:rPr>
              <a:t>&amp;array[i-1]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rgbClr val="0000CC"/>
                </a:solidFill>
              </a:rPr>
              <a:t>(array+(i-1))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value at the address </a:t>
            </a:r>
            <a:r>
              <a:rPr lang="en-US" sz="2800" dirty="0" smtClean="0">
                <a:solidFill>
                  <a:srgbClr val="0000CC"/>
                </a:solidFill>
              </a:rPr>
              <a:t>[(</a:t>
            </a:r>
            <a:r>
              <a:rPr lang="en-US" sz="2800" dirty="0" err="1" smtClean="0">
                <a:solidFill>
                  <a:srgbClr val="0000CC"/>
                </a:solidFill>
              </a:rPr>
              <a:t>array+i</a:t>
            </a:r>
            <a:r>
              <a:rPr lang="en-US" sz="2800" dirty="0" smtClean="0">
                <a:solidFill>
                  <a:srgbClr val="0000CC"/>
                </a:solidFill>
              </a:rPr>
              <a:t>)] </a:t>
            </a:r>
            <a:r>
              <a:rPr lang="en-US" sz="2800" dirty="0" smtClean="0"/>
              <a:t>is referenced by </a:t>
            </a:r>
            <a:r>
              <a:rPr lang="en-US" sz="2800" dirty="0" smtClean="0">
                <a:solidFill>
                  <a:srgbClr val="0000CC"/>
                </a:solidFill>
              </a:rPr>
              <a:t>*(</a:t>
            </a:r>
            <a:r>
              <a:rPr lang="en-US" sz="2800" dirty="0" err="1" smtClean="0">
                <a:solidFill>
                  <a:srgbClr val="0000CC"/>
                </a:solidFill>
              </a:rPr>
              <a:t>array+i</a:t>
            </a:r>
            <a:r>
              <a:rPr lang="en-US" sz="2800" dirty="0" smtClean="0">
                <a:solidFill>
                  <a:srgbClr val="0000CC"/>
                </a:solidFill>
              </a:rPr>
              <a:t>) </a:t>
            </a:r>
            <a:r>
              <a:rPr lang="en-US" sz="2800" dirty="0" smtClean="0"/>
              <a:t>which is equivalent to </a:t>
            </a:r>
            <a:r>
              <a:rPr lang="en-US" sz="2800" dirty="0" smtClean="0">
                <a:solidFill>
                  <a:srgbClr val="0000CC"/>
                </a:solidFill>
              </a:rPr>
              <a:t>array[</a:t>
            </a:r>
            <a:r>
              <a:rPr lang="en-US" sz="2800" dirty="0" err="1" smtClean="0">
                <a:solidFill>
                  <a:srgbClr val="0000CC"/>
                </a:solidFill>
              </a:rPr>
              <a:t>i</a:t>
            </a:r>
            <a:r>
              <a:rPr lang="en-US" sz="2800" dirty="0" smtClean="0">
                <a:solidFill>
                  <a:srgbClr val="0000CC"/>
                </a:solidFill>
              </a:rPr>
              <a:t>]</a:t>
            </a:r>
            <a:endParaRPr lang="en-US" sz="2800" dirty="0">
              <a:solidFill>
                <a:srgbClr val="0000CC"/>
              </a:solidFill>
            </a:endParaRPr>
          </a:p>
          <a:p>
            <a:pPr marL="742950" lvl="2" indent="-342900" algn="just"/>
            <a:r>
              <a:rPr lang="en-US" dirty="0" smtClean="0"/>
              <a:t>*(p+5) equivalent to p[5]</a:t>
            </a:r>
          </a:p>
          <a:p>
            <a:pPr algn="just"/>
            <a:endParaRPr lang="en-US" sz="2800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 contd.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1"/>
            <a:ext cx="8915400" cy="4983164"/>
          </a:xfrm>
        </p:spPr>
        <p:txBody>
          <a:bodyPr/>
          <a:lstStyle/>
          <a:p>
            <a:pPr algn="just"/>
            <a:r>
              <a:rPr lang="en-US" sz="2800" dirty="0" smtClean="0"/>
              <a:t>Variable </a:t>
            </a:r>
            <a:r>
              <a:rPr lang="en-US" sz="2800" dirty="0" err="1" smtClean="0"/>
              <a:t>vPtr</a:t>
            </a:r>
            <a:r>
              <a:rPr lang="en-US" sz="2800" dirty="0" smtClean="0"/>
              <a:t> can be initialized to point to array</a:t>
            </a:r>
          </a:p>
          <a:p>
            <a:pPr lvl="1" algn="just">
              <a:buNone/>
            </a:pPr>
            <a:r>
              <a:rPr lang="en-GB" dirty="0" err="1" smtClean="0">
                <a:solidFill>
                  <a:srgbClr val="C00000"/>
                </a:solidFill>
              </a:rPr>
              <a:t>vPtr</a:t>
            </a:r>
            <a:r>
              <a:rPr lang="en-GB" dirty="0" smtClean="0">
                <a:solidFill>
                  <a:srgbClr val="C00000"/>
                </a:solidFill>
              </a:rPr>
              <a:t> = v; </a:t>
            </a:r>
            <a:r>
              <a:rPr lang="en-GB" sz="2400" dirty="0" smtClean="0"/>
              <a:t>or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dirty="0" err="1" smtClean="0">
                <a:solidFill>
                  <a:srgbClr val="C00000"/>
                </a:solidFill>
              </a:rPr>
              <a:t>vPtr</a:t>
            </a:r>
            <a:r>
              <a:rPr lang="en-GB" dirty="0" smtClean="0">
                <a:solidFill>
                  <a:srgbClr val="C00000"/>
                </a:solidFill>
              </a:rPr>
              <a:t> = &amp;v[0];</a:t>
            </a:r>
            <a:endParaRPr lang="en-GB" sz="2400" dirty="0" smtClean="0">
              <a:solidFill>
                <a:srgbClr val="C00000"/>
              </a:solidFill>
            </a:endParaRPr>
          </a:p>
          <a:p>
            <a:pPr lvl="1" algn="just">
              <a:buNone/>
            </a:pPr>
            <a:endParaRPr lang="en-GB" sz="2400" dirty="0" smtClean="0">
              <a:solidFill>
                <a:srgbClr val="C00000"/>
              </a:solidFill>
            </a:endParaRPr>
          </a:p>
          <a:p>
            <a:pPr lvl="1" algn="just">
              <a:buNone/>
            </a:pPr>
            <a:endParaRPr lang="en-GB" sz="2400" dirty="0" smtClean="0">
              <a:solidFill>
                <a:srgbClr val="C00000"/>
              </a:solidFill>
            </a:endParaRPr>
          </a:p>
          <a:p>
            <a:pPr lvl="1" algn="just">
              <a:buNone/>
            </a:pPr>
            <a:endParaRPr lang="en-GB" sz="2400" dirty="0" smtClean="0">
              <a:solidFill>
                <a:srgbClr val="C00000"/>
              </a:solidFill>
            </a:endParaRPr>
          </a:p>
          <a:p>
            <a:pPr lvl="1" algn="just">
              <a:buNone/>
            </a:pPr>
            <a:r>
              <a:rPr lang="en-GB" dirty="0" err="1" smtClean="0">
                <a:solidFill>
                  <a:srgbClr val="C00000"/>
                </a:solidFill>
              </a:rPr>
              <a:t>vPtr</a:t>
            </a:r>
            <a:r>
              <a:rPr lang="en-GB" dirty="0" smtClean="0">
                <a:solidFill>
                  <a:srgbClr val="C00000"/>
                </a:solidFill>
              </a:rPr>
              <a:t> += 2;</a:t>
            </a:r>
          </a:p>
          <a:p>
            <a:pPr lvl="1" algn="just">
              <a:buNone/>
            </a:pPr>
            <a:r>
              <a:rPr lang="en-US" sz="2400" dirty="0" smtClean="0"/>
              <a:t>would produce 3008 (3000 + 2 * 4), assuming an integer is stored in 4 bytes of memory</a:t>
            </a:r>
            <a:endParaRPr lang="en-US" sz="2400" dirty="0" smtClean="0">
              <a:solidFill>
                <a:srgbClr val="C00000"/>
              </a:solidFill>
            </a:endParaRPr>
          </a:p>
          <a:p>
            <a:pPr algn="just"/>
            <a:endParaRPr lang="en-US" sz="2800" dirty="0"/>
          </a:p>
          <a:p>
            <a:pPr lvl="1" algn="just">
              <a:buNone/>
            </a:pPr>
            <a:r>
              <a:rPr lang="en-GB" sz="2400" dirty="0" smtClean="0"/>
              <a:t>What is </a:t>
            </a:r>
            <a:r>
              <a:rPr lang="en-GB" sz="2400" dirty="0" err="1" smtClean="0">
                <a:solidFill>
                  <a:srgbClr val="C00000"/>
                </a:solidFill>
              </a:rPr>
              <a:t>vPtr</a:t>
            </a:r>
            <a:r>
              <a:rPr lang="en-GB" sz="2400" dirty="0" smtClean="0">
                <a:solidFill>
                  <a:srgbClr val="C00000"/>
                </a:solidFill>
              </a:rPr>
              <a:t> -= </a:t>
            </a:r>
            <a:r>
              <a:rPr lang="en-GB" sz="2400" b="1" dirty="0" smtClean="0">
                <a:solidFill>
                  <a:srgbClr val="C00000"/>
                </a:solidFill>
              </a:rPr>
              <a:t>4; 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752600"/>
            <a:ext cx="407236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6482" y="4495800"/>
            <a:ext cx="4648200" cy="210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Arrays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sz="2800" dirty="0" smtClean="0"/>
              <a:t>A pointer variable can be used to access the elements of an array of the same type</a:t>
            </a:r>
          </a:p>
          <a:p>
            <a:pPr lvl="1" algn="just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gradeList</a:t>
            </a:r>
            <a:r>
              <a:rPr lang="en-US" sz="2400" dirty="0" smtClean="0">
                <a:solidFill>
                  <a:srgbClr val="C00000"/>
                </a:solidFill>
              </a:rPr>
              <a:t>[8] = {92,85,75,88,79,54,34,96};</a:t>
            </a:r>
          </a:p>
          <a:p>
            <a:pPr lvl="1" algn="just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 *</a:t>
            </a:r>
            <a:r>
              <a:rPr lang="en-US" sz="2400" dirty="0" err="1" smtClean="0">
                <a:solidFill>
                  <a:srgbClr val="C00000"/>
                </a:solidFill>
              </a:rPr>
              <a:t>myGrades</a:t>
            </a:r>
            <a:r>
              <a:rPr lang="en-US" sz="2400" dirty="0" smtClean="0">
                <a:solidFill>
                  <a:srgbClr val="C00000"/>
                </a:solidFill>
              </a:rPr>
              <a:t> = </a:t>
            </a:r>
            <a:r>
              <a:rPr lang="en-US" sz="2400" dirty="0" err="1" smtClean="0">
                <a:solidFill>
                  <a:srgbClr val="C00000"/>
                </a:solidFill>
              </a:rPr>
              <a:t>gradeList</a:t>
            </a:r>
            <a:r>
              <a:rPr lang="en-US" sz="2400" dirty="0" smtClean="0">
                <a:solidFill>
                  <a:srgbClr val="C00000"/>
                </a:solidFill>
              </a:rPr>
              <a:t>;</a:t>
            </a:r>
          </a:p>
          <a:p>
            <a:pPr lvl="1" algn="just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 smtClean="0">
                <a:solidFill>
                  <a:srgbClr val="C00000"/>
                </a:solidFill>
              </a:rPr>
              <a:t>(“%d”, </a:t>
            </a:r>
            <a:r>
              <a:rPr lang="en-US" sz="2400" dirty="0" err="1" smtClean="0">
                <a:solidFill>
                  <a:srgbClr val="C00000"/>
                </a:solidFill>
              </a:rPr>
              <a:t>gradeList</a:t>
            </a:r>
            <a:r>
              <a:rPr lang="en-US" sz="2400" dirty="0" smtClean="0">
                <a:solidFill>
                  <a:srgbClr val="C00000"/>
                </a:solidFill>
              </a:rPr>
              <a:t>[1]);</a:t>
            </a:r>
          </a:p>
          <a:p>
            <a:pPr lvl="1" algn="just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 smtClean="0">
                <a:solidFill>
                  <a:srgbClr val="C00000"/>
                </a:solidFill>
              </a:rPr>
              <a:t>(“%d”, *</a:t>
            </a:r>
            <a:r>
              <a:rPr lang="en-US" sz="2400" dirty="0" err="1" smtClean="0">
                <a:solidFill>
                  <a:srgbClr val="C00000"/>
                </a:solidFill>
              </a:rPr>
              <a:t>myGrades</a:t>
            </a:r>
            <a:r>
              <a:rPr lang="en-US" sz="2400" dirty="0" smtClean="0">
                <a:solidFill>
                  <a:srgbClr val="C00000"/>
                </a:solidFill>
              </a:rPr>
              <a:t>);</a:t>
            </a:r>
          </a:p>
          <a:p>
            <a:pPr lvl="1" algn="just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 smtClean="0">
                <a:solidFill>
                  <a:srgbClr val="C00000"/>
                </a:solidFill>
              </a:rPr>
              <a:t>(“%d”, *(</a:t>
            </a:r>
            <a:r>
              <a:rPr lang="en-US" sz="2400" dirty="0" err="1" smtClean="0">
                <a:solidFill>
                  <a:srgbClr val="C00000"/>
                </a:solidFill>
              </a:rPr>
              <a:t>myGrades</a:t>
            </a:r>
            <a:r>
              <a:rPr lang="en-US" sz="2400" dirty="0" smtClean="0">
                <a:solidFill>
                  <a:srgbClr val="C00000"/>
                </a:solidFill>
              </a:rPr>
              <a:t> + 2));</a:t>
            </a:r>
          </a:p>
          <a:p>
            <a:pPr lvl="1" algn="just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 smtClean="0">
                <a:solidFill>
                  <a:srgbClr val="C00000"/>
                </a:solidFill>
              </a:rPr>
              <a:t>(“%d”, </a:t>
            </a:r>
            <a:r>
              <a:rPr lang="en-US" sz="2400" dirty="0" err="1" smtClean="0">
                <a:solidFill>
                  <a:srgbClr val="C00000"/>
                </a:solidFill>
              </a:rPr>
              <a:t>myGrades</a:t>
            </a:r>
            <a:r>
              <a:rPr lang="en-US" sz="2400" dirty="0" smtClean="0">
                <a:solidFill>
                  <a:srgbClr val="C00000"/>
                </a:solidFill>
              </a:rPr>
              <a:t>[3]);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1"/>
            <a:ext cx="8915400" cy="4983164"/>
          </a:xfrm>
        </p:spPr>
        <p:txBody>
          <a:bodyPr/>
          <a:lstStyle/>
          <a:p>
            <a:pPr algn="just"/>
            <a:r>
              <a:rPr lang="en-US" sz="2800" dirty="0"/>
              <a:t>Use arrays of pointers for variable-sized multidimensional arrays</a:t>
            </a:r>
          </a:p>
          <a:p>
            <a:pPr algn="just"/>
            <a:r>
              <a:rPr lang="en-US" sz="2800" dirty="0"/>
              <a:t>You need to allocate space for and initialize the arrays of pointers</a:t>
            </a:r>
          </a:p>
          <a:p>
            <a:pPr algn="just"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***a;</a:t>
            </a:r>
          </a:p>
          <a:p>
            <a:pPr algn="just"/>
            <a:r>
              <a:rPr lang="en-US" sz="2800" dirty="0"/>
              <a:t>a[3][5][4] expands to *(*(*(a+3)+5)+4)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136900" y="4119563"/>
            <a:ext cx="57785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3136900" y="42719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3136900" y="44243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3136900" y="45767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3136900" y="47291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136900" y="48815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136900" y="50339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136900" y="51863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136900" y="53387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3136900" y="54911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136900" y="56435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4705350" y="4119563"/>
            <a:ext cx="57785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4705350" y="42719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4705350" y="44243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4705350" y="45767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4705350" y="47291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4705350" y="48815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4705350" y="50339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>
            <a:off x="4705350" y="51863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4705350" y="53387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4705350" y="54911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4705350" y="56435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6273800" y="4119563"/>
            <a:ext cx="57785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>
            <a:off x="6273800" y="42719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>
            <a:off x="6273800" y="44243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49" name="Line 29"/>
          <p:cNvSpPr>
            <a:spLocks noChangeShapeType="1"/>
          </p:cNvSpPr>
          <p:nvPr/>
        </p:nvSpPr>
        <p:spPr bwMode="auto">
          <a:xfrm>
            <a:off x="6273800" y="45767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>
            <a:off x="6273800" y="47291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>
            <a:off x="6273800" y="48815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>
            <a:off x="6273800" y="50339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>
            <a:off x="6273800" y="51863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>
            <a:off x="6273800" y="53387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>
            <a:off x="6273800" y="54911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>
            <a:off x="6273800" y="5643563"/>
            <a:ext cx="577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58" name="Line 38"/>
          <p:cNvSpPr>
            <a:spLocks noChangeShapeType="1"/>
          </p:cNvSpPr>
          <p:nvPr/>
        </p:nvSpPr>
        <p:spPr bwMode="auto">
          <a:xfrm flipV="1">
            <a:off x="3384550" y="4195763"/>
            <a:ext cx="1320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59" name="Line 39"/>
          <p:cNvSpPr>
            <a:spLocks noChangeShapeType="1"/>
          </p:cNvSpPr>
          <p:nvPr/>
        </p:nvSpPr>
        <p:spPr bwMode="auto">
          <a:xfrm flipV="1">
            <a:off x="5035550" y="4195763"/>
            <a:ext cx="123825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60" name="Line 40"/>
          <p:cNvSpPr>
            <a:spLocks noChangeShapeType="1"/>
          </p:cNvSpPr>
          <p:nvPr/>
        </p:nvSpPr>
        <p:spPr bwMode="auto">
          <a:xfrm>
            <a:off x="6521450" y="4805363"/>
            <a:ext cx="107315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61" name="Text Box 41"/>
          <p:cNvSpPr txBox="1">
            <a:spLocks noChangeArrowheads="1"/>
          </p:cNvSpPr>
          <p:nvPr/>
        </p:nvSpPr>
        <p:spPr bwMode="auto">
          <a:xfrm>
            <a:off x="7594600" y="4576764"/>
            <a:ext cx="108856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The value</a:t>
            </a:r>
          </a:p>
        </p:txBody>
      </p:sp>
      <p:sp>
        <p:nvSpPr>
          <p:cNvPr id="56363" name="Text Box 43"/>
          <p:cNvSpPr txBox="1">
            <a:spLocks noChangeArrowheads="1"/>
          </p:cNvSpPr>
          <p:nvPr/>
        </p:nvSpPr>
        <p:spPr bwMode="auto">
          <a:xfrm>
            <a:off x="3092186" y="6065839"/>
            <a:ext cx="71795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int **</a:t>
            </a:r>
          </a:p>
        </p:txBody>
      </p:sp>
      <p:sp>
        <p:nvSpPr>
          <p:cNvPr id="56364" name="Text Box 44"/>
          <p:cNvSpPr txBox="1">
            <a:spLocks noChangeArrowheads="1"/>
          </p:cNvSpPr>
          <p:nvPr/>
        </p:nvSpPr>
        <p:spPr bwMode="auto">
          <a:xfrm>
            <a:off x="4598724" y="6024564"/>
            <a:ext cx="6025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int *</a:t>
            </a:r>
          </a:p>
        </p:txBody>
      </p:sp>
      <p:sp>
        <p:nvSpPr>
          <p:cNvPr id="56365" name="Text Box 45"/>
          <p:cNvSpPr txBox="1">
            <a:spLocks noChangeArrowheads="1"/>
          </p:cNvSpPr>
          <p:nvPr/>
        </p:nvSpPr>
        <p:spPr bwMode="auto">
          <a:xfrm>
            <a:off x="6294438" y="6100764"/>
            <a:ext cx="43422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int</a:t>
            </a:r>
          </a:p>
        </p:txBody>
      </p:sp>
      <p:sp>
        <p:nvSpPr>
          <p:cNvPr id="56366" name="Line 46"/>
          <p:cNvSpPr>
            <a:spLocks noChangeShapeType="1"/>
          </p:cNvSpPr>
          <p:nvPr/>
        </p:nvSpPr>
        <p:spPr bwMode="auto">
          <a:xfrm flipV="1">
            <a:off x="1981200" y="4195763"/>
            <a:ext cx="1155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847859" y="3967163"/>
            <a:ext cx="9439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int ***a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2594</TotalTime>
  <Words>670</Words>
  <Application>Microsoft Office PowerPoint</Application>
  <PresentationFormat>A4 Paper (210x297 mm)</PresentationFormat>
  <Paragraphs>143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1111</vt:lpstr>
      <vt:lpstr>PowerPoint Presentation</vt:lpstr>
      <vt:lpstr>Objectives</vt:lpstr>
      <vt:lpstr>Contents</vt:lpstr>
      <vt:lpstr>Arrays and Functions</vt:lpstr>
      <vt:lpstr>Arrays and Functions contd.</vt:lpstr>
      <vt:lpstr>Pointers and Arrays</vt:lpstr>
      <vt:lpstr>Pointers and Arrays contd.</vt:lpstr>
      <vt:lpstr>Pointers to Arrays</vt:lpstr>
      <vt:lpstr>Multidimensional Arrays</vt:lpstr>
      <vt:lpstr>Pointers and Strings</vt:lpstr>
      <vt:lpstr>Pointers and Strings - Example</vt:lpstr>
      <vt:lpstr>Arrays of Pointers</vt:lpstr>
      <vt:lpstr>Pointers to Functions</vt:lpstr>
      <vt:lpstr>Parameter Passing Mechanisms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jishmi</cp:lastModifiedBy>
  <cp:revision>524</cp:revision>
  <dcterms:created xsi:type="dcterms:W3CDTF">2006-08-16T00:00:00Z</dcterms:created>
  <dcterms:modified xsi:type="dcterms:W3CDTF">2023-07-11T05:53:19Z</dcterms:modified>
</cp:coreProperties>
</file>