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06" r:id="rId2"/>
    <p:sldId id="310" r:id="rId3"/>
    <p:sldId id="311" r:id="rId4"/>
    <p:sldId id="349" r:id="rId5"/>
    <p:sldId id="357" r:id="rId6"/>
    <p:sldId id="356" r:id="rId7"/>
    <p:sldId id="358" r:id="rId8"/>
    <p:sldId id="359" r:id="rId9"/>
    <p:sldId id="360" r:id="rId10"/>
    <p:sldId id="325" r:id="rId11"/>
    <p:sldId id="333" r:id="rId12"/>
    <p:sldId id="334" r:id="rId13"/>
    <p:sldId id="337" r:id="rId14"/>
    <p:sldId id="341" r:id="rId15"/>
    <p:sldId id="342" r:id="rId16"/>
    <p:sldId id="362" r:id="rId17"/>
    <p:sldId id="363" r:id="rId18"/>
    <p:sldId id="338" r:id="rId19"/>
    <p:sldId id="354" r:id="rId20"/>
    <p:sldId id="355" r:id="rId21"/>
    <p:sldId id="361" r:id="rId22"/>
    <p:sldId id="351" r:id="rId23"/>
    <p:sldId id="352" r:id="rId24"/>
    <p:sldId id="353" r:id="rId25"/>
    <p:sldId id="327" r:id="rId26"/>
    <p:sldId id="328" r:id="rId2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2" autoAdjust="0"/>
    <p:restoredTop sz="94633" autoAdjust="0"/>
  </p:normalViewPr>
  <p:slideViewPr>
    <p:cSldViewPr>
      <p:cViewPr varScale="1">
        <p:scale>
          <a:sx n="70" d="100"/>
          <a:sy n="70" d="100"/>
        </p:scale>
        <p:origin x="1224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02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397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64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6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8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1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1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7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1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3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39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066800"/>
            <a:ext cx="716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0000CC"/>
                </a:solidFill>
                <a:latin typeface="Calibri" pitchFamily="34" charset="0"/>
                <a:cs typeface="Times New Roman" pitchFamily="18" charset="0"/>
              </a:rPr>
              <a:t>Files</a:t>
            </a:r>
          </a:p>
          <a:p>
            <a:pPr algn="ctr"/>
            <a:endParaRPr lang="en-US" sz="20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05000" y="2713036"/>
            <a:ext cx="6096000" cy="315436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</a:pPr>
            <a:r>
              <a:rPr lang="en-IN" sz="3200" b="1">
                <a:solidFill>
                  <a:prstClr val="black"/>
                </a:solidFill>
              </a:rPr>
              <a:t>Course </a:t>
            </a:r>
            <a:r>
              <a:rPr lang="en-IN" sz="3200" b="1" smtClean="0">
                <a:solidFill>
                  <a:prstClr val="black"/>
                </a:solidFill>
              </a:rPr>
              <a:t>Leader:</a:t>
            </a:r>
            <a:endParaRPr lang="en-IN" sz="3200" b="1" dirty="0">
              <a:solidFill>
                <a:prstClr val="black"/>
              </a:solidFill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IN" sz="2800" b="1" dirty="0"/>
              <a:t>Jishmi Jos Choondal</a:t>
            </a:r>
          </a:p>
          <a:p>
            <a:pPr marL="342900" indent="-342900" algn="ctr">
              <a:spcBef>
                <a:spcPct val="20000"/>
              </a:spcBef>
            </a:pPr>
            <a:endParaRPr lang="en-IN" sz="32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chemeClr val="tx1">
                    <a:tint val="75000"/>
                  </a:schemeClr>
                </a:solidFill>
              </a:rPr>
              <a:t>			</a:t>
            </a: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 functions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295400"/>
          <a:ext cx="8534400" cy="4876802"/>
        </p:xfrm>
        <a:graphic>
          <a:graphicData uri="http://schemas.openxmlformats.org/drawingml/2006/table">
            <a:tbl>
              <a:tblPr/>
              <a:tblGrid>
                <a:gridCol w="3886200"/>
                <a:gridCol w="4648200"/>
              </a:tblGrid>
              <a:tr h="521780">
                <a:tc>
                  <a:txBody>
                    <a:bodyPr/>
                    <a:lstStyle/>
                    <a:p>
                      <a:pPr marL="25400" marR="25400">
                        <a:lnSpc>
                          <a:spcPts val="1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Prototype</a:t>
                      </a:r>
                      <a:endParaRPr lang="en-US" sz="900" dirty="0">
                        <a:solidFill>
                          <a:srgbClr val="000000"/>
                        </a:solidFill>
                        <a:latin typeface="AvantGarde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lnSpc>
                          <a:spcPts val="1000"/>
                        </a:lnSpc>
                        <a:spcBef>
                          <a:spcPts val="320"/>
                        </a:spcBef>
                        <a:spcAft>
                          <a:spcPts val="80"/>
                        </a:spcAft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900" dirty="0">
                        <a:solidFill>
                          <a:srgbClr val="000000"/>
                        </a:solidFill>
                        <a:latin typeface="AvantGarde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713719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FILE</a:t>
                      </a:r>
                      <a:endParaRPr lang="en-US" sz="11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Data type (a structure) 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to store file information permanently</a:t>
                      </a:r>
                      <a:endParaRPr lang="en-US" sz="11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953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FILE</a:t>
                      </a:r>
                      <a:r>
                        <a:rPr lang="en-US" sz="1800" b="1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*</a:t>
                      </a:r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fopen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(const char</a:t>
                      </a:r>
                      <a:r>
                        <a:rPr lang="en-US" sz="1800" b="1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*path, const char *mode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)</a:t>
                      </a:r>
                      <a:endParaRPr lang="en-US" sz="11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Opens a file and returns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FILE  pointer. Path is the path to the file. Mode can be combinations of  “r”, “w” or  “a”. Other possibilities include “+”.</a:t>
                      </a:r>
                      <a:endParaRPr lang="en-US" sz="11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719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fclose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(file</a:t>
                      </a:r>
                      <a:r>
                        <a:rPr lang="en-US" sz="1800" b="1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*FP)</a:t>
                      </a:r>
                      <a:endParaRPr lang="en-US" sz="11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Closes a file that was already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opened in the program</a:t>
                      </a:r>
                      <a:endParaRPr lang="en-US" sz="11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719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fscanf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(FILE *stream,</a:t>
                      </a:r>
                      <a:r>
                        <a:rPr lang="en-US" sz="1800" b="1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const char *format,…)</a:t>
                      </a:r>
                      <a:endParaRPr lang="en-US" sz="11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Similar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to </a:t>
                      </a:r>
                      <a:r>
                        <a:rPr lang="en-US" sz="1800" baseline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scanf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for file I/O</a:t>
                      </a:r>
                      <a:endParaRPr lang="en-US" sz="11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335"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fprintf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(FILE *stream,</a:t>
                      </a:r>
                      <a:r>
                        <a:rPr lang="en-US" sz="1800" b="1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const char *format,…)</a:t>
                      </a:r>
                      <a:endParaRPr lang="en-US" sz="11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320"/>
                        </a:spcBef>
                        <a:spcAft>
                          <a:spcPts val="8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Similar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to </a:t>
                      </a:r>
                      <a:r>
                        <a:rPr lang="en-US" sz="1800" baseline="0" dirty="0" err="1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printf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Times New Roman"/>
                        </a:rPr>
                        <a:t> for file I/O</a:t>
                      </a:r>
                      <a:endParaRPr lang="en-US" sz="11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Opening and Closing a File</a:t>
            </a:r>
            <a:br>
              <a:rPr lang="en-GB" dirty="0" smtClean="0"/>
            </a:b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	</a:t>
            </a:r>
            <a:r>
              <a:rPr lang="en-US" sz="2800" dirty="0" err="1" smtClean="0">
                <a:solidFill>
                  <a:srgbClr val="C00000"/>
                </a:solidFill>
              </a:rPr>
              <a:t>int</a:t>
            </a:r>
            <a:r>
              <a:rPr lang="en-US" sz="2800" dirty="0" smtClean="0">
                <a:solidFill>
                  <a:srgbClr val="C00000"/>
                </a:solidFill>
              </a:rPr>
              <a:t> main(</a:t>
            </a:r>
            <a:r>
              <a:rPr lang="en-US" sz="2800" dirty="0" err="1" smtClean="0">
                <a:solidFill>
                  <a:srgbClr val="C00000"/>
                </a:solidFill>
              </a:rPr>
              <a:t>int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argc</a:t>
            </a:r>
            <a:r>
              <a:rPr lang="en-US" sz="2800" dirty="0" smtClean="0">
                <a:solidFill>
                  <a:srgbClr val="C00000"/>
                </a:solidFill>
              </a:rPr>
              <a:t>, char** </a:t>
            </a:r>
            <a:r>
              <a:rPr lang="en-US" sz="2800" dirty="0" err="1" smtClean="0">
                <a:solidFill>
                  <a:srgbClr val="C00000"/>
                </a:solidFill>
              </a:rPr>
              <a:t>argv</a:t>
            </a:r>
            <a:r>
              <a:rPr lang="en-US" sz="2800" dirty="0" smtClean="0">
                <a:solidFill>
                  <a:srgbClr val="C00000"/>
                </a:solidFill>
              </a:rPr>
              <a:t>) {</a:t>
            </a: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	    FILE *</a:t>
            </a:r>
            <a:r>
              <a:rPr lang="en-US" sz="2800" dirty="0" err="1" smtClean="0">
                <a:solidFill>
                  <a:srgbClr val="C00000"/>
                </a:solidFill>
              </a:rPr>
              <a:t>fp</a:t>
            </a:r>
            <a:r>
              <a:rPr lang="en-US" sz="2800" dirty="0" smtClean="0">
                <a:solidFill>
                  <a:srgbClr val="C00000"/>
                </a:solidFill>
              </a:rPr>
              <a:t>;</a:t>
            </a: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   	    </a:t>
            </a:r>
            <a:r>
              <a:rPr lang="en-US" sz="2800" dirty="0" err="1" smtClean="0">
                <a:solidFill>
                  <a:srgbClr val="C00000"/>
                </a:solidFill>
              </a:rPr>
              <a:t>fp</a:t>
            </a:r>
            <a:r>
              <a:rPr lang="en-US" sz="2800" dirty="0" smtClean="0">
                <a:solidFill>
                  <a:srgbClr val="C00000"/>
                </a:solidFill>
              </a:rPr>
              <a:t> = </a:t>
            </a:r>
            <a:r>
              <a:rPr lang="en-US" sz="2800" b="1" dirty="0" err="1" smtClean="0">
                <a:solidFill>
                  <a:srgbClr val="C00000"/>
                </a:solidFill>
              </a:rPr>
              <a:t>fopen</a:t>
            </a:r>
            <a:r>
              <a:rPr lang="en-US" sz="2800" dirty="0" smtClean="0">
                <a:solidFill>
                  <a:srgbClr val="C00000"/>
                </a:solidFill>
              </a:rPr>
              <a:t>("data1.txt", "w");</a:t>
            </a: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        if (</a:t>
            </a:r>
            <a:r>
              <a:rPr lang="en-US" sz="2800" dirty="0" err="1" smtClean="0">
                <a:solidFill>
                  <a:srgbClr val="C00000"/>
                </a:solidFill>
              </a:rPr>
              <a:t>fp</a:t>
            </a:r>
            <a:r>
              <a:rPr lang="en-US" sz="2800" dirty="0" smtClean="0">
                <a:solidFill>
                  <a:srgbClr val="C00000"/>
                </a:solidFill>
              </a:rPr>
              <a:t> == NULL) {</a:t>
            </a: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    		    </a:t>
            </a:r>
            <a:r>
              <a:rPr lang="en-US" sz="2800" dirty="0" err="1" smtClean="0">
                <a:solidFill>
                  <a:srgbClr val="C00000"/>
                </a:solidFill>
              </a:rPr>
              <a:t>printf</a:t>
            </a:r>
            <a:r>
              <a:rPr lang="en-US" sz="2800" dirty="0" smtClean="0">
                <a:solidFill>
                  <a:srgbClr val="C00000"/>
                </a:solidFill>
              </a:rPr>
              <a:t>("File does not exist, please check!\n");</a:t>
            </a: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    	    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        </a:t>
            </a:r>
            <a:r>
              <a:rPr lang="en-US" sz="2800" b="1" dirty="0" err="1" smtClean="0">
                <a:solidFill>
                  <a:srgbClr val="C00000"/>
                </a:solidFill>
              </a:rPr>
              <a:t>fclose</a:t>
            </a:r>
            <a:r>
              <a:rPr lang="en-US" sz="2800" b="1" dirty="0" smtClean="0">
                <a:solidFill>
                  <a:srgbClr val="C00000"/>
                </a:solidFill>
              </a:rPr>
              <a:t>(</a:t>
            </a:r>
            <a:r>
              <a:rPr lang="en-US" sz="2800" b="1" dirty="0" err="1" smtClean="0">
                <a:solidFill>
                  <a:srgbClr val="C00000"/>
                </a:solidFill>
              </a:rPr>
              <a:t>fp</a:t>
            </a:r>
            <a:r>
              <a:rPr lang="en-US" sz="2800" b="1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      return (EXIT_SUCCESS);</a:t>
            </a: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  }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Opening Modes</a:t>
            </a:r>
            <a:br>
              <a:rPr lang="en-GB" dirty="0" smtClean="0"/>
            </a:b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9220200" cy="4906965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File Mode	Description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00CC"/>
                </a:solidFill>
              </a:rPr>
              <a:t>r</a:t>
            </a:r>
            <a:r>
              <a:rPr lang="en-US" sz="2400" dirty="0" smtClean="0"/>
              <a:t>		Open a text file for reading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800" dirty="0" smtClean="0">
                <a:solidFill>
                  <a:srgbClr val="0000CC"/>
                </a:solidFill>
              </a:rPr>
              <a:t>w</a:t>
            </a:r>
            <a:r>
              <a:rPr lang="en-US" sz="2400" dirty="0" smtClean="0"/>
              <a:t>		Create a text file for writing, if it exists, it is overwritten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CC"/>
                </a:solidFill>
              </a:rPr>
              <a:t>	a</a:t>
            </a:r>
            <a:r>
              <a:rPr lang="en-US" sz="2400" dirty="0" smtClean="0"/>
              <a:t>		Open a text file and append text to the end of the file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800" dirty="0" smtClean="0">
                <a:solidFill>
                  <a:srgbClr val="0000CC"/>
                </a:solidFill>
              </a:rPr>
              <a:t>r+</a:t>
            </a:r>
            <a:r>
              <a:rPr lang="en-US" sz="2400" dirty="0" smtClean="0"/>
              <a:t>		Open a text file both in reading and writing mode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800" dirty="0" err="1" smtClean="0">
                <a:solidFill>
                  <a:srgbClr val="0000CC"/>
                </a:solidFill>
              </a:rPr>
              <a:t>rb</a:t>
            </a:r>
            <a:r>
              <a:rPr lang="en-US" sz="2400" dirty="0" smtClean="0"/>
              <a:t>		Open a binary file for reading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800" dirty="0" err="1" smtClean="0">
                <a:solidFill>
                  <a:srgbClr val="0000CC"/>
                </a:solidFill>
              </a:rPr>
              <a:t>wb</a:t>
            </a:r>
            <a:r>
              <a:rPr lang="en-US" sz="2400" dirty="0" smtClean="0"/>
              <a:t>		Create a binary file for writing, if it exists, it is overwritten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800" dirty="0" err="1" smtClean="0">
                <a:solidFill>
                  <a:srgbClr val="0000CC"/>
                </a:solidFill>
              </a:rPr>
              <a:t>ab</a:t>
            </a:r>
            <a:r>
              <a:rPr lang="en-US" sz="2400" dirty="0" smtClean="0"/>
              <a:t>		Open a binary file and append data to the end of the file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Input/Output</a:t>
            </a:r>
            <a:r>
              <a:rPr lang="en-GB" dirty="0" smtClean="0"/>
              <a:t> Operations 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9220200" cy="4906965"/>
          </a:xfrm>
        </p:spPr>
        <p:txBody>
          <a:bodyPr/>
          <a:lstStyle/>
          <a:p>
            <a:r>
              <a:rPr lang="en-US" sz="2800" dirty="0" smtClean="0"/>
              <a:t>C provides several different functions for reading/writing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rgbClr val="0000CC"/>
                </a:solidFill>
              </a:rPr>
              <a:t>getc</a:t>
            </a:r>
            <a:r>
              <a:rPr lang="en-US" sz="2800" dirty="0" smtClean="0">
                <a:solidFill>
                  <a:srgbClr val="0000CC"/>
                </a:solidFill>
              </a:rPr>
              <a:t>() </a:t>
            </a:r>
            <a:r>
              <a:rPr lang="en-US" sz="2800" dirty="0" smtClean="0"/>
              <a:t>– read a character from file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rgbClr val="0000CC"/>
                </a:solidFill>
              </a:rPr>
              <a:t>putc</a:t>
            </a:r>
            <a:r>
              <a:rPr lang="en-US" sz="2800" dirty="0" smtClean="0">
                <a:solidFill>
                  <a:srgbClr val="0000CC"/>
                </a:solidFill>
              </a:rPr>
              <a:t>() </a:t>
            </a:r>
            <a:r>
              <a:rPr lang="en-US" sz="2800" dirty="0" smtClean="0"/>
              <a:t>– write a character to file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rgbClr val="0000CC"/>
                </a:solidFill>
              </a:rPr>
              <a:t>fprintf</a:t>
            </a:r>
            <a:r>
              <a:rPr lang="en-US" sz="2800" dirty="0" smtClean="0">
                <a:solidFill>
                  <a:srgbClr val="0000CC"/>
                </a:solidFill>
              </a:rPr>
              <a:t>() </a:t>
            </a:r>
            <a:r>
              <a:rPr lang="en-US" sz="2800" dirty="0" smtClean="0"/>
              <a:t>– write set of data values to file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rgbClr val="0000CC"/>
                </a:solidFill>
              </a:rPr>
              <a:t>fscanf</a:t>
            </a:r>
            <a:r>
              <a:rPr lang="en-US" sz="2800" dirty="0" smtClean="0">
                <a:solidFill>
                  <a:srgbClr val="0000CC"/>
                </a:solidFill>
              </a:rPr>
              <a:t>() </a:t>
            </a:r>
            <a:r>
              <a:rPr lang="en-US" sz="2800" dirty="0" smtClean="0"/>
              <a:t>– read set of data values from file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rgbClr val="0000CC"/>
                </a:solidFill>
              </a:rPr>
              <a:t>getw</a:t>
            </a:r>
            <a:r>
              <a:rPr lang="en-US" sz="2800" dirty="0" smtClean="0">
                <a:solidFill>
                  <a:srgbClr val="0000CC"/>
                </a:solidFill>
              </a:rPr>
              <a:t>() </a:t>
            </a:r>
            <a:r>
              <a:rPr lang="en-US" sz="2800" dirty="0" smtClean="0"/>
              <a:t>– read integer from file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rgbClr val="0000CC"/>
                </a:solidFill>
              </a:rPr>
              <a:t>putw</a:t>
            </a:r>
            <a:r>
              <a:rPr lang="en-US" sz="2800" dirty="0" smtClean="0">
                <a:solidFill>
                  <a:srgbClr val="0000CC"/>
                </a:solidFill>
              </a:rPr>
              <a:t>() </a:t>
            </a:r>
            <a:r>
              <a:rPr lang="en-US" sz="2800" dirty="0" smtClean="0"/>
              <a:t>– write integer to file</a:t>
            </a:r>
          </a:p>
          <a:p>
            <a:pPr>
              <a:buNone/>
            </a:pPr>
            <a:r>
              <a:rPr 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getc</a:t>
            </a:r>
            <a:r>
              <a:rPr lang="en-GB" i="1" dirty="0" smtClean="0"/>
              <a:t>() </a:t>
            </a:r>
            <a:r>
              <a:rPr lang="en-GB" dirty="0" smtClean="0"/>
              <a:t>and </a:t>
            </a:r>
            <a:r>
              <a:rPr lang="en-GB" i="1" dirty="0" err="1" smtClean="0"/>
              <a:t>putc</a:t>
            </a:r>
            <a:r>
              <a:rPr lang="en-GB" i="1" dirty="0" smtClean="0"/>
              <a:t>()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1"/>
            <a:ext cx="4489450" cy="4906964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GB" dirty="0" err="1" smtClean="0">
                <a:solidFill>
                  <a:srgbClr val="C00000"/>
                </a:solidFill>
              </a:rPr>
              <a:t>int</a:t>
            </a:r>
            <a:r>
              <a:rPr lang="en-GB" dirty="0" smtClean="0">
                <a:solidFill>
                  <a:srgbClr val="C00000"/>
                </a:solidFill>
              </a:rPr>
              <a:t> main(</a:t>
            </a:r>
            <a:r>
              <a:rPr lang="en-GB" dirty="0" err="1" smtClean="0">
                <a:solidFill>
                  <a:srgbClr val="C00000"/>
                </a:solidFill>
              </a:rPr>
              <a:t>int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err="1" smtClean="0">
                <a:solidFill>
                  <a:srgbClr val="C00000"/>
                </a:solidFill>
              </a:rPr>
              <a:t>argc</a:t>
            </a:r>
            <a:r>
              <a:rPr lang="en-GB" dirty="0" smtClean="0">
                <a:solidFill>
                  <a:srgbClr val="C00000"/>
                </a:solidFill>
              </a:rPr>
              <a:t>, char** </a:t>
            </a:r>
            <a:r>
              <a:rPr lang="en-GB" dirty="0" err="1" smtClean="0">
                <a:solidFill>
                  <a:srgbClr val="C00000"/>
                </a:solidFill>
              </a:rPr>
              <a:t>argv</a:t>
            </a:r>
            <a:r>
              <a:rPr lang="en-GB" dirty="0" smtClean="0">
                <a:solidFill>
                  <a:srgbClr val="C00000"/>
                </a:solidFill>
              </a:rPr>
              <a:t>) {</a:t>
            </a:r>
          </a:p>
          <a:p>
            <a:pPr>
              <a:buNone/>
            </a:pPr>
            <a:r>
              <a:rPr lang="en-GB" dirty="0" smtClean="0">
                <a:solidFill>
                  <a:srgbClr val="C00000"/>
                </a:solidFill>
              </a:rPr>
              <a:t>    FILE *</a:t>
            </a:r>
            <a:r>
              <a:rPr lang="en-GB" dirty="0" err="1" smtClean="0">
                <a:solidFill>
                  <a:srgbClr val="C00000"/>
                </a:solidFill>
              </a:rPr>
              <a:t>fp</a:t>
            </a:r>
            <a:r>
              <a:rPr lang="en-GB" dirty="0" smtClean="0">
                <a:solidFill>
                  <a:srgbClr val="C00000"/>
                </a:solidFill>
              </a:rPr>
              <a:t>, char </a:t>
            </a:r>
            <a:r>
              <a:rPr lang="en-GB" dirty="0" err="1" smtClean="0">
                <a:solidFill>
                  <a:srgbClr val="C00000"/>
                </a:solidFill>
              </a:rPr>
              <a:t>ch</a:t>
            </a:r>
            <a:r>
              <a:rPr lang="en-GB" dirty="0" smtClean="0">
                <a:solidFill>
                  <a:srgbClr val="C00000"/>
                </a:solidFill>
              </a:rPr>
              <a:t>;    </a:t>
            </a:r>
          </a:p>
          <a:p>
            <a:pPr>
              <a:buNone/>
            </a:pPr>
            <a:r>
              <a:rPr lang="en-GB" dirty="0" smtClean="0">
                <a:solidFill>
                  <a:srgbClr val="C00000"/>
                </a:solidFill>
              </a:rPr>
              <a:t>    </a:t>
            </a:r>
            <a:r>
              <a:rPr lang="en-GB" dirty="0" err="1" smtClean="0">
                <a:solidFill>
                  <a:srgbClr val="C00000"/>
                </a:solidFill>
              </a:rPr>
              <a:t>fp</a:t>
            </a:r>
            <a:r>
              <a:rPr lang="en-GB" dirty="0" smtClean="0">
                <a:solidFill>
                  <a:srgbClr val="C00000"/>
                </a:solidFill>
              </a:rPr>
              <a:t>=</a:t>
            </a:r>
            <a:r>
              <a:rPr lang="en-GB" dirty="0" err="1" smtClean="0">
                <a:solidFill>
                  <a:srgbClr val="C00000"/>
                </a:solidFill>
              </a:rPr>
              <a:t>fopen</a:t>
            </a:r>
            <a:r>
              <a:rPr lang="en-GB" dirty="0" smtClean="0">
                <a:solidFill>
                  <a:srgbClr val="C00000"/>
                </a:solidFill>
              </a:rPr>
              <a:t>("</a:t>
            </a:r>
            <a:r>
              <a:rPr lang="en-GB" dirty="0" err="1" smtClean="0">
                <a:solidFill>
                  <a:srgbClr val="C00000"/>
                </a:solidFill>
              </a:rPr>
              <a:t>datum.txt","w</a:t>
            </a:r>
            <a:r>
              <a:rPr lang="en-GB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GB" dirty="0" smtClean="0">
                <a:solidFill>
                  <a:srgbClr val="C00000"/>
                </a:solidFill>
              </a:rPr>
              <a:t>    </a:t>
            </a:r>
          </a:p>
          <a:p>
            <a:pPr>
              <a:buNone/>
            </a:pPr>
            <a:r>
              <a:rPr lang="en-GB" dirty="0" smtClean="0">
                <a:solidFill>
                  <a:srgbClr val="C00000"/>
                </a:solidFill>
              </a:rPr>
              <a:t>    </a:t>
            </a:r>
            <a:r>
              <a:rPr lang="en-GB" dirty="0" err="1" smtClean="0">
                <a:solidFill>
                  <a:srgbClr val="C00000"/>
                </a:solidFill>
              </a:rPr>
              <a:t>printf</a:t>
            </a:r>
            <a:r>
              <a:rPr lang="en-GB" dirty="0" smtClean="0">
                <a:solidFill>
                  <a:srgbClr val="C00000"/>
                </a:solidFill>
              </a:rPr>
              <a:t>("\</a:t>
            </a:r>
            <a:r>
              <a:rPr lang="en-GB" dirty="0" err="1" smtClean="0">
                <a:solidFill>
                  <a:srgbClr val="C00000"/>
                </a:solidFill>
              </a:rPr>
              <a:t>nEnter</a:t>
            </a:r>
            <a:r>
              <a:rPr lang="en-GB" dirty="0" smtClean="0">
                <a:solidFill>
                  <a:srgbClr val="C00000"/>
                </a:solidFill>
              </a:rPr>
              <a:t> data");</a:t>
            </a:r>
          </a:p>
          <a:p>
            <a:pPr>
              <a:buNone/>
            </a:pPr>
            <a:r>
              <a:rPr lang="en-GB" dirty="0" smtClean="0">
                <a:solidFill>
                  <a:srgbClr val="C00000"/>
                </a:solidFill>
              </a:rPr>
              <a:t>    while((</a:t>
            </a:r>
            <a:r>
              <a:rPr lang="en-GB" dirty="0" err="1" smtClean="0">
                <a:solidFill>
                  <a:srgbClr val="C00000"/>
                </a:solidFill>
              </a:rPr>
              <a:t>ch</a:t>
            </a:r>
            <a:r>
              <a:rPr lang="en-GB" dirty="0" smtClean="0">
                <a:solidFill>
                  <a:srgbClr val="C00000"/>
                </a:solidFill>
              </a:rPr>
              <a:t>=</a:t>
            </a:r>
            <a:r>
              <a:rPr lang="en-GB" dirty="0" err="1" smtClean="0">
                <a:solidFill>
                  <a:srgbClr val="C00000"/>
                </a:solidFill>
              </a:rPr>
              <a:t>getchar</a:t>
            </a:r>
            <a:r>
              <a:rPr lang="en-GB" dirty="0" smtClean="0">
                <a:solidFill>
                  <a:srgbClr val="C00000"/>
                </a:solidFill>
              </a:rPr>
              <a:t>())!=EOF)</a:t>
            </a:r>
          </a:p>
          <a:p>
            <a:pPr>
              <a:buNone/>
            </a:pPr>
            <a:r>
              <a:rPr lang="en-GB" dirty="0" smtClean="0">
                <a:solidFill>
                  <a:srgbClr val="C00000"/>
                </a:solidFill>
              </a:rPr>
              <a:t>        </a:t>
            </a:r>
            <a:r>
              <a:rPr lang="en-GB" b="1" dirty="0" err="1" smtClean="0">
                <a:solidFill>
                  <a:srgbClr val="C00000"/>
                </a:solidFill>
              </a:rPr>
              <a:t>putc</a:t>
            </a:r>
            <a:r>
              <a:rPr lang="en-GB" b="1" dirty="0" smtClean="0">
                <a:solidFill>
                  <a:srgbClr val="C00000"/>
                </a:solidFill>
              </a:rPr>
              <a:t>(</a:t>
            </a:r>
            <a:r>
              <a:rPr lang="en-GB" b="1" dirty="0" err="1" smtClean="0">
                <a:solidFill>
                  <a:srgbClr val="C00000"/>
                </a:solidFill>
              </a:rPr>
              <a:t>ch,fp</a:t>
            </a:r>
            <a:r>
              <a:rPr lang="en-GB" b="1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GB" dirty="0" smtClean="0">
                <a:solidFill>
                  <a:srgbClr val="C00000"/>
                </a:solidFill>
              </a:rPr>
              <a:t>    </a:t>
            </a:r>
            <a:r>
              <a:rPr lang="en-GB" dirty="0" err="1" smtClean="0">
                <a:solidFill>
                  <a:srgbClr val="C00000"/>
                </a:solidFill>
              </a:rPr>
              <a:t>fclose</a:t>
            </a:r>
            <a:r>
              <a:rPr lang="en-GB" dirty="0" smtClean="0">
                <a:solidFill>
                  <a:srgbClr val="C00000"/>
                </a:solidFill>
              </a:rPr>
              <a:t>(</a:t>
            </a:r>
            <a:r>
              <a:rPr lang="en-GB" dirty="0" err="1" smtClean="0">
                <a:solidFill>
                  <a:srgbClr val="C00000"/>
                </a:solidFill>
              </a:rPr>
              <a:t>fp</a:t>
            </a:r>
            <a:r>
              <a:rPr lang="en-GB" dirty="0" smtClean="0">
                <a:solidFill>
                  <a:srgbClr val="C00000"/>
                </a:solidFill>
              </a:rPr>
              <a:t>);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0"/>
            <a:ext cx="4375150" cy="5410199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GB" dirty="0" err="1" smtClean="0">
                <a:solidFill>
                  <a:srgbClr val="C00000"/>
                </a:solidFill>
              </a:rPr>
              <a:t>fp</a:t>
            </a:r>
            <a:r>
              <a:rPr lang="en-GB" dirty="0" smtClean="0">
                <a:solidFill>
                  <a:srgbClr val="C00000"/>
                </a:solidFill>
              </a:rPr>
              <a:t>=</a:t>
            </a:r>
            <a:r>
              <a:rPr lang="en-GB" dirty="0" err="1" smtClean="0">
                <a:solidFill>
                  <a:srgbClr val="C00000"/>
                </a:solidFill>
              </a:rPr>
              <a:t>fopen</a:t>
            </a:r>
            <a:r>
              <a:rPr lang="en-GB" dirty="0" smtClean="0">
                <a:solidFill>
                  <a:srgbClr val="C00000"/>
                </a:solidFill>
              </a:rPr>
              <a:t>("</a:t>
            </a:r>
            <a:r>
              <a:rPr lang="en-GB" dirty="0" err="1" smtClean="0">
                <a:solidFill>
                  <a:srgbClr val="C00000"/>
                </a:solidFill>
              </a:rPr>
              <a:t>datum.txt","r</a:t>
            </a:r>
            <a:r>
              <a:rPr lang="en-GB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GB" dirty="0" smtClean="0">
                <a:solidFill>
                  <a:srgbClr val="C00000"/>
                </a:solidFill>
              </a:rPr>
              <a:t> if(</a:t>
            </a:r>
            <a:r>
              <a:rPr lang="en-GB" dirty="0" err="1" smtClean="0">
                <a:solidFill>
                  <a:srgbClr val="C00000"/>
                </a:solidFill>
              </a:rPr>
              <a:t>fp</a:t>
            </a:r>
            <a:r>
              <a:rPr lang="en-GB" dirty="0" smtClean="0">
                <a:solidFill>
                  <a:srgbClr val="C00000"/>
                </a:solidFill>
              </a:rPr>
              <a:t>==NULL)</a:t>
            </a:r>
          </a:p>
          <a:p>
            <a:pPr>
              <a:buNone/>
            </a:pPr>
            <a:r>
              <a:rPr lang="en-GB" dirty="0" smtClean="0">
                <a:solidFill>
                  <a:srgbClr val="C00000"/>
                </a:solidFill>
              </a:rPr>
              <a:t>        </a:t>
            </a:r>
            <a:r>
              <a:rPr lang="en-GB" dirty="0" err="1" smtClean="0">
                <a:solidFill>
                  <a:srgbClr val="C00000"/>
                </a:solidFill>
              </a:rPr>
              <a:t>printf</a:t>
            </a:r>
            <a:r>
              <a:rPr lang="en-GB" dirty="0" smtClean="0">
                <a:solidFill>
                  <a:srgbClr val="C00000"/>
                </a:solidFill>
              </a:rPr>
              <a:t>("\</a:t>
            </a:r>
            <a:r>
              <a:rPr lang="en-GB" dirty="0" err="1" smtClean="0">
                <a:solidFill>
                  <a:srgbClr val="C00000"/>
                </a:solidFill>
              </a:rPr>
              <a:t>nFile</a:t>
            </a:r>
            <a:r>
              <a:rPr lang="en-GB" dirty="0" smtClean="0">
                <a:solidFill>
                  <a:srgbClr val="C00000"/>
                </a:solidFill>
              </a:rPr>
              <a:t> does not exist");</a:t>
            </a:r>
          </a:p>
          <a:p>
            <a:pPr>
              <a:buNone/>
            </a:pPr>
            <a:r>
              <a:rPr lang="en-GB" dirty="0" smtClean="0">
                <a:solidFill>
                  <a:srgbClr val="C00000"/>
                </a:solidFill>
              </a:rPr>
              <a:t> else{</a:t>
            </a:r>
          </a:p>
          <a:p>
            <a:pPr>
              <a:buNone/>
            </a:pPr>
            <a:r>
              <a:rPr lang="en-GB" dirty="0" smtClean="0">
                <a:solidFill>
                  <a:srgbClr val="C00000"/>
                </a:solidFill>
              </a:rPr>
              <a:t>     while((</a:t>
            </a:r>
            <a:r>
              <a:rPr lang="en-GB" b="1" dirty="0" err="1" smtClean="0">
                <a:solidFill>
                  <a:srgbClr val="C00000"/>
                </a:solidFill>
              </a:rPr>
              <a:t>ch</a:t>
            </a:r>
            <a:r>
              <a:rPr lang="en-GB" b="1" dirty="0" smtClean="0">
                <a:solidFill>
                  <a:srgbClr val="C00000"/>
                </a:solidFill>
              </a:rPr>
              <a:t>=</a:t>
            </a:r>
            <a:r>
              <a:rPr lang="en-GB" b="1" dirty="0" err="1" smtClean="0">
                <a:solidFill>
                  <a:srgbClr val="C00000"/>
                </a:solidFill>
              </a:rPr>
              <a:t>getc</a:t>
            </a:r>
            <a:r>
              <a:rPr lang="en-GB" b="1" dirty="0" smtClean="0">
                <a:solidFill>
                  <a:srgbClr val="C00000"/>
                </a:solidFill>
              </a:rPr>
              <a:t>(</a:t>
            </a:r>
            <a:r>
              <a:rPr lang="en-GB" b="1" dirty="0" err="1" smtClean="0">
                <a:solidFill>
                  <a:srgbClr val="C00000"/>
                </a:solidFill>
              </a:rPr>
              <a:t>fp</a:t>
            </a:r>
            <a:r>
              <a:rPr lang="en-GB" b="1" dirty="0" smtClean="0">
                <a:solidFill>
                  <a:srgbClr val="C00000"/>
                </a:solidFill>
              </a:rPr>
              <a:t>))</a:t>
            </a:r>
            <a:r>
              <a:rPr lang="en-GB" dirty="0" smtClean="0">
                <a:solidFill>
                  <a:srgbClr val="C00000"/>
                </a:solidFill>
              </a:rPr>
              <a:t>!=EOF)</a:t>
            </a:r>
          </a:p>
          <a:p>
            <a:pPr>
              <a:buNone/>
            </a:pPr>
            <a:r>
              <a:rPr lang="en-GB" dirty="0" smtClean="0">
                <a:solidFill>
                  <a:srgbClr val="C00000"/>
                </a:solidFill>
              </a:rPr>
              <a:t>            </a:t>
            </a:r>
            <a:r>
              <a:rPr lang="en-GB" dirty="0" err="1" smtClean="0">
                <a:solidFill>
                  <a:srgbClr val="C00000"/>
                </a:solidFill>
              </a:rPr>
              <a:t>printf</a:t>
            </a:r>
            <a:r>
              <a:rPr lang="en-GB" dirty="0" smtClean="0">
                <a:solidFill>
                  <a:srgbClr val="C00000"/>
                </a:solidFill>
              </a:rPr>
              <a:t>("%</a:t>
            </a:r>
            <a:r>
              <a:rPr lang="en-GB" dirty="0" err="1" smtClean="0">
                <a:solidFill>
                  <a:srgbClr val="C00000"/>
                </a:solidFill>
              </a:rPr>
              <a:t>c",ch</a:t>
            </a:r>
            <a:r>
              <a:rPr lang="en-GB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GB" dirty="0" smtClean="0">
                <a:solidFill>
                  <a:srgbClr val="C00000"/>
                </a:solidFill>
              </a:rPr>
              <a:t>  }</a:t>
            </a:r>
          </a:p>
          <a:p>
            <a:pPr>
              <a:buNone/>
            </a:pPr>
            <a:r>
              <a:rPr lang="en-GB" dirty="0" smtClean="0">
                <a:solidFill>
                  <a:srgbClr val="C00000"/>
                </a:solidFill>
              </a:rPr>
              <a:t>   </a:t>
            </a:r>
            <a:r>
              <a:rPr lang="en-GB" dirty="0" err="1" smtClean="0">
                <a:solidFill>
                  <a:srgbClr val="C00000"/>
                </a:solidFill>
              </a:rPr>
              <a:t>fclose</a:t>
            </a:r>
            <a:r>
              <a:rPr lang="en-GB" dirty="0" smtClean="0">
                <a:solidFill>
                  <a:srgbClr val="C00000"/>
                </a:solidFill>
              </a:rPr>
              <a:t>(</a:t>
            </a:r>
            <a:r>
              <a:rPr lang="en-GB" dirty="0" err="1" smtClean="0">
                <a:solidFill>
                  <a:srgbClr val="C00000"/>
                </a:solidFill>
              </a:rPr>
              <a:t>fp</a:t>
            </a:r>
            <a:r>
              <a:rPr lang="en-GB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GB" dirty="0" smtClean="0">
                <a:solidFill>
                  <a:srgbClr val="C00000"/>
                </a:solidFill>
              </a:rPr>
              <a:t>    return (EXIT_SUCCESS);</a:t>
            </a:r>
          </a:p>
          <a:p>
            <a:pPr>
              <a:buNone/>
            </a:pPr>
            <a:r>
              <a:rPr lang="en-GB" dirty="0" smtClean="0">
                <a:solidFill>
                  <a:srgbClr val="C00000"/>
                </a:solidFill>
              </a:rPr>
              <a:t>}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fprintf</a:t>
            </a:r>
            <a:r>
              <a:rPr lang="en-GB" i="1" dirty="0" smtClean="0"/>
              <a:t>() </a:t>
            </a:r>
            <a:r>
              <a:rPr lang="en-GB" dirty="0" smtClean="0"/>
              <a:t>and </a:t>
            </a:r>
            <a:r>
              <a:rPr lang="en-GB" i="1" dirty="0" err="1" smtClean="0"/>
              <a:t>fscanf</a:t>
            </a:r>
            <a:r>
              <a:rPr lang="en-GB" i="1" dirty="0" smtClean="0"/>
              <a:t>()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495800" cy="5059365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GB" sz="2600" dirty="0" err="1" smtClean="0">
                <a:solidFill>
                  <a:srgbClr val="C00000"/>
                </a:solidFill>
              </a:rPr>
              <a:t>int</a:t>
            </a:r>
            <a:r>
              <a:rPr lang="en-GB" sz="2600" dirty="0" smtClean="0">
                <a:solidFill>
                  <a:srgbClr val="C00000"/>
                </a:solidFill>
              </a:rPr>
              <a:t> main(</a:t>
            </a:r>
            <a:r>
              <a:rPr lang="en-GB" sz="2600" dirty="0" err="1" smtClean="0">
                <a:solidFill>
                  <a:srgbClr val="C00000"/>
                </a:solidFill>
              </a:rPr>
              <a:t>int</a:t>
            </a:r>
            <a:r>
              <a:rPr lang="en-GB" sz="2600" dirty="0" smtClean="0">
                <a:solidFill>
                  <a:srgbClr val="C00000"/>
                </a:solidFill>
              </a:rPr>
              <a:t> </a:t>
            </a:r>
            <a:r>
              <a:rPr lang="en-GB" sz="2600" dirty="0" err="1" smtClean="0">
                <a:solidFill>
                  <a:srgbClr val="C00000"/>
                </a:solidFill>
              </a:rPr>
              <a:t>argc</a:t>
            </a:r>
            <a:r>
              <a:rPr lang="en-GB" sz="2600" dirty="0" smtClean="0">
                <a:solidFill>
                  <a:srgbClr val="C00000"/>
                </a:solidFill>
              </a:rPr>
              <a:t>, char** </a:t>
            </a:r>
            <a:r>
              <a:rPr lang="en-GB" sz="2600" dirty="0" err="1" smtClean="0">
                <a:solidFill>
                  <a:srgbClr val="C00000"/>
                </a:solidFill>
              </a:rPr>
              <a:t>argv</a:t>
            </a:r>
            <a:r>
              <a:rPr lang="en-GB" sz="2600" dirty="0" smtClean="0">
                <a:solidFill>
                  <a:srgbClr val="C00000"/>
                </a:solidFill>
              </a:rPr>
              <a:t>) {</a:t>
            </a:r>
          </a:p>
          <a:p>
            <a:pPr>
              <a:buNone/>
            </a:pPr>
            <a:r>
              <a:rPr lang="en-GB" sz="2600" dirty="0" smtClean="0">
                <a:solidFill>
                  <a:srgbClr val="C00000"/>
                </a:solidFill>
              </a:rPr>
              <a:t>    </a:t>
            </a:r>
            <a:r>
              <a:rPr lang="en-US" sz="2600" dirty="0" smtClean="0">
                <a:solidFill>
                  <a:srgbClr val="C00000"/>
                </a:solidFill>
              </a:rPr>
              <a:t>FILE *</a:t>
            </a:r>
            <a:r>
              <a:rPr lang="en-US" sz="2600" dirty="0" err="1" smtClean="0">
                <a:solidFill>
                  <a:srgbClr val="C00000"/>
                </a:solidFill>
              </a:rPr>
              <a:t>fp</a:t>
            </a:r>
            <a:r>
              <a:rPr lang="en-US" sz="2600" dirty="0" smtClean="0">
                <a:solidFill>
                  <a:srgbClr val="C00000"/>
                </a:solidFill>
              </a:rPr>
              <a:t>;</a:t>
            </a:r>
          </a:p>
          <a:p>
            <a:pPr>
              <a:buNone/>
            </a:pPr>
            <a:r>
              <a:rPr lang="en-US" sz="2600" dirty="0" smtClean="0">
                <a:solidFill>
                  <a:srgbClr val="C00000"/>
                </a:solidFill>
              </a:rPr>
              <a:t>    </a:t>
            </a:r>
            <a:r>
              <a:rPr lang="en-US" sz="2600" dirty="0" err="1" smtClean="0">
                <a:solidFill>
                  <a:srgbClr val="C00000"/>
                </a:solidFill>
              </a:rPr>
              <a:t>int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dirty="0" err="1" smtClean="0">
                <a:solidFill>
                  <a:srgbClr val="C00000"/>
                </a:solidFill>
              </a:rPr>
              <a:t>day,days</a:t>
            </a:r>
            <a:r>
              <a:rPr lang="en-US" sz="2600" dirty="0" smtClean="0">
                <a:solidFill>
                  <a:srgbClr val="C00000"/>
                </a:solidFill>
              </a:rPr>
              <a:t>;</a:t>
            </a:r>
          </a:p>
          <a:p>
            <a:pPr>
              <a:buNone/>
            </a:pPr>
            <a:r>
              <a:rPr lang="en-US" sz="2600" dirty="0" smtClean="0">
                <a:solidFill>
                  <a:srgbClr val="C00000"/>
                </a:solidFill>
              </a:rPr>
              <a:t>    char name[10],names[10];  </a:t>
            </a:r>
          </a:p>
          <a:p>
            <a:pPr>
              <a:buNone/>
            </a:pPr>
            <a:r>
              <a:rPr lang="en-US" sz="2600" dirty="0" smtClean="0">
                <a:solidFill>
                  <a:srgbClr val="C00000"/>
                </a:solidFill>
              </a:rPr>
              <a:t>    </a:t>
            </a:r>
            <a:r>
              <a:rPr lang="en-US" sz="2600" dirty="0" err="1" smtClean="0">
                <a:solidFill>
                  <a:srgbClr val="C00000"/>
                </a:solidFill>
              </a:rPr>
              <a:t>fp</a:t>
            </a:r>
            <a:r>
              <a:rPr lang="en-US" sz="2600" dirty="0" smtClean="0">
                <a:solidFill>
                  <a:srgbClr val="C00000"/>
                </a:solidFill>
              </a:rPr>
              <a:t>=</a:t>
            </a:r>
            <a:r>
              <a:rPr lang="en-US" sz="2600" b="1" dirty="0" err="1" smtClean="0">
                <a:solidFill>
                  <a:srgbClr val="C00000"/>
                </a:solidFill>
              </a:rPr>
              <a:t>fopen</a:t>
            </a:r>
            <a:r>
              <a:rPr lang="en-US" sz="2600" dirty="0" smtClean="0">
                <a:solidFill>
                  <a:srgbClr val="C00000"/>
                </a:solidFill>
              </a:rPr>
              <a:t>("</a:t>
            </a:r>
            <a:r>
              <a:rPr lang="en-US" sz="2600" dirty="0" err="1" smtClean="0">
                <a:solidFill>
                  <a:srgbClr val="C00000"/>
                </a:solidFill>
              </a:rPr>
              <a:t>reads.txt","w</a:t>
            </a:r>
            <a:r>
              <a:rPr lang="en-US" sz="2600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US" sz="2600" dirty="0" smtClean="0">
                <a:solidFill>
                  <a:srgbClr val="C00000"/>
                </a:solidFill>
              </a:rPr>
              <a:t>    </a:t>
            </a:r>
            <a:r>
              <a:rPr lang="en-US" sz="2600" dirty="0" err="1" smtClean="0">
                <a:solidFill>
                  <a:srgbClr val="C00000"/>
                </a:solidFill>
              </a:rPr>
              <a:t>printf</a:t>
            </a:r>
            <a:r>
              <a:rPr lang="en-US" sz="2600" dirty="0" smtClean="0">
                <a:solidFill>
                  <a:srgbClr val="C00000"/>
                </a:solidFill>
              </a:rPr>
              <a:t>("\</a:t>
            </a:r>
            <a:r>
              <a:rPr lang="en-US" sz="2600" dirty="0" err="1" smtClean="0">
                <a:solidFill>
                  <a:srgbClr val="C00000"/>
                </a:solidFill>
              </a:rPr>
              <a:t>nEnter</a:t>
            </a:r>
            <a:r>
              <a:rPr lang="en-US" sz="2600" dirty="0" smtClean="0">
                <a:solidFill>
                  <a:srgbClr val="C00000"/>
                </a:solidFill>
              </a:rPr>
              <a:t> data");</a:t>
            </a:r>
          </a:p>
          <a:p>
            <a:pPr>
              <a:buNone/>
            </a:pPr>
            <a:r>
              <a:rPr lang="en-US" sz="2600" dirty="0" smtClean="0">
                <a:solidFill>
                  <a:srgbClr val="C00000"/>
                </a:solidFill>
              </a:rPr>
              <a:t>    </a:t>
            </a:r>
            <a:r>
              <a:rPr lang="en-US" sz="2600" dirty="0" err="1" smtClean="0">
                <a:solidFill>
                  <a:srgbClr val="C00000"/>
                </a:solidFill>
              </a:rPr>
              <a:t>scanf</a:t>
            </a:r>
            <a:r>
              <a:rPr lang="en-US" sz="2600" dirty="0" smtClean="0">
                <a:solidFill>
                  <a:srgbClr val="C00000"/>
                </a:solidFill>
              </a:rPr>
              <a:t>("%</a:t>
            </a:r>
            <a:r>
              <a:rPr lang="en-US" sz="2600" dirty="0" err="1" smtClean="0">
                <a:solidFill>
                  <a:srgbClr val="C00000"/>
                </a:solidFill>
              </a:rPr>
              <a:t>d%s",&amp;day,name</a:t>
            </a:r>
            <a:r>
              <a:rPr lang="en-US" sz="2600" dirty="0" smtClean="0">
                <a:solidFill>
                  <a:srgbClr val="C00000"/>
                </a:solidFill>
              </a:rPr>
              <a:t>); </a:t>
            </a:r>
            <a:r>
              <a:rPr lang="en-US" sz="2600" b="1" dirty="0" err="1" smtClean="0">
                <a:solidFill>
                  <a:srgbClr val="C00000"/>
                </a:solidFill>
              </a:rPr>
              <a:t>fprintf</a:t>
            </a:r>
            <a:r>
              <a:rPr lang="en-US" sz="2600" dirty="0" smtClean="0">
                <a:solidFill>
                  <a:srgbClr val="C00000"/>
                </a:solidFill>
              </a:rPr>
              <a:t>(</a:t>
            </a:r>
            <a:r>
              <a:rPr lang="en-US" sz="2600" dirty="0" err="1" smtClean="0">
                <a:solidFill>
                  <a:srgbClr val="C00000"/>
                </a:solidFill>
              </a:rPr>
              <a:t>fp</a:t>
            </a:r>
            <a:r>
              <a:rPr lang="en-US" sz="2600" dirty="0" smtClean="0">
                <a:solidFill>
                  <a:srgbClr val="C00000"/>
                </a:solidFill>
              </a:rPr>
              <a:t>,"%</a:t>
            </a:r>
            <a:r>
              <a:rPr lang="en-US" sz="2600" dirty="0" err="1" smtClean="0">
                <a:solidFill>
                  <a:srgbClr val="C00000"/>
                </a:solidFill>
              </a:rPr>
              <a:t>d%s",day,name</a:t>
            </a:r>
            <a:r>
              <a:rPr lang="en-US" sz="2600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sz="2600" dirty="0" smtClean="0">
                <a:solidFill>
                  <a:srgbClr val="C00000"/>
                </a:solidFill>
              </a:rPr>
              <a:t>    </a:t>
            </a:r>
            <a:r>
              <a:rPr lang="en-US" sz="2600" b="1" dirty="0" err="1" smtClean="0">
                <a:solidFill>
                  <a:srgbClr val="C00000"/>
                </a:solidFill>
              </a:rPr>
              <a:t>fclose</a:t>
            </a:r>
            <a:r>
              <a:rPr lang="en-US" sz="2600" dirty="0" smtClean="0">
                <a:solidFill>
                  <a:srgbClr val="C00000"/>
                </a:solidFill>
              </a:rPr>
              <a:t>(</a:t>
            </a:r>
            <a:r>
              <a:rPr lang="en-US" sz="2600" dirty="0" err="1" smtClean="0">
                <a:solidFill>
                  <a:srgbClr val="C00000"/>
                </a:solidFill>
              </a:rPr>
              <a:t>fp</a:t>
            </a:r>
            <a:r>
              <a:rPr lang="en-US" sz="2600" dirty="0" smtClean="0">
                <a:solidFill>
                  <a:srgbClr val="C00000"/>
                </a:solidFill>
              </a:rPr>
              <a:t>);</a:t>
            </a:r>
            <a:endParaRPr lang="en-GB" sz="2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914400"/>
            <a:ext cx="4953000" cy="57150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GB" sz="2600" dirty="0" err="1" smtClean="0">
                <a:solidFill>
                  <a:srgbClr val="C00000"/>
                </a:solidFill>
              </a:rPr>
              <a:t>fp</a:t>
            </a:r>
            <a:r>
              <a:rPr lang="en-GB" sz="2600" dirty="0" smtClean="0">
                <a:solidFill>
                  <a:srgbClr val="C00000"/>
                </a:solidFill>
              </a:rPr>
              <a:t>=</a:t>
            </a:r>
            <a:r>
              <a:rPr lang="en-GB" sz="2600" b="1" dirty="0" err="1" smtClean="0">
                <a:solidFill>
                  <a:srgbClr val="C00000"/>
                </a:solidFill>
              </a:rPr>
              <a:t>fopen</a:t>
            </a:r>
            <a:r>
              <a:rPr lang="en-GB" sz="2600" dirty="0" smtClean="0">
                <a:solidFill>
                  <a:srgbClr val="C00000"/>
                </a:solidFill>
              </a:rPr>
              <a:t>("</a:t>
            </a:r>
            <a:r>
              <a:rPr lang="en-GB" sz="2600" dirty="0" err="1" smtClean="0">
                <a:solidFill>
                  <a:srgbClr val="C00000"/>
                </a:solidFill>
              </a:rPr>
              <a:t>reads.txt","r</a:t>
            </a:r>
            <a:r>
              <a:rPr lang="en-GB" sz="2600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GB" sz="2600" dirty="0" smtClean="0">
                <a:solidFill>
                  <a:srgbClr val="C00000"/>
                </a:solidFill>
              </a:rPr>
              <a:t>if(</a:t>
            </a:r>
            <a:r>
              <a:rPr lang="en-GB" sz="2600" dirty="0" err="1" smtClean="0">
                <a:solidFill>
                  <a:srgbClr val="C00000"/>
                </a:solidFill>
              </a:rPr>
              <a:t>fp</a:t>
            </a:r>
            <a:r>
              <a:rPr lang="en-GB" sz="2600" dirty="0" smtClean="0">
                <a:solidFill>
                  <a:srgbClr val="C00000"/>
                </a:solidFill>
              </a:rPr>
              <a:t>==NULL)</a:t>
            </a:r>
          </a:p>
          <a:p>
            <a:pPr>
              <a:buNone/>
            </a:pPr>
            <a:r>
              <a:rPr lang="en-GB" sz="2600" dirty="0" smtClean="0">
                <a:solidFill>
                  <a:srgbClr val="C00000"/>
                </a:solidFill>
              </a:rPr>
              <a:t>    </a:t>
            </a:r>
            <a:r>
              <a:rPr lang="en-GB" sz="2600" dirty="0" err="1" smtClean="0">
                <a:solidFill>
                  <a:srgbClr val="C00000"/>
                </a:solidFill>
              </a:rPr>
              <a:t>printf</a:t>
            </a:r>
            <a:r>
              <a:rPr lang="en-GB" sz="2600" dirty="0" smtClean="0">
                <a:solidFill>
                  <a:srgbClr val="C00000"/>
                </a:solidFill>
              </a:rPr>
              <a:t>("\</a:t>
            </a:r>
            <a:r>
              <a:rPr lang="en-GB" sz="2600" dirty="0" err="1" smtClean="0">
                <a:solidFill>
                  <a:srgbClr val="C00000"/>
                </a:solidFill>
              </a:rPr>
              <a:t>nFile</a:t>
            </a:r>
            <a:r>
              <a:rPr lang="en-GB" sz="2600" dirty="0" smtClean="0">
                <a:solidFill>
                  <a:srgbClr val="C00000"/>
                </a:solidFill>
              </a:rPr>
              <a:t> does not exist");</a:t>
            </a:r>
          </a:p>
          <a:p>
            <a:pPr>
              <a:buNone/>
            </a:pPr>
            <a:r>
              <a:rPr lang="en-GB" sz="2600" dirty="0" smtClean="0">
                <a:solidFill>
                  <a:srgbClr val="C00000"/>
                </a:solidFill>
              </a:rPr>
              <a:t> else{</a:t>
            </a:r>
          </a:p>
          <a:p>
            <a:pPr>
              <a:buNone/>
            </a:pPr>
            <a:r>
              <a:rPr lang="en-GB" sz="2600" dirty="0" smtClean="0">
                <a:solidFill>
                  <a:srgbClr val="C00000"/>
                </a:solidFill>
              </a:rPr>
              <a:t>    </a:t>
            </a:r>
            <a:r>
              <a:rPr lang="en-GB" sz="2600" dirty="0" err="1" smtClean="0">
                <a:solidFill>
                  <a:srgbClr val="C00000"/>
                </a:solidFill>
              </a:rPr>
              <a:t>printf</a:t>
            </a:r>
            <a:r>
              <a:rPr lang="en-GB" sz="2600" dirty="0" smtClean="0">
                <a:solidFill>
                  <a:srgbClr val="C00000"/>
                </a:solidFill>
              </a:rPr>
              <a:t>("\</a:t>
            </a:r>
            <a:r>
              <a:rPr lang="en-GB" sz="2600" dirty="0" err="1" smtClean="0">
                <a:solidFill>
                  <a:srgbClr val="C00000"/>
                </a:solidFill>
              </a:rPr>
              <a:t>nDetails</a:t>
            </a:r>
            <a:r>
              <a:rPr lang="en-GB" sz="2600" dirty="0" smtClean="0">
                <a:solidFill>
                  <a:srgbClr val="C00000"/>
                </a:solidFill>
              </a:rPr>
              <a:t> are");</a:t>
            </a:r>
          </a:p>
          <a:p>
            <a:pPr>
              <a:buNone/>
            </a:pPr>
            <a:r>
              <a:rPr lang="en-GB" sz="2600" dirty="0" smtClean="0">
                <a:solidFill>
                  <a:srgbClr val="C00000"/>
                </a:solidFill>
              </a:rPr>
              <a:t>    do{  	</a:t>
            </a:r>
          </a:p>
          <a:p>
            <a:pPr>
              <a:buNone/>
            </a:pPr>
            <a:r>
              <a:rPr lang="en-GB" sz="2600" dirty="0" smtClean="0">
                <a:solidFill>
                  <a:srgbClr val="C00000"/>
                </a:solidFill>
              </a:rPr>
              <a:t>	</a:t>
            </a:r>
            <a:r>
              <a:rPr lang="en-GB" sz="2600" b="1" dirty="0" err="1" smtClean="0">
                <a:solidFill>
                  <a:srgbClr val="C00000"/>
                </a:solidFill>
              </a:rPr>
              <a:t>fscanf</a:t>
            </a:r>
            <a:r>
              <a:rPr lang="en-GB" sz="2600" dirty="0" smtClean="0">
                <a:solidFill>
                  <a:srgbClr val="C00000"/>
                </a:solidFill>
              </a:rPr>
              <a:t>(</a:t>
            </a:r>
            <a:r>
              <a:rPr lang="en-GB" sz="2600" dirty="0" err="1" smtClean="0">
                <a:solidFill>
                  <a:srgbClr val="C00000"/>
                </a:solidFill>
              </a:rPr>
              <a:t>fp</a:t>
            </a:r>
            <a:r>
              <a:rPr lang="en-GB" sz="2600" dirty="0" smtClean="0">
                <a:solidFill>
                  <a:srgbClr val="C00000"/>
                </a:solidFill>
              </a:rPr>
              <a:t>,"%</a:t>
            </a:r>
            <a:r>
              <a:rPr lang="en-GB" sz="2600" dirty="0" err="1" smtClean="0">
                <a:solidFill>
                  <a:srgbClr val="C00000"/>
                </a:solidFill>
              </a:rPr>
              <a:t>d%s",&amp;days,names</a:t>
            </a:r>
            <a:r>
              <a:rPr lang="en-GB" sz="2600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GB" sz="2600" dirty="0" smtClean="0">
                <a:solidFill>
                  <a:srgbClr val="C00000"/>
                </a:solidFill>
              </a:rPr>
              <a:t>      </a:t>
            </a:r>
            <a:r>
              <a:rPr lang="en-GB" sz="2600" dirty="0" err="1" smtClean="0">
                <a:solidFill>
                  <a:srgbClr val="C00000"/>
                </a:solidFill>
              </a:rPr>
              <a:t>printf</a:t>
            </a:r>
            <a:r>
              <a:rPr lang="en-GB" sz="2600" dirty="0" smtClean="0">
                <a:solidFill>
                  <a:srgbClr val="C00000"/>
                </a:solidFill>
              </a:rPr>
              <a:t>("%d %</a:t>
            </a:r>
            <a:r>
              <a:rPr lang="en-GB" sz="2600" dirty="0" err="1" smtClean="0">
                <a:solidFill>
                  <a:srgbClr val="C00000"/>
                </a:solidFill>
              </a:rPr>
              <a:t>s",days,names</a:t>
            </a:r>
            <a:r>
              <a:rPr lang="en-GB" sz="2600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GB" sz="2600" dirty="0" smtClean="0">
                <a:solidFill>
                  <a:srgbClr val="C00000"/>
                </a:solidFill>
              </a:rPr>
              <a:t>    }while(!</a:t>
            </a:r>
            <a:r>
              <a:rPr lang="en-GB" sz="2600" dirty="0" err="1" smtClean="0">
                <a:solidFill>
                  <a:srgbClr val="C00000"/>
                </a:solidFill>
              </a:rPr>
              <a:t>feof</a:t>
            </a:r>
            <a:r>
              <a:rPr lang="en-GB" sz="2600" dirty="0" smtClean="0">
                <a:solidFill>
                  <a:srgbClr val="C00000"/>
                </a:solidFill>
              </a:rPr>
              <a:t>(</a:t>
            </a:r>
            <a:r>
              <a:rPr lang="en-GB" sz="2600" dirty="0" err="1" smtClean="0">
                <a:solidFill>
                  <a:srgbClr val="C00000"/>
                </a:solidFill>
              </a:rPr>
              <a:t>fp</a:t>
            </a:r>
            <a:r>
              <a:rPr lang="en-GB" sz="2600" dirty="0" smtClean="0">
                <a:solidFill>
                  <a:srgbClr val="C00000"/>
                </a:solidFill>
              </a:rPr>
              <a:t>));</a:t>
            </a:r>
          </a:p>
          <a:p>
            <a:pPr>
              <a:buNone/>
            </a:pPr>
            <a:r>
              <a:rPr lang="en-GB" sz="2600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GB" sz="2600" b="1" dirty="0" smtClean="0">
                <a:solidFill>
                  <a:srgbClr val="C00000"/>
                </a:solidFill>
              </a:rPr>
              <a:t>    </a:t>
            </a:r>
            <a:r>
              <a:rPr lang="en-GB" sz="2600" b="1" dirty="0" err="1" smtClean="0">
                <a:solidFill>
                  <a:srgbClr val="C00000"/>
                </a:solidFill>
              </a:rPr>
              <a:t>fclose</a:t>
            </a:r>
            <a:r>
              <a:rPr lang="en-GB" sz="2600" dirty="0" smtClean="0">
                <a:solidFill>
                  <a:srgbClr val="C00000"/>
                </a:solidFill>
              </a:rPr>
              <a:t>(</a:t>
            </a:r>
            <a:r>
              <a:rPr lang="en-GB" sz="2600" dirty="0" err="1" smtClean="0">
                <a:solidFill>
                  <a:srgbClr val="C00000"/>
                </a:solidFill>
              </a:rPr>
              <a:t>fp</a:t>
            </a:r>
            <a:r>
              <a:rPr lang="en-GB" sz="2600" dirty="0" smtClean="0">
                <a:solidFill>
                  <a:srgbClr val="C00000"/>
                </a:solidFill>
              </a:rPr>
              <a:t>); </a:t>
            </a:r>
            <a:endParaRPr lang="en-GB" sz="26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sz="2600" dirty="0" smtClean="0">
                <a:solidFill>
                  <a:srgbClr val="C00000"/>
                </a:solidFill>
              </a:rPr>
              <a:t>return </a:t>
            </a:r>
            <a:r>
              <a:rPr lang="en-GB" sz="2600" dirty="0" smtClean="0">
                <a:solidFill>
                  <a:srgbClr val="C00000"/>
                </a:solidFill>
              </a:rPr>
              <a:t>(EXIT_SUCCESS); }</a:t>
            </a:r>
          </a:p>
          <a:p>
            <a:endParaRPr lang="en-GB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8915400" cy="4983165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void main() {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</a:t>
            </a:r>
            <a:r>
              <a:rPr lang="en-US" sz="2200" dirty="0" err="1">
                <a:solidFill>
                  <a:srgbClr val="FF0000"/>
                </a:solidFill>
              </a:rPr>
              <a:t>int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num</a:t>
            </a:r>
            <a:r>
              <a:rPr lang="en-US" sz="2200" dirty="0" smtClean="0">
                <a:solidFill>
                  <a:srgbClr val="FF0000"/>
                </a:solidFill>
              </a:rPr>
              <a:t>;    </a:t>
            </a:r>
            <a:r>
              <a:rPr lang="en-US" sz="2200" dirty="0">
                <a:solidFill>
                  <a:srgbClr val="FF0000"/>
                </a:solidFill>
              </a:rPr>
              <a:t>FILE *</a:t>
            </a:r>
            <a:r>
              <a:rPr lang="en-US" sz="2200" dirty="0" err="1">
                <a:solidFill>
                  <a:srgbClr val="FF0000"/>
                </a:solidFill>
              </a:rPr>
              <a:t>fptr</a:t>
            </a:r>
            <a:r>
              <a:rPr lang="en-US" sz="22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</a:t>
            </a:r>
            <a:r>
              <a:rPr lang="en-US" sz="2200" dirty="0" err="1">
                <a:solidFill>
                  <a:srgbClr val="FF0000"/>
                </a:solidFill>
              </a:rPr>
              <a:t>fptr</a:t>
            </a:r>
            <a:r>
              <a:rPr lang="en-US" sz="2200" dirty="0">
                <a:solidFill>
                  <a:srgbClr val="FF0000"/>
                </a:solidFill>
              </a:rPr>
              <a:t> = </a:t>
            </a:r>
            <a:r>
              <a:rPr lang="en-US" sz="2200" dirty="0" err="1">
                <a:solidFill>
                  <a:srgbClr val="FF0000"/>
                </a:solidFill>
              </a:rPr>
              <a:t>fopen</a:t>
            </a:r>
            <a:r>
              <a:rPr lang="en-US" sz="2200" dirty="0">
                <a:solidFill>
                  <a:srgbClr val="FF0000"/>
                </a:solidFill>
              </a:rPr>
              <a:t>("C:\\program.txt","w");</a:t>
            </a: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if(</a:t>
            </a:r>
            <a:r>
              <a:rPr lang="en-US" sz="2200" dirty="0" err="1">
                <a:solidFill>
                  <a:srgbClr val="FF0000"/>
                </a:solidFill>
              </a:rPr>
              <a:t>fptr</a:t>
            </a:r>
            <a:r>
              <a:rPr lang="en-US" sz="2200" dirty="0">
                <a:solidFill>
                  <a:srgbClr val="FF0000"/>
                </a:solidFill>
              </a:rPr>
              <a:t> == NULL</a:t>
            </a:r>
            <a:r>
              <a:rPr lang="en-US" sz="2200" dirty="0" smtClean="0">
                <a:solidFill>
                  <a:srgbClr val="FF0000"/>
                </a:solidFill>
              </a:rPr>
              <a:t>)   </a:t>
            </a:r>
            <a:r>
              <a:rPr lang="en-US" sz="22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   </a:t>
            </a:r>
            <a:r>
              <a:rPr lang="en-US" sz="2200" dirty="0" err="1">
                <a:solidFill>
                  <a:srgbClr val="FF0000"/>
                </a:solidFill>
              </a:rPr>
              <a:t>printf</a:t>
            </a:r>
            <a:r>
              <a:rPr lang="en-US" sz="2200" dirty="0">
                <a:solidFill>
                  <a:srgbClr val="FF0000"/>
                </a:solidFill>
              </a:rPr>
              <a:t>("Error!");  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  }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</a:t>
            </a:r>
            <a:r>
              <a:rPr lang="en-US" sz="2200" dirty="0" err="1">
                <a:solidFill>
                  <a:srgbClr val="FF0000"/>
                </a:solidFill>
              </a:rPr>
              <a:t>printf</a:t>
            </a:r>
            <a:r>
              <a:rPr lang="en-US" sz="2200" dirty="0">
                <a:solidFill>
                  <a:srgbClr val="FF0000"/>
                </a:solidFill>
              </a:rPr>
              <a:t>("Enter </a:t>
            </a:r>
            <a:r>
              <a:rPr lang="en-US" sz="2200" dirty="0" err="1">
                <a:solidFill>
                  <a:srgbClr val="FF0000"/>
                </a:solidFill>
              </a:rPr>
              <a:t>num</a:t>
            </a:r>
            <a:r>
              <a:rPr lang="en-US" sz="2200" dirty="0">
                <a:solidFill>
                  <a:srgbClr val="FF0000"/>
                </a:solidFill>
              </a:rPr>
              <a:t>: ");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</a:t>
            </a:r>
            <a:r>
              <a:rPr lang="en-US" sz="2200" dirty="0" err="1">
                <a:solidFill>
                  <a:srgbClr val="FF0000"/>
                </a:solidFill>
              </a:rPr>
              <a:t>scanf</a:t>
            </a:r>
            <a:r>
              <a:rPr lang="en-US" sz="2200" dirty="0">
                <a:solidFill>
                  <a:srgbClr val="FF0000"/>
                </a:solidFill>
              </a:rPr>
              <a:t>("%d",&amp;</a:t>
            </a:r>
            <a:r>
              <a:rPr lang="en-US" sz="2200" dirty="0" err="1">
                <a:solidFill>
                  <a:srgbClr val="FF0000"/>
                </a:solidFill>
              </a:rPr>
              <a:t>num</a:t>
            </a:r>
            <a:r>
              <a:rPr lang="en-US" sz="22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</a:t>
            </a:r>
            <a:r>
              <a:rPr lang="en-US" sz="2200" dirty="0" err="1">
                <a:solidFill>
                  <a:srgbClr val="FF0000"/>
                </a:solidFill>
              </a:rPr>
              <a:t>fprintf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rgbClr val="FF0000"/>
                </a:solidFill>
              </a:rPr>
              <a:t>fptr</a:t>
            </a:r>
            <a:r>
              <a:rPr lang="en-US" sz="2200" dirty="0">
                <a:solidFill>
                  <a:srgbClr val="FF0000"/>
                </a:solidFill>
              </a:rPr>
              <a:t>,"%d",</a:t>
            </a:r>
            <a:r>
              <a:rPr lang="en-US" sz="2200" dirty="0" err="1">
                <a:solidFill>
                  <a:srgbClr val="FF0000"/>
                </a:solidFill>
              </a:rPr>
              <a:t>num</a:t>
            </a:r>
            <a:r>
              <a:rPr lang="en-US" sz="22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</a:t>
            </a:r>
            <a:r>
              <a:rPr lang="en-US" sz="2200" dirty="0" err="1">
                <a:solidFill>
                  <a:srgbClr val="FF0000"/>
                </a:solidFill>
              </a:rPr>
              <a:t>fclose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rgbClr val="FF0000"/>
                </a:solidFill>
              </a:rPr>
              <a:t>fptr</a:t>
            </a:r>
            <a:r>
              <a:rPr lang="en-US" sz="22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}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8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8915400" cy="4983165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void  </a:t>
            </a:r>
            <a:r>
              <a:rPr lang="en-US" sz="2200" dirty="0">
                <a:solidFill>
                  <a:srgbClr val="FF0000"/>
                </a:solidFill>
              </a:rPr>
              <a:t>main</a:t>
            </a:r>
            <a:r>
              <a:rPr lang="en-US" sz="2200" dirty="0" smtClean="0">
                <a:solidFill>
                  <a:srgbClr val="FF0000"/>
                </a:solidFill>
              </a:rPr>
              <a:t>() {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</a:t>
            </a:r>
            <a:r>
              <a:rPr lang="en-US" sz="2200" dirty="0" err="1">
                <a:solidFill>
                  <a:srgbClr val="FF0000"/>
                </a:solidFill>
              </a:rPr>
              <a:t>int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num</a:t>
            </a:r>
            <a:r>
              <a:rPr lang="en-US" sz="22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FILE *</a:t>
            </a:r>
            <a:r>
              <a:rPr lang="en-US" sz="2200" dirty="0" err="1">
                <a:solidFill>
                  <a:srgbClr val="FF0000"/>
                </a:solidFill>
              </a:rPr>
              <a:t>fptr</a:t>
            </a:r>
            <a:r>
              <a:rPr lang="en-US" sz="22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  </a:t>
            </a:r>
            <a:r>
              <a:rPr lang="en-US" sz="2200" dirty="0" err="1" smtClean="0">
                <a:solidFill>
                  <a:srgbClr val="FF0000"/>
                </a:solidFill>
              </a:rPr>
              <a:t>fptr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= </a:t>
            </a:r>
            <a:r>
              <a:rPr lang="en-US" sz="2200" dirty="0" err="1">
                <a:solidFill>
                  <a:srgbClr val="FF0000"/>
                </a:solidFill>
              </a:rPr>
              <a:t>fopen</a:t>
            </a:r>
            <a:r>
              <a:rPr lang="en-US" sz="2200" dirty="0">
                <a:solidFill>
                  <a:srgbClr val="FF0000"/>
                </a:solidFill>
              </a:rPr>
              <a:t>("C:\\program.txt</a:t>
            </a:r>
            <a:r>
              <a:rPr lang="en-US" sz="2200" dirty="0" smtClean="0">
                <a:solidFill>
                  <a:srgbClr val="FF0000"/>
                </a:solidFill>
              </a:rPr>
              <a:t>",“r");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if(</a:t>
            </a:r>
            <a:r>
              <a:rPr lang="en-US" sz="2200" dirty="0" err="1">
                <a:solidFill>
                  <a:srgbClr val="FF0000"/>
                </a:solidFill>
              </a:rPr>
              <a:t>fptr</a:t>
            </a:r>
            <a:r>
              <a:rPr lang="en-US" sz="2200" dirty="0">
                <a:solidFill>
                  <a:srgbClr val="FF0000"/>
                </a:solidFill>
              </a:rPr>
              <a:t> == NULL)  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   </a:t>
            </a:r>
            <a:r>
              <a:rPr lang="en-US" sz="2200" dirty="0" err="1">
                <a:solidFill>
                  <a:srgbClr val="FF0000"/>
                </a:solidFill>
              </a:rPr>
              <a:t>printf</a:t>
            </a:r>
            <a:r>
              <a:rPr lang="en-US" sz="2200" dirty="0">
                <a:solidFill>
                  <a:srgbClr val="FF0000"/>
                </a:solidFill>
              </a:rPr>
              <a:t>("Error!");  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</a:t>
            </a:r>
            <a:r>
              <a:rPr lang="en-US" sz="2200" dirty="0" smtClean="0">
                <a:solidFill>
                  <a:srgbClr val="FF0000"/>
                </a:solidFill>
              </a:rPr>
              <a:t>}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</a:t>
            </a:r>
            <a:r>
              <a:rPr lang="en-US" sz="2200" dirty="0" err="1">
                <a:solidFill>
                  <a:srgbClr val="FF0000"/>
                </a:solidFill>
              </a:rPr>
              <a:t>fscanf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rgbClr val="FF0000"/>
                </a:solidFill>
              </a:rPr>
              <a:t>fptr</a:t>
            </a:r>
            <a:r>
              <a:rPr lang="en-US" sz="2200" dirty="0">
                <a:solidFill>
                  <a:srgbClr val="FF0000"/>
                </a:solidFill>
              </a:rPr>
              <a:t>,"%d", &amp;</a:t>
            </a:r>
            <a:r>
              <a:rPr lang="en-US" sz="2200" dirty="0" err="1">
                <a:solidFill>
                  <a:srgbClr val="FF0000"/>
                </a:solidFill>
              </a:rPr>
              <a:t>num</a:t>
            </a:r>
            <a:r>
              <a:rPr lang="en-US" sz="22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</a:t>
            </a:r>
            <a:r>
              <a:rPr lang="en-US" sz="2200" dirty="0" err="1">
                <a:solidFill>
                  <a:srgbClr val="FF0000"/>
                </a:solidFill>
              </a:rPr>
              <a:t>printf</a:t>
            </a:r>
            <a:r>
              <a:rPr lang="en-US" sz="2200" dirty="0">
                <a:solidFill>
                  <a:srgbClr val="FF0000"/>
                </a:solidFill>
              </a:rPr>
              <a:t>("Value of n=%d", </a:t>
            </a:r>
            <a:r>
              <a:rPr lang="en-US" sz="2200" dirty="0" err="1">
                <a:solidFill>
                  <a:srgbClr val="FF0000"/>
                </a:solidFill>
              </a:rPr>
              <a:t>num</a:t>
            </a:r>
            <a:r>
              <a:rPr lang="en-US" sz="22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</a:t>
            </a:r>
            <a:r>
              <a:rPr lang="en-US" sz="2200" dirty="0" err="1">
                <a:solidFill>
                  <a:srgbClr val="FF0000"/>
                </a:solidFill>
              </a:rPr>
              <a:t>fclose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rgbClr val="FF0000"/>
                </a:solidFill>
              </a:rPr>
              <a:t>fptr</a:t>
            </a:r>
            <a:r>
              <a:rPr lang="en-US" sz="2200" dirty="0">
                <a:solidFill>
                  <a:srgbClr val="FF0000"/>
                </a:solidFill>
              </a:rPr>
              <a:t>);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}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6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Errors that occur during I/O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95300" y="1371601"/>
            <a:ext cx="8915400" cy="4754564"/>
          </a:xfrm>
        </p:spPr>
        <p:txBody>
          <a:bodyPr/>
          <a:lstStyle/>
          <a:p>
            <a:pPr algn="just" eaLnBrk="1" hangingPunct="1"/>
            <a:r>
              <a:rPr lang="en-US" dirty="0" smtClean="0"/>
              <a:t>Typical errors that occur</a:t>
            </a:r>
          </a:p>
          <a:p>
            <a:pPr lvl="1" algn="just" eaLnBrk="1" hangingPunct="1"/>
            <a:r>
              <a:rPr lang="en-US" sz="2400" dirty="0" smtClean="0"/>
              <a:t>trying to read beyond end-of-file</a:t>
            </a:r>
          </a:p>
          <a:p>
            <a:pPr lvl="1" algn="just" eaLnBrk="1" hangingPunct="1"/>
            <a:r>
              <a:rPr lang="en-US" sz="2400" dirty="0" smtClean="0"/>
              <a:t>trying to use a file that has not been opened</a:t>
            </a:r>
          </a:p>
          <a:p>
            <a:pPr lvl="1" algn="just" eaLnBrk="1" hangingPunct="1"/>
            <a:r>
              <a:rPr lang="en-US" sz="2400" dirty="0" smtClean="0"/>
              <a:t>perform operation on file not permitted by ‘</a:t>
            </a:r>
            <a:r>
              <a:rPr lang="en-US" sz="2400" dirty="0" err="1" smtClean="0"/>
              <a:t>fopen</a:t>
            </a:r>
            <a:r>
              <a:rPr lang="en-US" sz="2400" dirty="0" smtClean="0"/>
              <a:t>’ mode</a:t>
            </a:r>
          </a:p>
          <a:p>
            <a:pPr lvl="1" algn="just" eaLnBrk="1" hangingPunct="1"/>
            <a:r>
              <a:rPr lang="en-US" sz="2400" dirty="0" smtClean="0"/>
              <a:t>open file with invalid filename</a:t>
            </a:r>
          </a:p>
          <a:p>
            <a:pPr lvl="1" algn="just" eaLnBrk="1" hangingPunct="1"/>
            <a:r>
              <a:rPr lang="en-US" sz="2400" dirty="0" smtClean="0"/>
              <a:t>write to write-protected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Fields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/>
            <a:r>
              <a:rPr lang="en-US" sz="2800" dirty="0" smtClean="0">
                <a:cs typeface="Times New Roman" pitchFamily="18" charset="0"/>
              </a:rPr>
              <a:t>Member of a structure whose width(in bits) has been specified</a:t>
            </a:r>
          </a:p>
          <a:p>
            <a:pPr algn="just"/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Enable better memory utilization </a:t>
            </a:r>
          </a:p>
          <a:p>
            <a:pPr algn="just"/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Only for </a:t>
            </a:r>
            <a:r>
              <a:rPr lang="en-US" sz="2800" b="1" i="1" dirty="0" err="1" smtClean="0">
                <a:solidFill>
                  <a:srgbClr val="000000"/>
                </a:solidFill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 or </a:t>
            </a:r>
            <a:r>
              <a:rPr lang="en-US" sz="2800" b="1" i="1" dirty="0" smtClean="0">
                <a:solidFill>
                  <a:srgbClr val="000000"/>
                </a:solidFill>
                <a:cs typeface="Times New Roman" pitchFamily="18" charset="0"/>
              </a:rPr>
              <a:t>unsigned</a:t>
            </a:r>
          </a:p>
          <a:p>
            <a:pPr algn="just"/>
            <a:r>
              <a:rPr lang="en-US" sz="2800" dirty="0" smtClean="0">
                <a:cs typeface="Times New Roman" pitchFamily="18" charset="0"/>
              </a:rPr>
              <a:t>Declaring bit fields - Example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7030A0"/>
                </a:solidFill>
                <a:cs typeface="Times New Roman" pitchFamily="18" charset="0"/>
              </a:rPr>
              <a:t>		</a:t>
            </a:r>
            <a:r>
              <a:rPr lang="en-US" sz="2800" dirty="0" err="1" smtClean="0">
                <a:solidFill>
                  <a:srgbClr val="7030A0"/>
                </a:solidFill>
                <a:cs typeface="Times New Roman" pitchFamily="18" charset="0"/>
              </a:rPr>
              <a:t>struct</a:t>
            </a:r>
            <a:r>
              <a:rPr lang="en-US" sz="2800" dirty="0" smtClean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cs typeface="Times New Roman" pitchFamily="18" charset="0"/>
              </a:rPr>
              <a:t>myMacHeader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{</a:t>
            </a:r>
          </a:p>
          <a:p>
            <a:pPr lvl="3" algn="just"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unsigned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dest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: 48; /* 48 is width in bits*/</a:t>
            </a:r>
          </a:p>
          <a:p>
            <a:pPr lvl="3" algn="just"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unsigned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src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: 48;;</a:t>
            </a:r>
          </a:p>
          <a:p>
            <a:pPr lvl="3" algn="just"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unsigned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seq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: 16;</a:t>
            </a:r>
          </a:p>
          <a:p>
            <a:pPr lvl="3" algn="just"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unsigned char * data;</a:t>
            </a:r>
          </a:p>
          <a:p>
            <a:pPr marL="914400" lvl="3" indent="0" algn="just">
              <a:buFontTx/>
              <a:buNone/>
            </a:pP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};</a:t>
            </a:r>
          </a:p>
          <a:p>
            <a:pPr algn="just"/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381001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8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At the end of this lecture, student will be able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U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se standard file operations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Explain user defined data types</a:t>
            </a:r>
            <a:endParaRPr lang="en-US" sz="1800" dirty="0" smtClean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Fields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1"/>
            <a:ext cx="8915400" cy="4830764"/>
          </a:xfrm>
        </p:spPr>
        <p:txBody>
          <a:bodyPr/>
          <a:lstStyle/>
          <a:p>
            <a:pPr algn="just"/>
            <a:r>
              <a:rPr lang="en-US" sz="2800" dirty="0" smtClean="0"/>
              <a:t>Unnamed bit field</a:t>
            </a:r>
          </a:p>
          <a:p>
            <a:pPr lvl="1" algn="just"/>
            <a:r>
              <a:rPr lang="en-US" dirty="0" smtClean="0"/>
              <a:t>Field used as padding (empty area) in the structure</a:t>
            </a:r>
          </a:p>
          <a:p>
            <a:pPr lvl="1" algn="just"/>
            <a:r>
              <a:rPr lang="en-US" dirty="0" smtClean="0"/>
              <a:t>Nothing may be stored in the bits</a:t>
            </a:r>
          </a:p>
          <a:p>
            <a:pPr lvl="2" algn="just">
              <a:buFontTx/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lvl="2" algn="just">
              <a:buFontTx/>
              <a:buNone/>
            </a:pPr>
            <a:r>
              <a:rPr lang="en-US" sz="2800" dirty="0" err="1" smtClean="0">
                <a:solidFill>
                  <a:srgbClr val="FF0000"/>
                </a:solidFill>
              </a:rPr>
              <a:t>struct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myStruct</a:t>
            </a:r>
            <a:r>
              <a:rPr lang="en-US" sz="2800" dirty="0" smtClean="0">
                <a:solidFill>
                  <a:srgbClr val="FF0000"/>
                </a:solidFill>
              </a:rPr>
              <a:t>{</a:t>
            </a:r>
          </a:p>
          <a:p>
            <a:pPr lvl="2" algn="just"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  unsigned a : 13;</a:t>
            </a:r>
          </a:p>
          <a:p>
            <a:pPr lvl="2" algn="just"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  unsigned   : 8; /*reserved, not used*/</a:t>
            </a:r>
          </a:p>
          <a:p>
            <a:pPr lvl="2" algn="just"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  unsigned b : 7;</a:t>
            </a:r>
          </a:p>
          <a:p>
            <a:pPr lvl="2" algn="just"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}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User defined Data Type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915400" cy="5181600"/>
          </a:xfrm>
        </p:spPr>
        <p:txBody>
          <a:bodyPr/>
          <a:lstStyle/>
          <a:p>
            <a:pPr algn="just"/>
            <a:r>
              <a:rPr lang="en-US" sz="2800" dirty="0" smtClean="0"/>
              <a:t>C allows user to define an identifier that would represent an existing data type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C00000"/>
                </a:solidFill>
              </a:rPr>
              <a:t>typedef</a:t>
            </a:r>
            <a:endParaRPr lang="en-US" sz="2800" dirty="0" smtClean="0">
              <a:solidFill>
                <a:srgbClr val="C00000"/>
              </a:solidFill>
            </a:endParaRPr>
          </a:p>
          <a:p>
            <a:pPr algn="just"/>
            <a:r>
              <a:rPr lang="en-US" sz="2800" dirty="0" smtClean="0"/>
              <a:t>The general form is </a:t>
            </a:r>
          </a:p>
          <a:p>
            <a:pPr lvl="1" algn="just">
              <a:buNone/>
            </a:pPr>
            <a:r>
              <a:rPr lang="en-US" dirty="0" smtClean="0">
                <a:solidFill>
                  <a:srgbClr val="0000CC"/>
                </a:solidFill>
              </a:rPr>
              <a:t>	</a:t>
            </a:r>
            <a:r>
              <a:rPr lang="en-US" dirty="0" err="1" smtClean="0">
                <a:solidFill>
                  <a:srgbClr val="0000CC"/>
                </a:solidFill>
              </a:rPr>
              <a:t>typedef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9900"/>
                </a:solidFill>
              </a:rPr>
              <a:t>type identifier</a:t>
            </a:r>
            <a:r>
              <a:rPr lang="en-US" dirty="0" smtClean="0">
                <a:solidFill>
                  <a:srgbClr val="0000CC"/>
                </a:solidFill>
              </a:rPr>
              <a:t>; </a:t>
            </a:r>
          </a:p>
          <a:p>
            <a:pPr lvl="1" algn="just">
              <a:buNone/>
            </a:pPr>
            <a:endParaRPr lang="en-US" dirty="0" smtClean="0">
              <a:solidFill>
                <a:srgbClr val="0000CC"/>
              </a:solidFill>
            </a:endParaRPr>
          </a:p>
          <a:p>
            <a:pPr algn="just"/>
            <a:r>
              <a:rPr lang="en-US" sz="2800" dirty="0" smtClean="0"/>
              <a:t>Example</a:t>
            </a:r>
          </a:p>
          <a:p>
            <a:pPr lvl="1" algn="just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typedef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units; </a:t>
            </a:r>
          </a:p>
          <a:p>
            <a:pPr lvl="1" algn="just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typedef</a:t>
            </a:r>
            <a:r>
              <a:rPr lang="en-US" dirty="0" smtClean="0">
                <a:solidFill>
                  <a:srgbClr val="C00000"/>
                </a:solidFill>
              </a:rPr>
              <a:t> float marks;</a:t>
            </a:r>
          </a:p>
        </p:txBody>
      </p:sp>
    </p:spTree>
    <p:extLst>
      <p:ext uri="{BB962C8B-B14F-4D97-AF65-F5344CB8AC3E}">
        <p14:creationId xmlns:p14="http://schemas.microsoft.com/office/powerpoint/2010/main" val="3798230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Enumerated Data 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/>
            <a:r>
              <a:rPr lang="en-US" sz="2800" dirty="0" smtClean="0"/>
              <a:t>User defined data type</a:t>
            </a:r>
          </a:p>
          <a:p>
            <a:pPr algn="just"/>
            <a:r>
              <a:rPr lang="en-US" sz="2800" dirty="0" smtClean="0"/>
              <a:t>Short for Enumeration</a:t>
            </a:r>
          </a:p>
          <a:p>
            <a:pPr algn="just"/>
            <a:r>
              <a:rPr lang="en-US" sz="2800" dirty="0" smtClean="0"/>
              <a:t>Keyword </a:t>
            </a:r>
            <a:r>
              <a:rPr lang="en-US" sz="2800" dirty="0" err="1" smtClean="0">
                <a:solidFill>
                  <a:srgbClr val="0000CC"/>
                </a:solidFill>
              </a:rPr>
              <a:t>enum</a:t>
            </a:r>
            <a:endParaRPr lang="en-US" sz="2800" dirty="0" smtClean="0">
              <a:solidFill>
                <a:srgbClr val="0000CC"/>
              </a:solidFill>
            </a:endParaRPr>
          </a:p>
          <a:p>
            <a:pPr algn="just"/>
            <a:r>
              <a:rPr lang="en-US" sz="2800" dirty="0" smtClean="0"/>
              <a:t>A </a:t>
            </a:r>
            <a:r>
              <a:rPr lang="en-US" sz="2800" dirty="0"/>
              <a:t>set of integer enumeration constants represented by identifiers</a:t>
            </a:r>
            <a:endParaRPr lang="en-US" sz="2800" dirty="0" smtClean="0"/>
          </a:p>
          <a:p>
            <a:pPr algn="just"/>
            <a:r>
              <a:rPr lang="en-US" sz="2800" dirty="0" smtClean="0"/>
              <a:t>Enumeration constants - like symbolic constants whose values automatically set</a:t>
            </a:r>
          </a:p>
          <a:p>
            <a:pPr lvl="1" algn="just"/>
            <a:r>
              <a:rPr lang="en-US" dirty="0" smtClean="0"/>
              <a:t>Values start at </a:t>
            </a:r>
            <a:r>
              <a:rPr lang="en-US" b="1" dirty="0" smtClean="0"/>
              <a:t>0</a:t>
            </a:r>
            <a:r>
              <a:rPr lang="en-US" dirty="0" smtClean="0"/>
              <a:t> and are incremented by </a:t>
            </a:r>
            <a:r>
              <a:rPr lang="en-US" b="1" dirty="0" smtClean="0"/>
              <a:t>1</a:t>
            </a:r>
          </a:p>
          <a:p>
            <a:pPr lvl="1" algn="just"/>
            <a:r>
              <a:rPr lang="en-US" dirty="0" smtClean="0"/>
              <a:t>Values can be set explicitly with “</a:t>
            </a:r>
            <a:r>
              <a:rPr lang="en-US" b="1" dirty="0" smtClean="0"/>
              <a:t>=“</a:t>
            </a:r>
          </a:p>
          <a:p>
            <a:pPr lvl="1" algn="just"/>
            <a:r>
              <a:rPr lang="en-US" dirty="0" smtClean="0"/>
              <a:t>Need unique constant names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/>
            <a:r>
              <a:rPr lang="en-US" sz="2800" dirty="0" smtClean="0"/>
              <a:t>Declare variables as normal</a:t>
            </a:r>
          </a:p>
          <a:p>
            <a:pPr lvl="1" algn="just"/>
            <a:r>
              <a:rPr lang="en-US" dirty="0" smtClean="0"/>
              <a:t>Enumeration variables can </a:t>
            </a:r>
            <a:r>
              <a:rPr lang="en-US" i="1" dirty="0" smtClean="0"/>
              <a:t>only</a:t>
            </a:r>
            <a:r>
              <a:rPr lang="en-US" dirty="0" smtClean="0"/>
              <a:t> assume their enumeration constant values not </a:t>
            </a:r>
            <a:r>
              <a:rPr lang="en-US" dirty="0" err="1" smtClean="0"/>
              <a:t>int</a:t>
            </a:r>
            <a:r>
              <a:rPr lang="en-US" dirty="0" smtClean="0"/>
              <a:t> values</a:t>
            </a:r>
          </a:p>
          <a:p>
            <a:pPr lvl="1" algn="just"/>
            <a:endParaRPr lang="en-US" b="1" dirty="0" smtClean="0"/>
          </a:p>
          <a:p>
            <a:pPr lvl="1">
              <a:buFontTx/>
              <a:buNone/>
            </a:pPr>
            <a:r>
              <a:rPr lang="en-US" b="1" dirty="0" err="1" smtClean="0">
                <a:solidFill>
                  <a:srgbClr val="7030A0"/>
                </a:solidFill>
                <a:cs typeface="Times New Roman" pitchFamily="18" charset="0"/>
              </a:rPr>
              <a:t>enum</a:t>
            </a:r>
            <a:r>
              <a:rPr lang="en-US" b="1" dirty="0" smtClean="0">
                <a:solidFill>
                  <a:srgbClr val="7030A0"/>
                </a:solidFill>
                <a:cs typeface="Times New Roman" pitchFamily="18" charset="0"/>
              </a:rPr>
              <a:t> DAYS </a:t>
            </a:r>
            <a:r>
              <a:rPr lang="en-US" b="1" dirty="0" smtClean="0">
                <a:cs typeface="Times New Roman" pitchFamily="18" charset="0"/>
              </a:rPr>
              <a:t>{</a:t>
            </a: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SUN, MON, TUE, WED, THU, FRI, SAT</a:t>
            </a:r>
            <a:r>
              <a:rPr lang="en-US" b="1" dirty="0" smtClean="0">
                <a:cs typeface="Times New Roman" pitchFamily="18" charset="0"/>
              </a:rPr>
              <a:t>};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Starts at </a:t>
            </a:r>
            <a:r>
              <a:rPr lang="en-US" b="1" dirty="0" smtClean="0"/>
              <a:t>0</a:t>
            </a:r>
            <a:r>
              <a:rPr lang="en-US" dirty="0" smtClean="0"/>
              <a:t>, increments by </a:t>
            </a:r>
            <a:r>
              <a:rPr lang="en-US" b="1" dirty="0" smtClean="0">
                <a:latin typeface="Courier New" pitchFamily="49" charset="0"/>
              </a:rPr>
              <a:t>1</a:t>
            </a:r>
          </a:p>
          <a:p>
            <a:pPr lvl="1">
              <a:buFontTx/>
              <a:buNone/>
            </a:pPr>
            <a:endParaRPr lang="en-US" b="1" dirty="0" smtClean="0">
              <a:solidFill>
                <a:srgbClr val="7030A0"/>
              </a:solidFill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b="1" dirty="0" err="1" smtClean="0">
                <a:solidFill>
                  <a:srgbClr val="7030A0"/>
                </a:solidFill>
                <a:cs typeface="Times New Roman" pitchFamily="18" charset="0"/>
              </a:rPr>
              <a:t>enum</a:t>
            </a:r>
            <a:r>
              <a:rPr lang="en-US" b="1" dirty="0" smtClean="0">
                <a:solidFill>
                  <a:srgbClr val="7030A0"/>
                </a:solidFill>
                <a:cs typeface="Times New Roman" pitchFamily="18" charset="0"/>
              </a:rPr>
              <a:t> DAYS </a:t>
            </a:r>
            <a:r>
              <a:rPr lang="en-US" b="1" dirty="0" smtClean="0">
                <a:cs typeface="Times New Roman" pitchFamily="18" charset="0"/>
              </a:rPr>
              <a:t>{</a:t>
            </a:r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SUN= 1, MON, TUE, WED, THU, FRI, SAT</a:t>
            </a:r>
            <a:r>
              <a:rPr lang="en-US" b="1" dirty="0" smtClean="0">
                <a:cs typeface="Times New Roman" pitchFamily="18" charset="0"/>
              </a:rPr>
              <a:t>};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Starts at </a:t>
            </a:r>
            <a:r>
              <a:rPr lang="en-US" b="1" dirty="0" smtClean="0"/>
              <a:t>1</a:t>
            </a:r>
            <a:r>
              <a:rPr lang="en-US" dirty="0" smtClean="0"/>
              <a:t>, increments by </a:t>
            </a:r>
            <a:r>
              <a:rPr lang="en-US" b="1" dirty="0" smtClean="0">
                <a:latin typeface="Courier New" pitchFamily="49" charset="0"/>
              </a:rPr>
              <a:t>1</a:t>
            </a: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pPr lvl="1" algn="just"/>
            <a:endParaRPr lang="en-US" b="1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 - Example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6820738" cy="37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Summary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915400" cy="5410200"/>
          </a:xfrm>
        </p:spPr>
        <p:txBody>
          <a:bodyPr/>
          <a:lstStyle/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Files can be used to store data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C standard library provides functions to handle files</a:t>
            </a:r>
          </a:p>
          <a:p>
            <a:pPr algn="just"/>
            <a:r>
              <a:rPr lang="en-US" sz="2800" dirty="0" err="1">
                <a:cs typeface="Times New Roman" pitchFamily="18" charset="0"/>
              </a:rPr>
              <a:t>Bitfields</a:t>
            </a:r>
            <a:r>
              <a:rPr lang="en-US" sz="2800" dirty="0">
                <a:cs typeface="Times New Roman" pitchFamily="18" charset="0"/>
              </a:rPr>
              <a:t> help specify member width in bits and can be used only on </a:t>
            </a:r>
            <a:r>
              <a:rPr lang="en-US" sz="2800" dirty="0" err="1">
                <a:cs typeface="Times New Roman" pitchFamily="18" charset="0"/>
              </a:rPr>
              <a:t>int</a:t>
            </a:r>
            <a:r>
              <a:rPr lang="en-US" sz="2800" dirty="0">
                <a:cs typeface="Times New Roman" pitchFamily="18" charset="0"/>
              </a:rPr>
              <a:t> and unsigned </a:t>
            </a:r>
            <a:r>
              <a:rPr lang="en-US" sz="2800" dirty="0" err="1">
                <a:cs typeface="Times New Roman" pitchFamily="18" charset="0"/>
              </a:rPr>
              <a:t>int</a:t>
            </a:r>
            <a:r>
              <a:rPr lang="en-US" sz="2800" dirty="0">
                <a:cs typeface="Times New Roman" pitchFamily="18" charset="0"/>
              </a:rPr>
              <a:t> members</a:t>
            </a:r>
          </a:p>
          <a:p>
            <a:pPr algn="just"/>
            <a:r>
              <a:rPr lang="en-US" sz="2800">
                <a:cs typeface="Times New Roman" pitchFamily="18" charset="0"/>
              </a:rPr>
              <a:t>User defined Data types are used </a:t>
            </a:r>
            <a:r>
              <a:rPr lang="en-US" sz="2800"/>
              <a:t>to define an identifier that would represent an existing data type</a:t>
            </a:r>
            <a:endParaRPr lang="en-US" sz="2800">
              <a:cs typeface="Times New Roman" pitchFamily="18" charset="0"/>
            </a:endParaRPr>
          </a:p>
          <a:p>
            <a:pPr algn="just"/>
            <a:r>
              <a:rPr lang="en-US" sz="2800" smtClean="0">
                <a:cs typeface="Times New Roman" pitchFamily="18" charset="0"/>
              </a:rPr>
              <a:t>Enumerated </a:t>
            </a:r>
            <a:r>
              <a:rPr lang="en-US" sz="2800" dirty="0">
                <a:cs typeface="Times New Roman" pitchFamily="18" charset="0"/>
              </a:rPr>
              <a:t>data type helps create more readable code by assigning integer constants to enumerated values</a:t>
            </a:r>
          </a:p>
          <a:p>
            <a:pPr algn="just"/>
            <a:endParaRPr lang="en-US" sz="2800" dirty="0" smtClean="0">
              <a:cs typeface="Times New Roman" pitchFamily="18" charset="0"/>
            </a:endParaRPr>
          </a:p>
          <a:p>
            <a:pPr algn="just"/>
            <a:endParaRPr lang="en-US" sz="2400" dirty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381000"/>
            <a:ext cx="89154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4400" dirty="0" smtClean="0">
                <a:latin typeface="Calibri" pitchFamily="34" charset="0"/>
              </a:rPr>
              <a:t>Further Reading</a:t>
            </a:r>
            <a:endParaRPr lang="en-GB" sz="4400" dirty="0">
              <a:latin typeface="Calibri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143000"/>
            <a:ext cx="8915400" cy="2286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None/>
            </a:pPr>
            <a:r>
              <a:rPr lang="en-IN" sz="2800" dirty="0" smtClean="0"/>
              <a:t>Kernighan, B. W. and Richie, D. (1992)</a:t>
            </a:r>
            <a:r>
              <a:rPr lang="en-IN" sz="2800" i="1" dirty="0" smtClean="0"/>
              <a:t> The C Programming Language. </a:t>
            </a:r>
            <a:r>
              <a:rPr lang="en-IN" sz="2800" dirty="0" smtClean="0"/>
              <a:t>2</a:t>
            </a:r>
            <a:r>
              <a:rPr lang="en-IN" sz="2800" baseline="30000" dirty="0" smtClean="0"/>
              <a:t>nd</a:t>
            </a:r>
            <a:r>
              <a:rPr lang="en-IN" sz="2800" dirty="0" smtClean="0"/>
              <a:t> ed., New </a:t>
            </a:r>
            <a:r>
              <a:rPr lang="en-IN" sz="2800" dirty="0" err="1" smtClean="0"/>
              <a:t>Delhi:PHI</a:t>
            </a:r>
            <a:r>
              <a:rPr lang="en-IN" sz="2800" i="1" dirty="0" smtClean="0"/>
              <a:t>.</a:t>
            </a:r>
          </a:p>
          <a:p>
            <a:pPr marL="357188" indent="-357188" algn="just">
              <a:buNone/>
            </a:pPr>
            <a:endParaRPr lang="en-IN" sz="2400" i="1" dirty="0" smtClean="0"/>
          </a:p>
          <a:p>
            <a:pPr marL="357188" indent="-357188" algn="just">
              <a:buNone/>
            </a:pPr>
            <a:endParaRPr lang="en-IN" sz="24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400" dirty="0"/>
              <a:t>Contents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File I/O in C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Bit fields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User defined Data types</a:t>
            </a:r>
          </a:p>
        </p:txBody>
      </p:sp>
    </p:spTree>
    <p:extLst>
      <p:ext uri="{BB962C8B-B14F-4D97-AF65-F5344CB8AC3E}">
        <p14:creationId xmlns:p14="http://schemas.microsoft.com/office/powerpoint/2010/main" val="4095806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9220200" cy="4906965"/>
          </a:xfrm>
        </p:spPr>
        <p:txBody>
          <a:bodyPr/>
          <a:lstStyle/>
          <a:p>
            <a:pPr algn="just"/>
            <a:r>
              <a:rPr lang="en-US" sz="2800" dirty="0" smtClean="0"/>
              <a:t>Many real-life problems involve large volumes of data and in such situations, the console oriented I/O operations pose two major problems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 smtClean="0"/>
              <a:t>It becomes cumbersome and time consuming to handle large volumes of data </a:t>
            </a:r>
            <a:r>
              <a:rPr lang="en-GB" sz="2400" dirty="0" smtClean="0"/>
              <a:t>through terminals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 smtClean="0"/>
              <a:t>The entire data is lost when either the program is terminated or the computer is </a:t>
            </a:r>
            <a:r>
              <a:rPr lang="en-GB" sz="2400" dirty="0" smtClean="0"/>
              <a:t>turned-off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Concept of files to store data</a:t>
            </a:r>
          </a:p>
          <a:p>
            <a:pPr lvl="1" algn="just"/>
            <a:r>
              <a:rPr lang="en-US" sz="2400" dirty="0" smtClean="0"/>
              <a:t>A more flexible approach where data can be stored on the disk and read whenever necessary, without destroying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9220200" cy="4906965"/>
          </a:xfrm>
        </p:spPr>
        <p:txBody>
          <a:bodyPr/>
          <a:lstStyle/>
          <a:p>
            <a:pPr algn="just"/>
            <a:r>
              <a:rPr lang="en-US" sz="2800" dirty="0" smtClean="0"/>
              <a:t>To build </a:t>
            </a:r>
            <a:r>
              <a:rPr lang="en-US" sz="2800" dirty="0"/>
              <a:t>electronic devices that can assume two stable </a:t>
            </a:r>
            <a:r>
              <a:rPr lang="en-US" sz="2800" dirty="0" smtClean="0"/>
              <a:t>states—0 and 1</a:t>
            </a:r>
          </a:p>
          <a:p>
            <a:pPr algn="just"/>
            <a:r>
              <a:rPr lang="en-US" sz="2800" dirty="0" smtClean="0">
                <a:solidFill>
                  <a:srgbClr val="0000CC"/>
                </a:solidFill>
              </a:rPr>
              <a:t>Bit </a:t>
            </a:r>
          </a:p>
          <a:p>
            <a:pPr lvl="1" algn="just"/>
            <a:r>
              <a:rPr lang="en-US" sz="2400" dirty="0" smtClean="0"/>
              <a:t>Short for </a:t>
            </a:r>
            <a:r>
              <a:rPr lang="en-US" sz="2400" dirty="0"/>
              <a:t>“binary digit</a:t>
            </a:r>
            <a:r>
              <a:rPr lang="en-US" sz="2400" dirty="0" smtClean="0"/>
              <a:t>”</a:t>
            </a:r>
          </a:p>
          <a:p>
            <a:pPr lvl="1" algn="just"/>
            <a:r>
              <a:rPr lang="en-US" sz="2400" dirty="0" smtClean="0"/>
              <a:t>a </a:t>
            </a:r>
            <a:r>
              <a:rPr lang="en-US" sz="2400" dirty="0"/>
              <a:t>digit that can assume one of two </a:t>
            </a:r>
            <a:r>
              <a:rPr lang="en-US" sz="2400" dirty="0" smtClean="0"/>
              <a:t>values</a:t>
            </a:r>
          </a:p>
          <a:p>
            <a:pPr algn="just"/>
            <a:r>
              <a:rPr lang="en-US" sz="2800" dirty="0" smtClean="0">
                <a:solidFill>
                  <a:srgbClr val="0000CC"/>
                </a:solidFill>
              </a:rPr>
              <a:t>Byte</a:t>
            </a:r>
          </a:p>
          <a:p>
            <a:pPr lvl="1" algn="just"/>
            <a:r>
              <a:rPr lang="en-US" sz="2400" dirty="0" smtClean="0"/>
              <a:t>A </a:t>
            </a:r>
            <a:r>
              <a:rPr lang="en-US" sz="2400" dirty="0"/>
              <a:t>pattern of 1s and 0s </a:t>
            </a:r>
            <a:endParaRPr lang="en-US" sz="2400" dirty="0" smtClean="0"/>
          </a:p>
          <a:p>
            <a:pPr algn="just"/>
            <a:r>
              <a:rPr lang="en-US" sz="2800" dirty="0" smtClean="0">
                <a:solidFill>
                  <a:srgbClr val="0000CC"/>
                </a:solidFill>
              </a:rPr>
              <a:t>Characters</a:t>
            </a:r>
            <a:r>
              <a:rPr lang="en-US" sz="2800" dirty="0" smtClean="0"/>
              <a:t>(digits, letters and special symbols) </a:t>
            </a:r>
            <a:r>
              <a:rPr lang="en-US" sz="2800" dirty="0"/>
              <a:t>are composed of </a:t>
            </a:r>
            <a:r>
              <a:rPr lang="en-US" sz="2800" dirty="0" smtClean="0"/>
              <a:t>bits</a:t>
            </a:r>
          </a:p>
          <a:p>
            <a:pPr algn="just"/>
            <a:r>
              <a:rPr lang="en-US" sz="2800" dirty="0" smtClean="0">
                <a:solidFill>
                  <a:srgbClr val="0000CC"/>
                </a:solidFill>
              </a:rPr>
              <a:t>Field</a:t>
            </a:r>
          </a:p>
          <a:p>
            <a:pPr lvl="1" algn="just"/>
            <a:r>
              <a:rPr lang="en-US" sz="2400" dirty="0" smtClean="0"/>
              <a:t>A </a:t>
            </a:r>
            <a:r>
              <a:rPr lang="en-US" sz="2400" dirty="0"/>
              <a:t>group of characters that conveys </a:t>
            </a:r>
            <a:r>
              <a:rPr lang="en-US" sz="2400" dirty="0" smtClean="0"/>
              <a:t>meaning</a:t>
            </a:r>
          </a:p>
        </p:txBody>
      </p:sp>
    </p:spTree>
    <p:extLst>
      <p:ext uri="{BB962C8B-B14F-4D97-AF65-F5344CB8AC3E}">
        <p14:creationId xmlns:p14="http://schemas.microsoft.com/office/powerpoint/2010/main" val="272902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Hierarchy </a:t>
            </a:r>
            <a:r>
              <a:rPr lang="en-GB" dirty="0"/>
              <a:t>contd.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9220200" cy="4906965"/>
          </a:xfrm>
        </p:spPr>
        <p:txBody>
          <a:bodyPr/>
          <a:lstStyle/>
          <a:p>
            <a:pPr algn="just"/>
            <a:r>
              <a:rPr lang="en-US" sz="2800" dirty="0" smtClean="0"/>
              <a:t>A </a:t>
            </a:r>
            <a:r>
              <a:rPr lang="en-US" sz="2800" dirty="0">
                <a:solidFill>
                  <a:srgbClr val="0000CC"/>
                </a:solidFill>
              </a:rPr>
              <a:t>record</a:t>
            </a:r>
            <a:r>
              <a:rPr lang="en-US" sz="2800" dirty="0"/>
              <a:t> (i.e., a </a:t>
            </a:r>
            <a:r>
              <a:rPr lang="en-US" sz="2800" dirty="0" err="1"/>
              <a:t>struct</a:t>
            </a:r>
            <a:r>
              <a:rPr lang="en-US" sz="2800" dirty="0"/>
              <a:t> in C) </a:t>
            </a:r>
            <a:endParaRPr lang="en-US" sz="2800" dirty="0" smtClean="0"/>
          </a:p>
          <a:p>
            <a:pPr lvl="1" algn="just"/>
            <a:r>
              <a:rPr lang="en-US" sz="2400" dirty="0" smtClean="0"/>
              <a:t>Composed </a:t>
            </a:r>
            <a:r>
              <a:rPr lang="en-US" sz="2400" dirty="0"/>
              <a:t>of several </a:t>
            </a:r>
            <a:r>
              <a:rPr lang="en-US" sz="2400" dirty="0" smtClean="0"/>
              <a:t>fields</a:t>
            </a:r>
          </a:p>
          <a:p>
            <a:pPr algn="just"/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0000CC"/>
                </a:solidFill>
              </a:rPr>
              <a:t>file</a:t>
            </a:r>
          </a:p>
          <a:p>
            <a:pPr lvl="1" algn="just"/>
            <a:r>
              <a:rPr lang="en-US" sz="2400" dirty="0" smtClean="0"/>
              <a:t>A </a:t>
            </a:r>
            <a:r>
              <a:rPr lang="en-US" sz="2400" dirty="0"/>
              <a:t>a group of related </a:t>
            </a:r>
            <a:r>
              <a:rPr lang="en-US" sz="2400" dirty="0" smtClean="0"/>
              <a:t>records</a:t>
            </a:r>
          </a:p>
          <a:p>
            <a:pPr algn="just"/>
            <a:r>
              <a:rPr lang="en-US" sz="2800" dirty="0" smtClean="0">
                <a:solidFill>
                  <a:srgbClr val="0000CC"/>
                </a:solidFill>
              </a:rPr>
              <a:t>Record key</a:t>
            </a:r>
          </a:p>
          <a:p>
            <a:pPr lvl="1" algn="just"/>
            <a:r>
              <a:rPr lang="en-US" sz="2400" dirty="0" smtClean="0"/>
              <a:t>To </a:t>
            </a:r>
            <a:r>
              <a:rPr lang="en-US" sz="2400" dirty="0"/>
              <a:t>facilitate the retrieval of specific records from a </a:t>
            </a:r>
            <a:r>
              <a:rPr lang="en-US" sz="2400" dirty="0" smtClean="0"/>
              <a:t>file </a:t>
            </a:r>
          </a:p>
          <a:p>
            <a:pPr algn="just"/>
            <a:r>
              <a:rPr lang="en-US" sz="2800" dirty="0" smtClean="0">
                <a:solidFill>
                  <a:srgbClr val="0000CC"/>
                </a:solidFill>
              </a:rPr>
              <a:t>Database	</a:t>
            </a:r>
          </a:p>
          <a:p>
            <a:pPr lvl="1" algn="just"/>
            <a:r>
              <a:rPr lang="en-US" sz="2400" dirty="0" smtClean="0"/>
              <a:t>A group of related files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549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Hierarchy </a:t>
            </a:r>
            <a:r>
              <a:rPr lang="en-GB" dirty="0"/>
              <a:t>contd.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66800"/>
            <a:ext cx="6858000" cy="520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5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Files and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9220200" cy="4906965"/>
          </a:xfrm>
        </p:spPr>
        <p:txBody>
          <a:bodyPr/>
          <a:lstStyle/>
          <a:p>
            <a:pPr algn="just"/>
            <a:r>
              <a:rPr lang="en-US" sz="2800" dirty="0"/>
              <a:t>C views each file simply as a sequential stream of </a:t>
            </a:r>
            <a:r>
              <a:rPr lang="en-US" sz="2800" dirty="0" smtClean="0"/>
              <a:t>bytes</a:t>
            </a:r>
          </a:p>
          <a:p>
            <a:pPr algn="just"/>
            <a:r>
              <a:rPr lang="en-US" sz="2800" dirty="0"/>
              <a:t>Each file ends either with an </a:t>
            </a:r>
            <a:r>
              <a:rPr lang="en-US" sz="2800" dirty="0">
                <a:solidFill>
                  <a:srgbClr val="0000CC"/>
                </a:solidFill>
              </a:rPr>
              <a:t>end-of-file</a:t>
            </a:r>
            <a:r>
              <a:rPr lang="en-US" sz="2800" dirty="0"/>
              <a:t> marker </a:t>
            </a:r>
            <a:endParaRPr lang="en-US" sz="2800" dirty="0" smtClean="0"/>
          </a:p>
          <a:p>
            <a:pPr algn="just"/>
            <a:r>
              <a:rPr lang="en-US" sz="2800" dirty="0" smtClean="0"/>
              <a:t>When </a:t>
            </a:r>
            <a:r>
              <a:rPr lang="en-US" sz="2800" dirty="0"/>
              <a:t>a file is opened, a stream is associated with the </a:t>
            </a:r>
            <a:r>
              <a:rPr lang="en-US" sz="2800" dirty="0" smtClean="0"/>
              <a:t>file</a:t>
            </a:r>
          </a:p>
          <a:p>
            <a:pPr algn="just"/>
            <a:r>
              <a:rPr lang="en-US" sz="2800" dirty="0" smtClean="0"/>
              <a:t>Three </a:t>
            </a:r>
            <a:r>
              <a:rPr lang="en-US" sz="2800" dirty="0"/>
              <a:t>files and their associated streams are automatically opened when program execution </a:t>
            </a:r>
            <a:r>
              <a:rPr lang="en-US" sz="2800" dirty="0" smtClean="0"/>
              <a:t>begins</a:t>
            </a:r>
          </a:p>
          <a:p>
            <a:pPr lvl="1" algn="just"/>
            <a:r>
              <a:rPr lang="en-US" sz="2400" dirty="0" smtClean="0"/>
              <a:t>standard input, standard output, standard error</a:t>
            </a:r>
          </a:p>
          <a:p>
            <a:pPr algn="just"/>
            <a:r>
              <a:rPr lang="en-US" sz="2800" dirty="0" smtClean="0">
                <a:solidFill>
                  <a:srgbClr val="0000CC"/>
                </a:solidFill>
              </a:rPr>
              <a:t>Streams </a:t>
            </a:r>
            <a:r>
              <a:rPr lang="en-US" sz="2800" dirty="0"/>
              <a:t>provide communication channels between files and </a:t>
            </a:r>
            <a:r>
              <a:rPr lang="en-US" sz="2800" dirty="0" smtClean="0"/>
              <a:t>programs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5181600"/>
            <a:ext cx="7835153" cy="109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0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9220200" cy="4906965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Sequential File</a:t>
            </a:r>
          </a:p>
          <a:p>
            <a:pPr lvl="1" algn="just"/>
            <a:r>
              <a:rPr lang="en-US" sz="2400" dirty="0" smtClean="0"/>
              <a:t>Records </a:t>
            </a:r>
            <a:r>
              <a:rPr lang="en-US" sz="2400" dirty="0"/>
              <a:t>are typically stored in order by the record key field</a:t>
            </a:r>
            <a:endParaRPr lang="en-US" sz="2400" dirty="0" smtClean="0"/>
          </a:p>
          <a:p>
            <a:pPr algn="just"/>
            <a:endParaRPr lang="en-US" sz="2800" dirty="0" smtClean="0"/>
          </a:p>
          <a:p>
            <a:pPr marL="514350" indent="-514350" algn="just">
              <a:buFont typeface="+mj-lt"/>
              <a:buAutoNum type="arabicPeriod" startAt="2"/>
            </a:pPr>
            <a:r>
              <a:rPr lang="en-US" sz="2800" dirty="0" smtClean="0"/>
              <a:t>Random access file</a:t>
            </a:r>
          </a:p>
          <a:p>
            <a:pPr lvl="1" algn="just"/>
            <a:r>
              <a:rPr lang="en-US" sz="2400" dirty="0"/>
              <a:t> individual records </a:t>
            </a:r>
            <a:r>
              <a:rPr lang="en-US" sz="2400" dirty="0" smtClean="0"/>
              <a:t>are </a:t>
            </a:r>
            <a:r>
              <a:rPr lang="en-US" sz="2400" dirty="0"/>
              <a:t>normally fixed in length and may be accessed directly (and thus quickly) without searching through other </a:t>
            </a:r>
            <a:r>
              <a:rPr lang="en-US" sz="2400" dirty="0" smtClean="0"/>
              <a:t>records</a:t>
            </a:r>
          </a:p>
        </p:txBody>
      </p:sp>
    </p:spTree>
    <p:extLst>
      <p:ext uri="{BB962C8B-B14F-4D97-AF65-F5344CB8AC3E}">
        <p14:creationId xmlns:p14="http://schemas.microsoft.com/office/powerpoint/2010/main" val="10303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" id="{A1BAF793-D9A4-45C3-87F9-DB68FA1B5BFC}" vid="{E422D33F-7E8A-4037-9A3A-188E26740B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2092</TotalTime>
  <Words>1177</Words>
  <Application>Microsoft Office PowerPoint</Application>
  <PresentationFormat>A4 Paper (210x297 mm)</PresentationFormat>
  <Paragraphs>233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AvantGarde</vt:lpstr>
      <vt:lpstr>Calibri</vt:lpstr>
      <vt:lpstr>Courier New</vt:lpstr>
      <vt:lpstr>Times</vt:lpstr>
      <vt:lpstr>Times New Roman</vt:lpstr>
      <vt:lpstr>Wingdings</vt:lpstr>
      <vt:lpstr>1111</vt:lpstr>
      <vt:lpstr>PowerPoint Presentation</vt:lpstr>
      <vt:lpstr>Objectives</vt:lpstr>
      <vt:lpstr>Contents</vt:lpstr>
      <vt:lpstr>Files</vt:lpstr>
      <vt:lpstr>Data Hierarchy</vt:lpstr>
      <vt:lpstr>Data Hierarchy contd.</vt:lpstr>
      <vt:lpstr>Data Hierarchy contd.</vt:lpstr>
      <vt:lpstr>Files and Streams</vt:lpstr>
      <vt:lpstr>Types of Files</vt:lpstr>
      <vt:lpstr>File I/O functions</vt:lpstr>
      <vt:lpstr>Opening and Closing a File </vt:lpstr>
      <vt:lpstr>File Opening Modes </vt:lpstr>
      <vt:lpstr>Input/Output Operations on Files</vt:lpstr>
      <vt:lpstr>getc() and putc()</vt:lpstr>
      <vt:lpstr>fprintf() and fscanf()</vt:lpstr>
      <vt:lpstr>Writing to a Text File</vt:lpstr>
      <vt:lpstr>Reading from a Text File</vt:lpstr>
      <vt:lpstr>Errors that occur during I/O</vt:lpstr>
      <vt:lpstr>Bit Fields</vt:lpstr>
      <vt:lpstr>Bit Fields</vt:lpstr>
      <vt:lpstr>User defined Data Type</vt:lpstr>
      <vt:lpstr>Enumerated Data Type</vt:lpstr>
      <vt:lpstr>ENUM</vt:lpstr>
      <vt:lpstr>ENUM - Example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jishmi</cp:lastModifiedBy>
  <cp:revision>469</cp:revision>
  <dcterms:created xsi:type="dcterms:W3CDTF">2006-08-16T00:00:00Z</dcterms:created>
  <dcterms:modified xsi:type="dcterms:W3CDTF">2022-05-14T08:56:16Z</dcterms:modified>
</cp:coreProperties>
</file>