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6" autoAdjust="0"/>
    <p:restoredTop sz="94660"/>
  </p:normalViewPr>
  <p:slideViewPr>
    <p:cSldViewPr snapToGrid="0">
      <p:cViewPr>
        <p:scale>
          <a:sx n="73" d="100"/>
          <a:sy n="73" d="100"/>
        </p:scale>
        <p:origin x="58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32CE75-6F21-4F52-8C42-78DB67E7ADF6}"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90D954-A3B9-4157-A6F6-93712FE7CA2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929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32CE75-6F21-4F52-8C42-78DB67E7ADF6}"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90D954-A3B9-4157-A6F6-93712FE7CA2F}" type="slidenum">
              <a:rPr lang="en-IN" smtClean="0"/>
              <a:t>‹#›</a:t>
            </a:fld>
            <a:endParaRPr lang="en-IN"/>
          </a:p>
        </p:txBody>
      </p:sp>
    </p:spTree>
    <p:extLst>
      <p:ext uri="{BB962C8B-B14F-4D97-AF65-F5344CB8AC3E}">
        <p14:creationId xmlns:p14="http://schemas.microsoft.com/office/powerpoint/2010/main" val="165021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32CE75-6F21-4F52-8C42-78DB67E7ADF6}"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90D954-A3B9-4157-A6F6-93712FE7CA2F}" type="slidenum">
              <a:rPr lang="en-IN" smtClean="0"/>
              <a:t>‹#›</a:t>
            </a:fld>
            <a:endParaRPr lang="en-IN"/>
          </a:p>
        </p:txBody>
      </p:sp>
    </p:spTree>
    <p:extLst>
      <p:ext uri="{BB962C8B-B14F-4D97-AF65-F5344CB8AC3E}">
        <p14:creationId xmlns:p14="http://schemas.microsoft.com/office/powerpoint/2010/main" val="3779604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32CE75-6F21-4F52-8C42-78DB67E7ADF6}"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90D954-A3B9-4157-A6F6-93712FE7CA2F}" type="slidenum">
              <a:rPr lang="en-IN" smtClean="0"/>
              <a:t>‹#›</a:t>
            </a:fld>
            <a:endParaRPr lang="en-IN"/>
          </a:p>
        </p:txBody>
      </p:sp>
    </p:spTree>
    <p:extLst>
      <p:ext uri="{BB962C8B-B14F-4D97-AF65-F5344CB8AC3E}">
        <p14:creationId xmlns:p14="http://schemas.microsoft.com/office/powerpoint/2010/main" val="2294975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32CE75-6F21-4F52-8C42-78DB67E7ADF6}"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90D954-A3B9-4157-A6F6-93712FE7CA2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427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32CE75-6F21-4F52-8C42-78DB67E7ADF6}" type="datetimeFigureOut">
              <a:rPr lang="en-IN" smtClean="0"/>
              <a:t>06-04-2024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90D954-A3B9-4157-A6F6-93712FE7CA2F}" type="slidenum">
              <a:rPr lang="en-IN" smtClean="0"/>
              <a:t>‹#›</a:t>
            </a:fld>
            <a:endParaRPr lang="en-IN"/>
          </a:p>
        </p:txBody>
      </p:sp>
    </p:spTree>
    <p:extLst>
      <p:ext uri="{BB962C8B-B14F-4D97-AF65-F5344CB8AC3E}">
        <p14:creationId xmlns:p14="http://schemas.microsoft.com/office/powerpoint/2010/main" val="3203656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32CE75-6F21-4F52-8C42-78DB67E7ADF6}" type="datetimeFigureOut">
              <a:rPr lang="en-IN" smtClean="0"/>
              <a:t>06-04-2024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90D954-A3B9-4157-A6F6-93712FE7CA2F}" type="slidenum">
              <a:rPr lang="en-IN" smtClean="0"/>
              <a:t>‹#›</a:t>
            </a:fld>
            <a:endParaRPr lang="en-IN"/>
          </a:p>
        </p:txBody>
      </p:sp>
    </p:spTree>
    <p:extLst>
      <p:ext uri="{BB962C8B-B14F-4D97-AF65-F5344CB8AC3E}">
        <p14:creationId xmlns:p14="http://schemas.microsoft.com/office/powerpoint/2010/main" val="1821694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32CE75-6F21-4F52-8C42-78DB67E7ADF6}" type="datetimeFigureOut">
              <a:rPr lang="en-IN" smtClean="0"/>
              <a:t>06-04-2024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90D954-A3B9-4157-A6F6-93712FE7CA2F}" type="slidenum">
              <a:rPr lang="en-IN" smtClean="0"/>
              <a:t>‹#›</a:t>
            </a:fld>
            <a:endParaRPr lang="en-IN"/>
          </a:p>
        </p:txBody>
      </p:sp>
    </p:spTree>
    <p:extLst>
      <p:ext uri="{BB962C8B-B14F-4D97-AF65-F5344CB8AC3E}">
        <p14:creationId xmlns:p14="http://schemas.microsoft.com/office/powerpoint/2010/main" val="1131833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32CE75-6F21-4F52-8C42-78DB67E7ADF6}" type="datetimeFigureOut">
              <a:rPr lang="en-IN" smtClean="0"/>
              <a:t>06-04-2024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090D954-A3B9-4157-A6F6-93712FE7CA2F}" type="slidenum">
              <a:rPr lang="en-IN" smtClean="0"/>
              <a:t>‹#›</a:t>
            </a:fld>
            <a:endParaRPr lang="en-IN"/>
          </a:p>
        </p:txBody>
      </p:sp>
    </p:spTree>
    <p:extLst>
      <p:ext uri="{BB962C8B-B14F-4D97-AF65-F5344CB8AC3E}">
        <p14:creationId xmlns:p14="http://schemas.microsoft.com/office/powerpoint/2010/main" val="760632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732CE75-6F21-4F52-8C42-78DB67E7ADF6}" type="datetimeFigureOut">
              <a:rPr lang="en-IN" smtClean="0"/>
              <a:t>06-04-2024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090D954-A3B9-4157-A6F6-93712FE7CA2F}" type="slidenum">
              <a:rPr lang="en-IN" smtClean="0"/>
              <a:t>‹#›</a:t>
            </a:fld>
            <a:endParaRPr lang="en-IN"/>
          </a:p>
        </p:txBody>
      </p:sp>
    </p:spTree>
    <p:extLst>
      <p:ext uri="{BB962C8B-B14F-4D97-AF65-F5344CB8AC3E}">
        <p14:creationId xmlns:p14="http://schemas.microsoft.com/office/powerpoint/2010/main" val="2195782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732CE75-6F21-4F52-8C42-78DB67E7ADF6}" type="datetimeFigureOut">
              <a:rPr lang="en-IN" smtClean="0"/>
              <a:t>06-04-2024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90D954-A3B9-4157-A6F6-93712FE7CA2F}" type="slidenum">
              <a:rPr lang="en-IN" smtClean="0"/>
              <a:t>‹#›</a:t>
            </a:fld>
            <a:endParaRPr lang="en-IN"/>
          </a:p>
        </p:txBody>
      </p:sp>
    </p:spTree>
    <p:extLst>
      <p:ext uri="{BB962C8B-B14F-4D97-AF65-F5344CB8AC3E}">
        <p14:creationId xmlns:p14="http://schemas.microsoft.com/office/powerpoint/2010/main" val="2088674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732CE75-6F21-4F52-8C42-78DB67E7ADF6}" type="datetimeFigureOut">
              <a:rPr lang="en-IN" smtClean="0"/>
              <a:t>06-04-2024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090D954-A3B9-4157-A6F6-93712FE7CA2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92548"/>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509452"/>
            <a:ext cx="10058400" cy="2952206"/>
          </a:xfrm>
        </p:spPr>
        <p:txBody>
          <a:bodyPr/>
          <a:lstStyle/>
          <a:p>
            <a:pPr algn="ctr"/>
            <a:r>
              <a:rPr lang="en-US" dirty="0"/>
              <a:t>Real Estate Market Analysis </a:t>
            </a:r>
            <a:r>
              <a:rPr lang="en-US" dirty="0" smtClean="0"/>
              <a:t>Dashboard.</a:t>
            </a:r>
            <a:endParaRPr lang="en-IN" dirty="0"/>
          </a:p>
        </p:txBody>
      </p:sp>
      <p:sp>
        <p:nvSpPr>
          <p:cNvPr id="3" name="Subtitle 2"/>
          <p:cNvSpPr>
            <a:spLocks noGrp="1"/>
          </p:cNvSpPr>
          <p:nvPr>
            <p:ph type="subTitle" idx="1"/>
          </p:nvPr>
        </p:nvSpPr>
        <p:spPr>
          <a:xfrm>
            <a:off x="1097280" y="4558937"/>
            <a:ext cx="10058400" cy="1672046"/>
          </a:xfrm>
        </p:spPr>
        <p:txBody>
          <a:bodyPr>
            <a:normAutofit fontScale="92500" lnSpcReduction="20000"/>
          </a:bodyPr>
          <a:lstStyle/>
          <a:p>
            <a:r>
              <a:rPr lang="en-US" dirty="0" smtClean="0"/>
              <a:t>Presented by</a:t>
            </a:r>
          </a:p>
          <a:p>
            <a:r>
              <a:rPr lang="en-US" dirty="0" smtClean="0"/>
              <a:t>Vinayak Swami</a:t>
            </a:r>
          </a:p>
          <a:p>
            <a:r>
              <a:rPr lang="en-US" dirty="0" smtClean="0"/>
              <a:t>Instructor Name: </a:t>
            </a:r>
            <a:r>
              <a:rPr lang="en-GB" dirty="0" smtClean="0"/>
              <a:t>Mr. Ashutosh </a:t>
            </a:r>
            <a:r>
              <a:rPr lang="en-GB" dirty="0"/>
              <a:t>Hiskiel</a:t>
            </a:r>
          </a:p>
          <a:p>
            <a:r>
              <a:rPr lang="en-US" dirty="0" smtClean="0"/>
              <a:t>06-04-2024</a:t>
            </a:r>
            <a:endParaRPr lang="en-IN" dirty="0"/>
          </a:p>
        </p:txBody>
      </p:sp>
    </p:spTree>
    <p:extLst>
      <p:ext uri="{BB962C8B-B14F-4D97-AF65-F5344CB8AC3E}">
        <p14:creationId xmlns:p14="http://schemas.microsoft.com/office/powerpoint/2010/main" val="141911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1"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1"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32" dur="500"/>
                                        <p:tgtEl>
                                          <p:spTgt spid="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1"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7" dur="500"/>
                                        <p:tgtEl>
                                          <p:spTgt spid="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1"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42" dur="500"/>
                                        <p:tgtEl>
                                          <p:spTgt spid="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1000"/>
                                        <p:tgtEl>
                                          <p:spTgt spid="2"/>
                                        </p:tgtEl>
                                      </p:cBhvr>
                                    </p:animEffect>
                                    <p:anim calcmode="lin" valueType="num">
                                      <p:cBhvr>
                                        <p:cTn id="48" dur="1000" fill="hold"/>
                                        <p:tgtEl>
                                          <p:spTgt spid="2"/>
                                        </p:tgtEl>
                                        <p:attrNameLst>
                                          <p:attrName>ppt_x</p:attrName>
                                        </p:attrNameLst>
                                      </p:cBhvr>
                                      <p:tavLst>
                                        <p:tav tm="0">
                                          <p:val>
                                            <p:strVal val="#ppt_x"/>
                                          </p:val>
                                        </p:tav>
                                        <p:tav tm="100000">
                                          <p:val>
                                            <p:strVal val="#ppt_x"/>
                                          </p:val>
                                        </p:tav>
                                      </p:tavLst>
                                    </p:anim>
                                    <p:anim calcmode="lin" valueType="num">
                                      <p:cBhvr>
                                        <p:cTn id="4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4036422" cy="1841862"/>
          </a:xfrm>
        </p:spPr>
        <p:txBody>
          <a:bodyPr>
            <a:normAutofit/>
          </a:bodyPr>
          <a:lstStyle/>
          <a:p>
            <a:r>
              <a:rPr lang="en-US" sz="3200" dirty="0"/>
              <a:t>Line Chart: Comparison </a:t>
            </a:r>
            <a:r>
              <a:rPr lang="en-US" sz="3200" dirty="0"/>
              <a:t>of Average Static Target Price </a:t>
            </a:r>
            <a:r>
              <a:rPr lang="en-US" sz="3200" dirty="0"/>
              <a:t>and Average </a:t>
            </a:r>
            <a:r>
              <a:rPr lang="en-US" sz="3200" dirty="0"/>
              <a:t>House Size Over Time</a:t>
            </a:r>
          </a:p>
        </p:txBody>
      </p:sp>
      <p:sp>
        <p:nvSpPr>
          <p:cNvPr id="4" name="Text Placeholder 3"/>
          <p:cNvSpPr>
            <a:spLocks noGrp="1"/>
          </p:cNvSpPr>
          <p:nvPr>
            <p:ph type="body" sz="half" idx="2"/>
          </p:nvPr>
        </p:nvSpPr>
        <p:spPr>
          <a:xfrm>
            <a:off x="0" y="2201091"/>
            <a:ext cx="4036422" cy="3788229"/>
          </a:xfrm>
        </p:spPr>
        <p:txBody>
          <a:bodyPr>
            <a:noAutofit/>
          </a:bodyPr>
          <a:lstStyle/>
          <a:p>
            <a:r>
              <a:rPr lang="en-US" sz="2000" dirty="0"/>
              <a:t>Visualize </a:t>
            </a:r>
            <a:r>
              <a:rPr lang="en-US" sz="2000" dirty="0"/>
              <a:t>the trend of the average </a:t>
            </a:r>
            <a:r>
              <a:rPr lang="en-US" sz="2000" dirty="0"/>
              <a:t>static target </a:t>
            </a:r>
            <a:r>
              <a:rPr lang="en-US" sz="2000" dirty="0"/>
              <a:t>price and average house size over time </a:t>
            </a:r>
            <a:r>
              <a:rPr lang="en-US" sz="2000" dirty="0"/>
              <a:t>using </a:t>
            </a:r>
            <a:r>
              <a:rPr lang="en-US" sz="2000" dirty="0"/>
              <a:t>a line chart. </a:t>
            </a:r>
          </a:p>
          <a:p>
            <a:r>
              <a:rPr lang="en-US" sz="2000" dirty="0"/>
              <a:t>Average </a:t>
            </a:r>
            <a:r>
              <a:rPr lang="en-US" sz="2000" dirty="0"/>
              <a:t>of </a:t>
            </a:r>
            <a:r>
              <a:rPr lang="en-US" sz="2000" dirty="0"/>
              <a:t>Static Target Price </a:t>
            </a:r>
            <a:r>
              <a:rPr lang="en-US" sz="2000" dirty="0"/>
              <a:t>(1.67% increase) </a:t>
            </a:r>
            <a:r>
              <a:rPr lang="en-US" sz="2000" dirty="0"/>
              <a:t>and </a:t>
            </a:r>
            <a:r>
              <a:rPr lang="en-US" sz="2000" dirty="0"/>
              <a:t>Average of </a:t>
            </a:r>
            <a:r>
              <a:rPr lang="en-US" sz="2000" dirty="0"/>
              <a:t>House Size </a:t>
            </a:r>
            <a:r>
              <a:rPr lang="en-US" sz="2000" dirty="0"/>
              <a:t>(6.43% increase</a:t>
            </a:r>
            <a:r>
              <a:rPr lang="en-US" sz="2000" dirty="0"/>
              <a:t>) </a:t>
            </a:r>
            <a:r>
              <a:rPr lang="en-US" sz="2000" dirty="0"/>
              <a:t>both trended up between 2019 and 2023. </a:t>
            </a:r>
          </a:p>
          <a:p>
            <a:r>
              <a:rPr lang="en-US" sz="2000" dirty="0"/>
              <a:t>Average </a:t>
            </a:r>
            <a:r>
              <a:rPr lang="en-US" sz="2000" dirty="0"/>
              <a:t>of </a:t>
            </a:r>
            <a:r>
              <a:rPr lang="en-US" sz="2000" dirty="0"/>
              <a:t>House Size </a:t>
            </a:r>
            <a:r>
              <a:rPr lang="en-US" sz="2000" dirty="0"/>
              <a:t>started trending up </a:t>
            </a:r>
            <a:r>
              <a:rPr lang="en-US" sz="2000" dirty="0"/>
              <a:t>in </a:t>
            </a:r>
            <a:r>
              <a:rPr lang="en-US" sz="2000" dirty="0"/>
              <a:t>2019, rising by 6.43% (186.72 units) in 4 </a:t>
            </a:r>
            <a:r>
              <a:rPr lang="en-US" sz="2000" dirty="0"/>
              <a:t>years</a:t>
            </a:r>
            <a:r>
              <a:rPr lang="en-US" sz="2000" dirty="0"/>
              <a:t>.</a:t>
            </a:r>
          </a:p>
        </p:txBody>
      </p:sp>
      <p:pic>
        <p:nvPicPr>
          <p:cNvPr id="7" name="Content Placeholder 6"/>
          <p:cNvPicPr>
            <a:picLocks noGrp="1" noChangeAspect="1"/>
          </p:cNvPicPr>
          <p:nvPr>
            <p:ph idx="1"/>
          </p:nvPr>
        </p:nvPicPr>
        <p:blipFill>
          <a:blip r:embed="rId2"/>
          <a:stretch>
            <a:fillRect/>
          </a:stretch>
        </p:blipFill>
        <p:spPr>
          <a:xfrm>
            <a:off x="4846191" y="888274"/>
            <a:ext cx="6832003" cy="4702629"/>
          </a:xfrm>
          <a:prstGeom prst="rect">
            <a:avLst/>
          </a:prstGeom>
        </p:spPr>
      </p:pic>
    </p:spTree>
    <p:extLst>
      <p:ext uri="{BB962C8B-B14F-4D97-AF65-F5344CB8AC3E}">
        <p14:creationId xmlns:p14="http://schemas.microsoft.com/office/powerpoint/2010/main" val="10237587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4049486" cy="1894113"/>
          </a:xfrm>
        </p:spPr>
        <p:txBody>
          <a:bodyPr>
            <a:normAutofit/>
          </a:bodyPr>
          <a:lstStyle/>
          <a:p>
            <a:r>
              <a:rPr lang="en-US" sz="3200" dirty="0"/>
              <a:t>Clustered Column Chart: Property Count by State and Bedrooms</a:t>
            </a:r>
            <a:br>
              <a:rPr lang="en-US" sz="3200" dirty="0"/>
            </a:br>
            <a:endParaRPr lang="en-IN" sz="3200" dirty="0"/>
          </a:p>
        </p:txBody>
      </p:sp>
      <p:pic>
        <p:nvPicPr>
          <p:cNvPr id="5" name="Content Placeholder 4"/>
          <p:cNvPicPr>
            <a:picLocks noGrp="1" noChangeAspect="1"/>
          </p:cNvPicPr>
          <p:nvPr>
            <p:ph idx="1"/>
          </p:nvPr>
        </p:nvPicPr>
        <p:blipFill>
          <a:blip r:embed="rId2"/>
          <a:stretch>
            <a:fillRect/>
          </a:stretch>
        </p:blipFill>
        <p:spPr>
          <a:xfrm>
            <a:off x="4728753" y="1397726"/>
            <a:ext cx="7014755" cy="4297680"/>
          </a:xfrm>
          <a:prstGeom prst="rect">
            <a:avLst/>
          </a:prstGeom>
        </p:spPr>
      </p:pic>
      <p:sp>
        <p:nvSpPr>
          <p:cNvPr id="4" name="Text Placeholder 3"/>
          <p:cNvSpPr>
            <a:spLocks noGrp="1"/>
          </p:cNvSpPr>
          <p:nvPr>
            <p:ph type="body" sz="half" idx="2"/>
          </p:nvPr>
        </p:nvSpPr>
        <p:spPr>
          <a:xfrm>
            <a:off x="0" y="1776549"/>
            <a:ext cx="4049486" cy="4506685"/>
          </a:xfrm>
        </p:spPr>
        <p:txBody>
          <a:bodyPr>
            <a:noAutofit/>
          </a:bodyPr>
          <a:lstStyle/>
          <a:p>
            <a:r>
              <a:rPr lang="en-US" sz="2000" dirty="0"/>
              <a:t>Display the distribution of property count across different states, segmented by the number of bedrooms, using a clustered column chart.</a:t>
            </a:r>
          </a:p>
          <a:p>
            <a:r>
              <a:rPr lang="en-US" sz="2000" dirty="0"/>
              <a:t>Average of Static Target Price (1.67% increase) and Average of House Size (6.43% increase) both trended up between 2019 and 2023.</a:t>
            </a:r>
          </a:p>
          <a:p>
            <a:r>
              <a:rPr lang="en-US" sz="2000" dirty="0"/>
              <a:t>Average of House Size started trending up in 2019, rising by 6.43% (186.72 units) in 4 years.</a:t>
            </a:r>
          </a:p>
          <a:p>
            <a:endParaRPr lang="en-IN" sz="2000" dirty="0"/>
          </a:p>
        </p:txBody>
      </p:sp>
    </p:spTree>
    <p:extLst>
      <p:ext uri="{BB962C8B-B14F-4D97-AF65-F5344CB8AC3E}">
        <p14:creationId xmlns:p14="http://schemas.microsoft.com/office/powerpoint/2010/main" val="16453860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11123"/>
          </a:xfrm>
        </p:spPr>
        <p:txBody>
          <a:bodyPr/>
          <a:lstStyle/>
          <a:p>
            <a:pPr algn="ctr"/>
            <a:r>
              <a:rPr lang="en-IN" dirty="0"/>
              <a:t>DAX Functions Explanation</a:t>
            </a:r>
            <a:endParaRPr lang="en-IN" dirty="0"/>
          </a:p>
        </p:txBody>
      </p:sp>
      <p:sp>
        <p:nvSpPr>
          <p:cNvPr id="4" name="Content Placeholder 3"/>
          <p:cNvSpPr>
            <a:spLocks noGrp="1"/>
          </p:cNvSpPr>
          <p:nvPr>
            <p:ph idx="1"/>
          </p:nvPr>
        </p:nvSpPr>
        <p:spPr>
          <a:xfrm>
            <a:off x="0" y="2090056"/>
            <a:ext cx="12192000" cy="4245429"/>
          </a:xfrm>
        </p:spPr>
        <p:txBody>
          <a:bodyPr>
            <a:normAutofit/>
          </a:bodyPr>
          <a:lstStyle/>
          <a:p>
            <a:pPr marL="457200" indent="-457200">
              <a:buFont typeface="+mj-lt"/>
              <a:buAutoNum type="arabicPeriod"/>
            </a:pPr>
            <a:r>
              <a:rPr lang="en-IN" b="1" dirty="0" smtClean="0"/>
              <a:t>Average_Price</a:t>
            </a:r>
            <a:r>
              <a:rPr lang="en-IN" dirty="0" smtClean="0"/>
              <a:t>: </a:t>
            </a:r>
            <a:r>
              <a:rPr lang="en-US" dirty="0"/>
              <a:t>Calculates the average price of properties listed in the Real_estate_data </a:t>
            </a:r>
            <a:r>
              <a:rPr lang="en-US" dirty="0" smtClean="0"/>
              <a:t>table</a:t>
            </a:r>
          </a:p>
          <a:p>
            <a:pPr marL="457200" indent="-457200">
              <a:buFont typeface="+mj-lt"/>
              <a:buAutoNum type="arabicPeriod"/>
            </a:pPr>
            <a:r>
              <a:rPr lang="en-US" b="1" dirty="0"/>
              <a:t>Average_Rental_Rate</a:t>
            </a:r>
            <a:r>
              <a:rPr lang="en-US" dirty="0" smtClean="0"/>
              <a:t>: Computes </a:t>
            </a:r>
            <a:r>
              <a:rPr lang="en-US" dirty="0"/>
              <a:t>the average rental rate of properties listed in the Real_estate_data table</a:t>
            </a:r>
            <a:r>
              <a:rPr lang="en-US" dirty="0" smtClean="0"/>
              <a:t>.</a:t>
            </a:r>
          </a:p>
          <a:p>
            <a:pPr marL="457200" indent="-457200">
              <a:buFont typeface="+mj-lt"/>
              <a:buAutoNum type="arabicPeriod"/>
            </a:pPr>
            <a:r>
              <a:rPr lang="en-US" b="1" dirty="0"/>
              <a:t>Percentage_Pending</a:t>
            </a:r>
            <a:r>
              <a:rPr lang="en-US" dirty="0" smtClean="0"/>
              <a:t>: Calculates </a:t>
            </a:r>
            <a:r>
              <a:rPr lang="en-US" dirty="0"/>
              <a:t>the percentage of properties in the "Pending" status out of the total properties listed</a:t>
            </a:r>
            <a:r>
              <a:rPr lang="en-US" dirty="0" smtClean="0"/>
              <a:t>.</a:t>
            </a:r>
          </a:p>
          <a:p>
            <a:pPr marL="457200" indent="-457200">
              <a:buFont typeface="+mj-lt"/>
              <a:buAutoNum type="arabicPeriod"/>
            </a:pPr>
            <a:r>
              <a:rPr lang="en-US" b="1" dirty="0"/>
              <a:t>Percentage_Sold</a:t>
            </a:r>
            <a:r>
              <a:rPr lang="en-US" dirty="0" smtClean="0"/>
              <a:t>: </a:t>
            </a:r>
            <a:r>
              <a:rPr lang="en-US" dirty="0"/>
              <a:t>Computes the percentage of properties in the "Sold" status out of the total properties listed</a:t>
            </a:r>
            <a:r>
              <a:rPr lang="en-US" dirty="0" smtClean="0"/>
              <a:t>.</a:t>
            </a:r>
          </a:p>
          <a:p>
            <a:pPr marL="457200" indent="-457200">
              <a:buFont typeface="+mj-lt"/>
              <a:buAutoNum type="arabicPeriod"/>
            </a:pPr>
            <a:r>
              <a:rPr lang="en-US" b="1" dirty="0"/>
              <a:t>Static_Target_Price</a:t>
            </a:r>
            <a:r>
              <a:rPr lang="en-US" dirty="0" smtClean="0"/>
              <a:t>: Sets </a:t>
            </a:r>
            <a:r>
              <a:rPr lang="en-US" dirty="0"/>
              <a:t>a static target price based on the state. For example, in New York, the target price is $500,000.</a:t>
            </a:r>
          </a:p>
          <a:p>
            <a:pPr marL="457200" indent="-457200">
              <a:buFont typeface="+mj-lt"/>
              <a:buAutoNum type="arabicPeriod"/>
            </a:pPr>
            <a:r>
              <a:rPr lang="en-US" b="1" dirty="0"/>
              <a:t>Total_Sales</a:t>
            </a:r>
            <a:r>
              <a:rPr lang="en-US" dirty="0" smtClean="0"/>
              <a:t>: Calculates </a:t>
            </a:r>
            <a:r>
              <a:rPr lang="en-US" dirty="0"/>
              <a:t>the total sales value by summing up the prices of all properties listed.</a:t>
            </a:r>
          </a:p>
          <a:p>
            <a:pPr marL="457200" indent="-457200">
              <a:buFont typeface="+mj-lt"/>
              <a:buAutoNum type="arabicPeriod"/>
            </a:pPr>
            <a:r>
              <a:rPr lang="en-US" b="1" dirty="0"/>
              <a:t>Property_Count</a:t>
            </a:r>
            <a:r>
              <a:rPr lang="en-US" dirty="0" smtClean="0"/>
              <a:t>: </a:t>
            </a:r>
            <a:r>
              <a:rPr lang="en-US" dirty="0"/>
              <a:t>Represents a count of properties. This function is constant and doesn't vary based on data</a:t>
            </a:r>
            <a:r>
              <a:rPr lang="en-US" dirty="0" smtClean="0"/>
              <a:t>.</a:t>
            </a:r>
            <a:endParaRPr lang="en-US" dirty="0"/>
          </a:p>
        </p:txBody>
      </p:sp>
    </p:spTree>
    <p:extLst>
      <p:ext uri="{BB962C8B-B14F-4D97-AF65-F5344CB8AC3E}">
        <p14:creationId xmlns:p14="http://schemas.microsoft.com/office/powerpoint/2010/main" val="36227467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41306"/>
          </a:xfrm>
        </p:spPr>
        <p:txBody>
          <a:bodyPr>
            <a:normAutofit/>
          </a:bodyPr>
          <a:lstStyle/>
          <a:p>
            <a:pPr algn="ctr"/>
            <a:r>
              <a:rPr lang="en-US" dirty="0"/>
              <a:t>Conclusion</a:t>
            </a:r>
            <a:endParaRPr lang="en-IN" dirty="0"/>
          </a:p>
        </p:txBody>
      </p:sp>
      <p:sp>
        <p:nvSpPr>
          <p:cNvPr id="3" name="Content Placeholder 2"/>
          <p:cNvSpPr>
            <a:spLocks noGrp="1"/>
          </p:cNvSpPr>
          <p:nvPr>
            <p:ph idx="1"/>
          </p:nvPr>
        </p:nvSpPr>
        <p:spPr>
          <a:xfrm>
            <a:off x="0" y="2080866"/>
            <a:ext cx="12096206" cy="4023360"/>
          </a:xfrm>
        </p:spPr>
        <p:txBody>
          <a:bodyPr>
            <a:normAutofit/>
          </a:bodyPr>
          <a:lstStyle/>
          <a:p>
            <a:pPr>
              <a:lnSpc>
                <a:spcPct val="150000"/>
              </a:lnSpc>
            </a:pPr>
            <a:r>
              <a:rPr lang="en-US" dirty="0"/>
              <a:t>In conclusion, our exploration of the real estate market through various charts, DAX functions, and discussions has provided significant insights into market trends, pricing dynamics, and property sales. By analyzing data on average prices, rental rates, percentage pending, and percentage sold across different states, we've gained a comprehensive understanding of market conditions. Additionally, the comparison of actual sales with static target prices offers valuable insights into performance against predetermined goals. Overall, this analysis equips stakeholders with the knowledge needed to make informed decisions, adapt to market changes, and capitalize on opportunities within the real estate sector.</a:t>
            </a:r>
            <a:endParaRPr lang="en-IN" dirty="0"/>
          </a:p>
        </p:txBody>
      </p:sp>
    </p:spTree>
    <p:extLst>
      <p:ext uri="{BB962C8B-B14F-4D97-AF65-F5344CB8AC3E}">
        <p14:creationId xmlns:p14="http://schemas.microsoft.com/office/powerpoint/2010/main" val="35497152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36736925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86645" y="274320"/>
            <a:ext cx="10018713" cy="1443445"/>
          </a:xfrm>
        </p:spPr>
        <p:txBody>
          <a:bodyPr/>
          <a:lstStyle/>
          <a:p>
            <a:r>
              <a:rPr lang="en-IN" b="1" spc="300" dirty="0"/>
              <a:t>Objectives</a:t>
            </a:r>
            <a:r>
              <a:rPr lang="en-IN" dirty="0" smtClean="0"/>
              <a:t> </a:t>
            </a:r>
            <a:endParaRPr lang="en-IN" dirty="0"/>
          </a:p>
        </p:txBody>
      </p:sp>
      <p:sp>
        <p:nvSpPr>
          <p:cNvPr id="5" name="Content Placeholder 4"/>
          <p:cNvSpPr>
            <a:spLocks noGrp="1"/>
          </p:cNvSpPr>
          <p:nvPr>
            <p:ph idx="1"/>
          </p:nvPr>
        </p:nvSpPr>
        <p:spPr>
          <a:xfrm>
            <a:off x="1086645" y="2233749"/>
            <a:ext cx="10018713" cy="3644536"/>
          </a:xfrm>
        </p:spPr>
        <p:txBody>
          <a:bodyPr>
            <a:normAutofit fontScale="92500" lnSpcReduction="10000"/>
          </a:bodyPr>
          <a:lstStyle/>
          <a:p>
            <a:pPr marL="457200" indent="-457200">
              <a:buAutoNum type="arabicPeriod"/>
            </a:pPr>
            <a:r>
              <a:rPr lang="en-IN" sz="2800" spc="300" dirty="0"/>
              <a:t>Identify </a:t>
            </a:r>
            <a:r>
              <a:rPr lang="en-IN" sz="2800" spc="300" dirty="0"/>
              <a:t>Market Trends</a:t>
            </a:r>
            <a:r>
              <a:rPr lang="en-IN" sz="2800" spc="300" dirty="0"/>
              <a:t>: </a:t>
            </a:r>
            <a:r>
              <a:rPr lang="en-IN" sz="2800" spc="300" dirty="0" err="1"/>
              <a:t>Analyze</a:t>
            </a:r>
            <a:r>
              <a:rPr lang="en-IN" sz="2800" spc="300" dirty="0"/>
              <a:t> historical data to identify </a:t>
            </a:r>
            <a:r>
              <a:rPr lang="en-IN" sz="2800" spc="300" dirty="0"/>
              <a:t>trends </a:t>
            </a:r>
            <a:r>
              <a:rPr lang="en-IN" sz="2800" spc="300" dirty="0"/>
              <a:t>in property prices and </a:t>
            </a:r>
            <a:r>
              <a:rPr lang="en-IN" sz="2800" spc="300" dirty="0"/>
              <a:t>rental </a:t>
            </a:r>
            <a:r>
              <a:rPr lang="en-IN" sz="2800" spc="300" dirty="0"/>
              <a:t>rates over </a:t>
            </a:r>
            <a:r>
              <a:rPr lang="en-IN" sz="2800" spc="300" dirty="0"/>
              <a:t>time.</a:t>
            </a:r>
          </a:p>
          <a:p>
            <a:pPr marL="457200" indent="-457200">
              <a:buAutoNum type="arabicPeriod"/>
            </a:pPr>
            <a:r>
              <a:rPr lang="en-IN" sz="2800" spc="300" dirty="0"/>
              <a:t>Understand </a:t>
            </a:r>
            <a:r>
              <a:rPr lang="en-IN" sz="2800" spc="300" dirty="0"/>
              <a:t>Property </a:t>
            </a:r>
            <a:r>
              <a:rPr lang="en-IN" sz="2800" spc="300" dirty="0"/>
              <a:t>Prices: Examine </a:t>
            </a:r>
            <a:r>
              <a:rPr lang="en-IN" sz="2800" spc="300" dirty="0"/>
              <a:t>factors influencing property </a:t>
            </a:r>
            <a:r>
              <a:rPr lang="en-IN" sz="2800" spc="300" dirty="0"/>
              <a:t>prices</a:t>
            </a:r>
            <a:r>
              <a:rPr lang="en-IN" sz="2800" spc="300" dirty="0"/>
              <a:t>, including location, </a:t>
            </a:r>
            <a:r>
              <a:rPr lang="en-IN" sz="2800" spc="300" dirty="0"/>
              <a:t>size, </a:t>
            </a:r>
            <a:r>
              <a:rPr lang="en-IN" sz="2800" spc="300" dirty="0"/>
              <a:t>and market </a:t>
            </a:r>
            <a:r>
              <a:rPr lang="en-IN" sz="2800" spc="300" dirty="0"/>
              <a:t>demand.</a:t>
            </a:r>
          </a:p>
          <a:p>
            <a:pPr marL="457200" indent="-457200">
              <a:buAutoNum type="arabicPeriod"/>
            </a:pPr>
            <a:r>
              <a:rPr lang="en-IN" sz="2800" spc="300" dirty="0"/>
              <a:t>Evaluate </a:t>
            </a:r>
            <a:r>
              <a:rPr lang="en-IN" sz="2800" spc="300" dirty="0"/>
              <a:t>Rental Rates</a:t>
            </a:r>
            <a:r>
              <a:rPr lang="en-IN" sz="2800" spc="300" dirty="0"/>
              <a:t>: </a:t>
            </a:r>
            <a:r>
              <a:rPr lang="en-IN" sz="2800" spc="300" dirty="0"/>
              <a:t>Assess rental rates across different </a:t>
            </a:r>
            <a:r>
              <a:rPr lang="en-IN" sz="2800" spc="300" dirty="0"/>
              <a:t>property </a:t>
            </a:r>
            <a:r>
              <a:rPr lang="en-IN" sz="2800" spc="300" dirty="0"/>
              <a:t>types and locations to </a:t>
            </a:r>
            <a:r>
              <a:rPr lang="en-IN" sz="2800" spc="300" dirty="0"/>
              <a:t>understand </a:t>
            </a:r>
            <a:r>
              <a:rPr lang="en-IN" sz="2800" spc="300" dirty="0"/>
              <a:t>market demand and </a:t>
            </a:r>
            <a:r>
              <a:rPr lang="en-IN" sz="2800" spc="300" dirty="0"/>
              <a:t>potential </a:t>
            </a:r>
            <a:r>
              <a:rPr lang="en-IN" sz="2800" spc="300" dirty="0"/>
              <a:t>rental income.</a:t>
            </a:r>
            <a:endParaRPr lang="en-IN" sz="2800" spc="300" dirty="0"/>
          </a:p>
        </p:txBody>
      </p:sp>
    </p:spTree>
    <p:extLst>
      <p:ext uri="{BB962C8B-B14F-4D97-AF65-F5344CB8AC3E}">
        <p14:creationId xmlns:p14="http://schemas.microsoft.com/office/powerpoint/2010/main" val="1131894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srcRect l="2846" t="20447" r="41834" b="23661"/>
          <a:stretch/>
        </p:blipFill>
        <p:spPr>
          <a:xfrm>
            <a:off x="1" y="1"/>
            <a:ext cx="12192000" cy="6348548"/>
          </a:xfrm>
          <a:prstGeom prst="rect">
            <a:avLst/>
          </a:prstGeom>
        </p:spPr>
      </p:pic>
    </p:spTree>
    <p:extLst>
      <p:ext uri="{BB962C8B-B14F-4D97-AF65-F5344CB8AC3E}">
        <p14:creationId xmlns:p14="http://schemas.microsoft.com/office/powerpoint/2010/main" val="2548617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4075611" cy="1084217"/>
          </a:xfrm>
        </p:spPr>
        <p:txBody>
          <a:bodyPr>
            <a:normAutofit/>
          </a:bodyPr>
          <a:lstStyle/>
          <a:p>
            <a:r>
              <a:rPr lang="en-US" dirty="0"/>
              <a:t>Area Chart: Property </a:t>
            </a:r>
            <a:r>
              <a:rPr lang="en-US" dirty="0" smtClean="0"/>
              <a:t>Price </a:t>
            </a:r>
            <a:r>
              <a:rPr lang="en-US" dirty="0"/>
              <a:t>Trends</a:t>
            </a:r>
            <a:endParaRPr lang="en-IN" dirty="0"/>
          </a:p>
        </p:txBody>
      </p:sp>
      <p:pic>
        <p:nvPicPr>
          <p:cNvPr id="5" name="Picture Placeholder 4"/>
          <p:cNvPicPr>
            <a:picLocks noGrp="1" noChangeAspect="1"/>
          </p:cNvPicPr>
          <p:nvPr>
            <p:ph idx="1"/>
          </p:nvPr>
        </p:nvPicPr>
        <p:blipFill rotWithShape="1">
          <a:blip r:embed="rId2"/>
          <a:stretch/>
        </p:blipFill>
        <p:spPr>
          <a:xfrm>
            <a:off x="4650378" y="862148"/>
            <a:ext cx="6975566" cy="5159829"/>
          </a:xfrm>
          <a:prstGeom prst="rect">
            <a:avLst/>
          </a:prstGeom>
        </p:spPr>
      </p:pic>
      <p:sp>
        <p:nvSpPr>
          <p:cNvPr id="6" name="Text Placeholder 5"/>
          <p:cNvSpPr>
            <a:spLocks noGrp="1"/>
          </p:cNvSpPr>
          <p:nvPr>
            <p:ph type="body" sz="half" idx="2"/>
          </p:nvPr>
        </p:nvSpPr>
        <p:spPr>
          <a:xfrm>
            <a:off x="0" y="1698170"/>
            <a:ext cx="4075611" cy="5159830"/>
          </a:xfrm>
        </p:spPr>
        <p:txBody>
          <a:bodyPr>
            <a:noAutofit/>
          </a:bodyPr>
          <a:lstStyle/>
          <a:p>
            <a:r>
              <a:rPr lang="en-US" sz="1700" dirty="0" smtClean="0"/>
              <a:t>Total </a:t>
            </a:r>
            <a:r>
              <a:rPr lang="en-US" sz="1700" dirty="0"/>
              <a:t>Sales trended up by 2.19% between </a:t>
            </a:r>
            <a:r>
              <a:rPr lang="en-US" sz="1700" dirty="0" smtClean="0"/>
              <a:t>2019 </a:t>
            </a:r>
            <a:r>
              <a:rPr lang="en-US" sz="1700" dirty="0"/>
              <a:t>and 2023. </a:t>
            </a:r>
            <a:endParaRPr lang="en-US" sz="1700" dirty="0" smtClean="0"/>
          </a:p>
          <a:p>
            <a:r>
              <a:rPr lang="en-US" sz="1700" dirty="0" smtClean="0"/>
              <a:t>San </a:t>
            </a:r>
            <a:r>
              <a:rPr lang="en-US" sz="1700" dirty="0"/>
              <a:t>Diego had the highest maximum price </a:t>
            </a:r>
            <a:r>
              <a:rPr lang="en-US" sz="1700" dirty="0" smtClean="0"/>
              <a:t>at </a:t>
            </a:r>
            <a:r>
              <a:rPr lang="en-US" sz="1700" dirty="0"/>
              <a:t>$999,837, while San Antonio had the </a:t>
            </a:r>
            <a:r>
              <a:rPr lang="en-US" sz="1700" dirty="0" smtClean="0"/>
              <a:t>lowest </a:t>
            </a:r>
            <a:r>
              <a:rPr lang="en-US" sz="1700" dirty="0"/>
              <a:t>maximum price at $984,291. </a:t>
            </a:r>
            <a:endParaRPr lang="en-US" sz="1700" dirty="0" smtClean="0"/>
          </a:p>
          <a:p>
            <a:r>
              <a:rPr lang="en-US" sz="1700" dirty="0" smtClean="0"/>
              <a:t>Price </a:t>
            </a:r>
            <a:r>
              <a:rPr lang="en-US" sz="1700" dirty="0"/>
              <a:t>range across all 10 cities ranged </a:t>
            </a:r>
            <a:r>
              <a:rPr lang="en-US" sz="1700" dirty="0" smtClean="0"/>
              <a:t>from </a:t>
            </a:r>
            <a:r>
              <a:rPr lang="en-US" sz="1700" dirty="0"/>
              <a:t>$984,291 to $</a:t>
            </a:r>
            <a:r>
              <a:rPr lang="en-US" sz="1700" dirty="0" smtClean="0"/>
              <a:t>999,837.</a:t>
            </a:r>
          </a:p>
          <a:p>
            <a:r>
              <a:rPr lang="en-US" sz="1700" dirty="0" smtClean="0"/>
              <a:t>Percentage </a:t>
            </a:r>
            <a:r>
              <a:rPr lang="en-US" sz="1700" dirty="0"/>
              <a:t>Pending diverged the </a:t>
            </a:r>
            <a:r>
              <a:rPr lang="en-US" sz="1700" dirty="0" smtClean="0"/>
              <a:t>most from </a:t>
            </a:r>
            <a:r>
              <a:rPr lang="en-US" sz="1700" dirty="0"/>
              <a:t>Percentage Sold in </a:t>
            </a:r>
            <a:r>
              <a:rPr lang="en-US" sz="1700" dirty="0" smtClean="0"/>
              <a:t>Illinois.</a:t>
            </a:r>
          </a:p>
          <a:p>
            <a:r>
              <a:rPr lang="en-US" sz="1700" dirty="0" smtClean="0"/>
              <a:t>Properties </a:t>
            </a:r>
            <a:r>
              <a:rPr lang="en-US" sz="1700" dirty="0"/>
              <a:t>under contract accounted for </a:t>
            </a:r>
            <a:r>
              <a:rPr lang="en-US" sz="1700" dirty="0" smtClean="0"/>
              <a:t>27.00</a:t>
            </a:r>
            <a:r>
              <a:rPr lang="en-US" sz="1700" dirty="0"/>
              <a:t>% of the total </a:t>
            </a:r>
            <a:r>
              <a:rPr lang="en-US" sz="1700" dirty="0" smtClean="0"/>
              <a:t>count.</a:t>
            </a:r>
          </a:p>
          <a:p>
            <a:r>
              <a:rPr lang="en-US" sz="1700" dirty="0" smtClean="0"/>
              <a:t>The </a:t>
            </a:r>
            <a:r>
              <a:rPr lang="en-US" sz="1700" dirty="0"/>
              <a:t>most recent price anomaly occurred </a:t>
            </a:r>
            <a:r>
              <a:rPr lang="en-US" sz="1700" dirty="0" smtClean="0"/>
              <a:t> </a:t>
            </a:r>
            <a:r>
              <a:rPr lang="en-US" sz="1700" dirty="0"/>
              <a:t>in 2020, reaching a high of $35,241,359</a:t>
            </a:r>
            <a:r>
              <a:rPr lang="en-US" sz="1700" dirty="0" smtClean="0"/>
              <a:t>.</a:t>
            </a:r>
          </a:p>
          <a:p>
            <a:r>
              <a:rPr lang="en-US" sz="1700" dirty="0" smtClean="0"/>
              <a:t>Category </a:t>
            </a:r>
            <a:r>
              <a:rPr lang="en-US" sz="1700" dirty="0"/>
              <a:t>5 had the highest total count</a:t>
            </a:r>
            <a:r>
              <a:rPr lang="en-US" sz="1700" dirty="0" smtClean="0"/>
              <a:t>, </a:t>
            </a:r>
            <a:r>
              <a:rPr lang="en-US" sz="1700" dirty="0"/>
              <a:t>while Category 3 had the lowest.</a:t>
            </a:r>
            <a:endParaRPr lang="en-IN" sz="1700" dirty="0"/>
          </a:p>
        </p:txBody>
      </p:sp>
    </p:spTree>
    <p:extLst>
      <p:ext uri="{BB962C8B-B14F-4D97-AF65-F5344CB8AC3E}">
        <p14:creationId xmlns:p14="http://schemas.microsoft.com/office/powerpoint/2010/main" val="3427012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1"/>
            <a:ext cx="4023360" cy="1345474"/>
          </a:xfrm>
        </p:spPr>
        <p:txBody>
          <a:bodyPr>
            <a:normAutofit/>
          </a:bodyPr>
          <a:lstStyle/>
          <a:p>
            <a:r>
              <a:rPr lang="en-US" sz="3200" dirty="0"/>
              <a:t>Stacked Column Chart: Property </a:t>
            </a:r>
            <a:r>
              <a:rPr lang="en-US" sz="3200" dirty="0"/>
              <a:t>Sales </a:t>
            </a:r>
            <a:r>
              <a:rPr lang="en-US" sz="3200" dirty="0"/>
              <a:t>Status</a:t>
            </a:r>
            <a:r>
              <a:rPr lang="en-US" sz="3200" dirty="0"/>
              <a:t> </a:t>
            </a:r>
            <a:r>
              <a:rPr lang="en-US" sz="3200" dirty="0"/>
              <a:t>by State</a:t>
            </a:r>
            <a:endParaRPr lang="en-IN" sz="3200" dirty="0"/>
          </a:p>
        </p:txBody>
      </p:sp>
      <p:sp>
        <p:nvSpPr>
          <p:cNvPr id="9" name="Content Placeholder 8"/>
          <p:cNvSpPr>
            <a:spLocks noGrp="1"/>
          </p:cNvSpPr>
          <p:nvPr>
            <p:ph idx="1"/>
          </p:nvPr>
        </p:nvSpPr>
        <p:spPr/>
        <p:txBody>
          <a:bodyPr/>
          <a:lstStyle/>
          <a:p>
            <a:endParaRPr lang="en-IN"/>
          </a:p>
        </p:txBody>
      </p:sp>
      <p:sp>
        <p:nvSpPr>
          <p:cNvPr id="10" name="Text Placeholder 9"/>
          <p:cNvSpPr>
            <a:spLocks noGrp="1"/>
          </p:cNvSpPr>
          <p:nvPr>
            <p:ph type="body" sz="half" idx="2"/>
          </p:nvPr>
        </p:nvSpPr>
        <p:spPr>
          <a:xfrm>
            <a:off x="0" y="2090058"/>
            <a:ext cx="4023360" cy="2743200"/>
          </a:xfrm>
        </p:spPr>
        <p:txBody>
          <a:bodyPr/>
          <a:lstStyle/>
          <a:p>
            <a:r>
              <a:rPr lang="en-IN" sz="2000" dirty="0" smtClean="0"/>
              <a:t>Total </a:t>
            </a:r>
            <a:r>
              <a:rPr lang="en-IN" sz="2000" dirty="0"/>
              <a:t>property sales trended up, resulting </a:t>
            </a:r>
            <a:r>
              <a:rPr lang="en-IN" sz="2000" dirty="0" smtClean="0"/>
              <a:t>in </a:t>
            </a:r>
            <a:r>
              <a:rPr lang="en-IN" sz="2000" dirty="0"/>
              <a:t>a 2.19% increase between 2019 and </a:t>
            </a:r>
            <a:r>
              <a:rPr lang="en-IN" sz="2000" dirty="0" smtClean="0"/>
              <a:t>2023.</a:t>
            </a:r>
          </a:p>
          <a:p>
            <a:r>
              <a:rPr lang="en-IN" sz="2000" dirty="0" smtClean="0"/>
              <a:t>Percentage </a:t>
            </a:r>
            <a:r>
              <a:rPr lang="en-IN" sz="2000" dirty="0"/>
              <a:t>pending and percentage sold </a:t>
            </a:r>
            <a:r>
              <a:rPr lang="en-IN" sz="2000" dirty="0" smtClean="0"/>
              <a:t>diverged the </a:t>
            </a:r>
            <a:r>
              <a:rPr lang="en-IN" sz="2000" dirty="0"/>
              <a:t>most in Illinois, with percentage pending </a:t>
            </a:r>
            <a:r>
              <a:rPr lang="en-IN" sz="2000" dirty="0" smtClean="0"/>
              <a:t>being </a:t>
            </a:r>
            <a:r>
              <a:rPr lang="en-IN" sz="2000" dirty="0"/>
              <a:t>16.84% higher than percentage </a:t>
            </a:r>
            <a:r>
              <a:rPr lang="en-IN" sz="2000" dirty="0" smtClean="0"/>
              <a:t>sold</a:t>
            </a:r>
            <a:r>
              <a:rPr lang="en-IN" dirty="0" smtClean="0"/>
              <a:t>.</a:t>
            </a:r>
          </a:p>
        </p:txBody>
      </p:sp>
      <p:pic>
        <p:nvPicPr>
          <p:cNvPr id="7" name="Picture 6"/>
          <p:cNvPicPr>
            <a:picLocks noChangeAspect="1"/>
          </p:cNvPicPr>
          <p:nvPr/>
        </p:nvPicPr>
        <p:blipFill>
          <a:blip r:embed="rId2"/>
          <a:stretch>
            <a:fillRect/>
          </a:stretch>
        </p:blipFill>
        <p:spPr>
          <a:xfrm>
            <a:off x="4800600" y="731520"/>
            <a:ext cx="6492240" cy="5257799"/>
          </a:xfrm>
          <a:prstGeom prst="rect">
            <a:avLst/>
          </a:prstGeom>
        </p:spPr>
      </p:pic>
    </p:spTree>
    <p:extLst>
      <p:ext uri="{BB962C8B-B14F-4D97-AF65-F5344CB8AC3E}">
        <p14:creationId xmlns:p14="http://schemas.microsoft.com/office/powerpoint/2010/main" val="761987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023360" cy="1345474"/>
          </a:xfrm>
        </p:spPr>
        <p:txBody>
          <a:bodyPr>
            <a:normAutofit/>
          </a:bodyPr>
          <a:lstStyle/>
          <a:p>
            <a:r>
              <a:rPr lang="en-US" sz="3200" dirty="0"/>
              <a:t>Key Metrics: Average Price and Percentage Sold</a:t>
            </a:r>
            <a:endParaRPr lang="en-IN" sz="3200" dirty="0"/>
          </a:p>
        </p:txBody>
      </p:sp>
      <p:pic>
        <p:nvPicPr>
          <p:cNvPr id="6" name="Content Placeholder 5"/>
          <p:cNvPicPr>
            <a:picLocks noGrp="1" noChangeAspect="1"/>
          </p:cNvPicPr>
          <p:nvPr>
            <p:ph idx="1"/>
          </p:nvPr>
        </p:nvPicPr>
        <p:blipFill>
          <a:blip r:embed="rId2"/>
          <a:stretch>
            <a:fillRect/>
          </a:stretch>
        </p:blipFill>
        <p:spPr>
          <a:xfrm>
            <a:off x="5656217" y="3339113"/>
            <a:ext cx="5277394" cy="2966091"/>
          </a:xfrm>
          <a:prstGeom prst="rect">
            <a:avLst/>
          </a:prstGeom>
        </p:spPr>
      </p:pic>
      <p:sp>
        <p:nvSpPr>
          <p:cNvPr id="4" name="Text Placeholder 3"/>
          <p:cNvSpPr>
            <a:spLocks noGrp="1"/>
          </p:cNvSpPr>
          <p:nvPr>
            <p:ph type="body" sz="half" idx="2"/>
          </p:nvPr>
        </p:nvSpPr>
        <p:spPr>
          <a:xfrm>
            <a:off x="0" y="1976122"/>
            <a:ext cx="4023360" cy="3379124"/>
          </a:xfrm>
        </p:spPr>
        <p:txBody>
          <a:bodyPr>
            <a:normAutofit/>
          </a:bodyPr>
          <a:lstStyle/>
          <a:p>
            <a:r>
              <a:rPr lang="en-IN" sz="2000" dirty="0"/>
              <a:t>The average price of properties in the dataset </a:t>
            </a:r>
            <a:r>
              <a:rPr lang="en-IN" sz="2000" dirty="0"/>
              <a:t>is $558.32K. </a:t>
            </a:r>
          </a:p>
          <a:p>
            <a:r>
              <a:rPr lang="en-IN" sz="2000" dirty="0"/>
              <a:t>The </a:t>
            </a:r>
            <a:r>
              <a:rPr lang="en-IN" sz="2000" dirty="0"/>
              <a:t>percentage of properties sold out of </a:t>
            </a:r>
            <a:r>
              <a:rPr lang="en-IN" sz="2000" dirty="0"/>
              <a:t>total </a:t>
            </a:r>
            <a:r>
              <a:rPr lang="en-IN" sz="2000" dirty="0"/>
              <a:t>properties listed is </a:t>
            </a:r>
            <a:r>
              <a:rPr lang="en-IN" sz="2000" dirty="0"/>
              <a:t>22.4%.</a:t>
            </a:r>
          </a:p>
          <a:p>
            <a:r>
              <a:rPr lang="en-IN" sz="2000" dirty="0" err="1"/>
              <a:t>Analyzing</a:t>
            </a:r>
            <a:r>
              <a:rPr lang="en-IN" sz="2000" dirty="0"/>
              <a:t> </a:t>
            </a:r>
            <a:r>
              <a:rPr lang="en-IN" sz="2000" dirty="0"/>
              <a:t>these key metrics provides </a:t>
            </a:r>
            <a:r>
              <a:rPr lang="en-IN" sz="2000" dirty="0"/>
              <a:t>valuable </a:t>
            </a:r>
            <a:r>
              <a:rPr lang="en-IN" sz="2000" dirty="0"/>
              <a:t>insights into the real estate market </a:t>
            </a:r>
            <a:r>
              <a:rPr lang="en-IN" sz="2000" dirty="0"/>
              <a:t>dynamics.</a:t>
            </a:r>
            <a:endParaRPr lang="en-IN" sz="2000" dirty="0"/>
          </a:p>
        </p:txBody>
      </p:sp>
      <p:pic>
        <p:nvPicPr>
          <p:cNvPr id="7" name="Picture 6"/>
          <p:cNvPicPr>
            <a:picLocks noChangeAspect="1"/>
          </p:cNvPicPr>
          <p:nvPr/>
        </p:nvPicPr>
        <p:blipFill>
          <a:blip r:embed="rId3"/>
          <a:stretch>
            <a:fillRect/>
          </a:stretch>
        </p:blipFill>
        <p:spPr>
          <a:xfrm>
            <a:off x="5656217" y="248194"/>
            <a:ext cx="5277394" cy="2952205"/>
          </a:xfrm>
          <a:prstGeom prst="rect">
            <a:avLst/>
          </a:prstGeom>
        </p:spPr>
      </p:pic>
    </p:spTree>
    <p:extLst>
      <p:ext uri="{BB962C8B-B14F-4D97-AF65-F5344CB8AC3E}">
        <p14:creationId xmlns:p14="http://schemas.microsoft.com/office/powerpoint/2010/main" val="2820732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062549" cy="1175657"/>
          </a:xfrm>
        </p:spPr>
        <p:txBody>
          <a:bodyPr>
            <a:normAutofit/>
          </a:bodyPr>
          <a:lstStyle/>
          <a:p>
            <a:r>
              <a:rPr lang="en-US" sz="3200" dirty="0"/>
              <a:t>Gauge Chart: Average Price vs. Target</a:t>
            </a:r>
            <a:endParaRPr lang="en-IN" sz="3200" dirty="0"/>
          </a:p>
        </p:txBody>
      </p:sp>
      <p:pic>
        <p:nvPicPr>
          <p:cNvPr id="5" name="Content Placeholder 4"/>
          <p:cNvPicPr>
            <a:picLocks noGrp="1" noChangeAspect="1"/>
          </p:cNvPicPr>
          <p:nvPr>
            <p:ph idx="1"/>
          </p:nvPr>
        </p:nvPicPr>
        <p:blipFill>
          <a:blip r:embed="rId2"/>
          <a:stretch>
            <a:fillRect/>
          </a:stretch>
        </p:blipFill>
        <p:spPr>
          <a:xfrm>
            <a:off x="4480559" y="992777"/>
            <a:ext cx="7184571" cy="4898571"/>
          </a:xfrm>
          <a:prstGeom prst="rect">
            <a:avLst/>
          </a:prstGeom>
        </p:spPr>
      </p:pic>
      <p:sp>
        <p:nvSpPr>
          <p:cNvPr id="4" name="Text Placeholder 3"/>
          <p:cNvSpPr>
            <a:spLocks noGrp="1"/>
          </p:cNvSpPr>
          <p:nvPr>
            <p:ph type="body" sz="half" idx="2"/>
          </p:nvPr>
        </p:nvSpPr>
        <p:spPr>
          <a:xfrm>
            <a:off x="0" y="1907178"/>
            <a:ext cx="3958046" cy="4702628"/>
          </a:xfrm>
        </p:spPr>
        <p:txBody>
          <a:bodyPr>
            <a:noAutofit/>
          </a:bodyPr>
          <a:lstStyle/>
          <a:p>
            <a:r>
              <a:rPr lang="en-US" sz="2000" dirty="0"/>
              <a:t>The average price of properties trended up over the specified period, indicating Positive growth trend observed in property sales, with a 2.19% increase from 2019 to 2023.</a:t>
            </a:r>
          </a:p>
          <a:p>
            <a:r>
              <a:rPr lang="en-US" sz="2000" dirty="0"/>
              <a:t>Visualizing the average price compared to the static target price using the gauge chart shows $558.32K average price meets its match against a $505.13K static target, revealing the pulse of performance.</a:t>
            </a:r>
            <a:endParaRPr lang="en-IN" sz="2000" dirty="0"/>
          </a:p>
        </p:txBody>
      </p:sp>
    </p:spTree>
    <p:extLst>
      <p:ext uri="{BB962C8B-B14F-4D97-AF65-F5344CB8AC3E}">
        <p14:creationId xmlns:p14="http://schemas.microsoft.com/office/powerpoint/2010/main" val="3259136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3657601" cy="1397726"/>
          </a:xfrm>
        </p:spPr>
        <p:txBody>
          <a:bodyPr>
            <a:normAutofit/>
          </a:bodyPr>
          <a:lstStyle/>
          <a:p>
            <a:r>
              <a:rPr lang="en-US" sz="3200" dirty="0"/>
              <a:t>Pie Chart</a:t>
            </a:r>
            <a:r>
              <a:rPr lang="en-US" sz="3200" dirty="0" smtClean="0"/>
              <a:t>: Distribution </a:t>
            </a:r>
            <a:r>
              <a:rPr lang="en-US" sz="3200" dirty="0"/>
              <a:t>of Property Status by State</a:t>
            </a:r>
            <a:endParaRPr lang="en-IN" sz="3200"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16195" t="41671" r="54432" b="25049"/>
          <a:stretch/>
        </p:blipFill>
        <p:spPr>
          <a:xfrm>
            <a:off x="4898571" y="875211"/>
            <a:ext cx="6609806" cy="4754879"/>
          </a:xfrm>
        </p:spPr>
      </p:pic>
      <p:sp>
        <p:nvSpPr>
          <p:cNvPr id="4" name="Text Placeholder 3"/>
          <p:cNvSpPr>
            <a:spLocks noGrp="1"/>
          </p:cNvSpPr>
          <p:nvPr>
            <p:ph type="body" sz="half" idx="2"/>
          </p:nvPr>
        </p:nvSpPr>
        <p:spPr>
          <a:xfrm>
            <a:off x="0" y="2037806"/>
            <a:ext cx="4023360" cy="3379124"/>
          </a:xfrm>
        </p:spPr>
        <p:txBody>
          <a:bodyPr>
            <a:normAutofit/>
          </a:bodyPr>
          <a:lstStyle/>
          <a:p>
            <a:r>
              <a:rPr lang="en-US" sz="2000" dirty="0"/>
              <a:t>Total </a:t>
            </a:r>
            <a:r>
              <a:rPr lang="en-US" sz="2000" dirty="0"/>
              <a:t>Sales trended up, resulting in a 2.19% </a:t>
            </a:r>
            <a:r>
              <a:rPr lang="en-US" sz="2000" dirty="0"/>
              <a:t>increase </a:t>
            </a:r>
            <a:r>
              <a:rPr lang="en-US" sz="2000" dirty="0"/>
              <a:t>between 2019 and 2023. </a:t>
            </a:r>
            <a:endParaRPr lang="en-US" sz="2000" dirty="0"/>
          </a:p>
          <a:p>
            <a:r>
              <a:rPr lang="en-US" sz="2000" dirty="0"/>
              <a:t>Total Sales started </a:t>
            </a:r>
            <a:r>
              <a:rPr lang="en-US" sz="2000" dirty="0"/>
              <a:t>trending up in 2019, rising by 2.19</a:t>
            </a:r>
            <a:r>
              <a:rPr lang="en-US" sz="2000" dirty="0"/>
              <a:t>% (</a:t>
            </a:r>
            <a:r>
              <a:rPr lang="en-US" sz="2000" dirty="0"/>
              <a:t>2,334,480 units) in 4 years. </a:t>
            </a:r>
          </a:p>
          <a:p>
            <a:endParaRPr lang="en-IN" sz="2000" dirty="0"/>
          </a:p>
        </p:txBody>
      </p:sp>
    </p:spTree>
    <p:extLst>
      <p:ext uri="{BB962C8B-B14F-4D97-AF65-F5344CB8AC3E}">
        <p14:creationId xmlns:p14="http://schemas.microsoft.com/office/powerpoint/2010/main" val="27397736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4036423" cy="1802673"/>
          </a:xfrm>
        </p:spPr>
        <p:txBody>
          <a:bodyPr>
            <a:noAutofit/>
          </a:bodyPr>
          <a:lstStyle/>
          <a:p>
            <a:r>
              <a:rPr lang="en-US" sz="3200" dirty="0"/>
              <a:t>Stacked Area Chart: Trend </a:t>
            </a:r>
            <a:r>
              <a:rPr lang="en-US" sz="3200" dirty="0"/>
              <a:t>of Property Prices Over Time by Status</a:t>
            </a:r>
            <a:br>
              <a:rPr lang="en-US" sz="3200" dirty="0"/>
            </a:br>
            <a:endParaRPr lang="en-IN" sz="3200" dirty="0"/>
          </a:p>
        </p:txBody>
      </p:sp>
      <p:pic>
        <p:nvPicPr>
          <p:cNvPr id="6" name="Content Placeholder 5"/>
          <p:cNvPicPr>
            <a:picLocks noGrp="1" noChangeAspect="1"/>
          </p:cNvPicPr>
          <p:nvPr>
            <p:ph idx="1"/>
          </p:nvPr>
        </p:nvPicPr>
        <p:blipFill>
          <a:blip r:embed="rId2"/>
          <a:stretch>
            <a:fillRect/>
          </a:stretch>
        </p:blipFill>
        <p:spPr>
          <a:xfrm>
            <a:off x="5120641" y="1123406"/>
            <a:ext cx="6492240" cy="4376058"/>
          </a:xfrm>
          <a:prstGeom prst="rect">
            <a:avLst/>
          </a:prstGeom>
        </p:spPr>
      </p:pic>
      <p:sp>
        <p:nvSpPr>
          <p:cNvPr id="4" name="Text Placeholder 3"/>
          <p:cNvSpPr>
            <a:spLocks noGrp="1"/>
          </p:cNvSpPr>
          <p:nvPr>
            <p:ph type="body" sz="half" idx="2"/>
          </p:nvPr>
        </p:nvSpPr>
        <p:spPr>
          <a:xfrm>
            <a:off x="0" y="1670858"/>
            <a:ext cx="4036421" cy="3379124"/>
          </a:xfrm>
        </p:spPr>
        <p:txBody>
          <a:bodyPr>
            <a:normAutofit/>
          </a:bodyPr>
          <a:lstStyle/>
          <a:p>
            <a:r>
              <a:rPr lang="en-US" sz="2000" dirty="0"/>
              <a:t>Visualize </a:t>
            </a:r>
            <a:r>
              <a:rPr lang="en-US" sz="2000" dirty="0"/>
              <a:t>the trend of property prices over </a:t>
            </a:r>
            <a:r>
              <a:rPr lang="en-US" sz="2000" dirty="0"/>
              <a:t>time </a:t>
            </a:r>
            <a:r>
              <a:rPr lang="en-US" sz="2000" dirty="0"/>
              <a:t>by status using a stacked area </a:t>
            </a:r>
            <a:r>
              <a:rPr lang="en-US" sz="2000" dirty="0"/>
              <a:t>chart.</a:t>
            </a:r>
          </a:p>
          <a:p>
            <a:r>
              <a:rPr lang="en-US" sz="2000" dirty="0"/>
              <a:t>Total </a:t>
            </a:r>
            <a:r>
              <a:rPr lang="en-US" sz="2000" dirty="0"/>
              <a:t>Sales trended up, resulting in a 2.19% </a:t>
            </a:r>
            <a:r>
              <a:rPr lang="en-US" sz="2000" dirty="0"/>
              <a:t>increase </a:t>
            </a:r>
            <a:r>
              <a:rPr lang="en-US" sz="2000" dirty="0"/>
              <a:t>between 2019 and 2023. </a:t>
            </a:r>
            <a:endParaRPr lang="en-US" sz="2000" dirty="0"/>
          </a:p>
          <a:p>
            <a:r>
              <a:rPr lang="en-US" sz="2000" dirty="0"/>
              <a:t>Total </a:t>
            </a:r>
            <a:r>
              <a:rPr lang="en-US" sz="2000" dirty="0"/>
              <a:t>Sales </a:t>
            </a:r>
            <a:r>
              <a:rPr lang="en-US" sz="2000" dirty="0"/>
              <a:t>started </a:t>
            </a:r>
            <a:r>
              <a:rPr lang="en-US" sz="2000" dirty="0"/>
              <a:t>trending up in 2019, rising by 2.19% </a:t>
            </a:r>
            <a:r>
              <a:rPr lang="en-US" sz="2000" dirty="0"/>
              <a:t>(</a:t>
            </a:r>
            <a:r>
              <a:rPr lang="en-US" sz="2000" dirty="0"/>
              <a:t>2,334,480 units) in 4 years. </a:t>
            </a:r>
          </a:p>
          <a:p>
            <a:endParaRPr lang="en-IN" sz="2000" dirty="0"/>
          </a:p>
        </p:txBody>
      </p:sp>
    </p:spTree>
    <p:extLst>
      <p:ext uri="{BB962C8B-B14F-4D97-AF65-F5344CB8AC3E}">
        <p14:creationId xmlns:p14="http://schemas.microsoft.com/office/powerpoint/2010/main" val="34481629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docProps/app.xml><?xml version="1.0" encoding="utf-8"?>
<Properties xmlns="http://schemas.openxmlformats.org/officeDocument/2006/extended-properties" xmlns:vt="http://schemas.openxmlformats.org/officeDocument/2006/docPropsVTypes">
  <Template>Retrospect</Template>
  <TotalTime>861</TotalTime>
  <Words>881</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Calibri</vt:lpstr>
      <vt:lpstr>Calibri Light</vt:lpstr>
      <vt:lpstr>Retrospect</vt:lpstr>
      <vt:lpstr>Real Estate Market Analysis Dashboard.</vt:lpstr>
      <vt:lpstr>Objectives </vt:lpstr>
      <vt:lpstr>PowerPoint Presentation</vt:lpstr>
      <vt:lpstr>Area Chart: Property Price Trends</vt:lpstr>
      <vt:lpstr>Stacked Column Chart: Property Sales Status by State</vt:lpstr>
      <vt:lpstr>Key Metrics: Average Price and Percentage Sold</vt:lpstr>
      <vt:lpstr>Gauge Chart: Average Price vs. Target</vt:lpstr>
      <vt:lpstr>Pie Chart: Distribution of Property Status by State</vt:lpstr>
      <vt:lpstr>Stacked Area Chart: Trend of Property Prices Over Time by Status </vt:lpstr>
      <vt:lpstr>Line Chart: Comparison of Average Static Target Price and Average House Size Over Time</vt:lpstr>
      <vt:lpstr>Clustered Column Chart: Property Count by State and Bedrooms </vt:lpstr>
      <vt:lpstr>DAX Functions Explanation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Market Analysis Dashboard.</dc:title>
  <dc:creator>GOOD</dc:creator>
  <cp:lastModifiedBy>GOOD</cp:lastModifiedBy>
  <cp:revision>26</cp:revision>
  <dcterms:created xsi:type="dcterms:W3CDTF">2024-04-06T17:52:30Z</dcterms:created>
  <dcterms:modified xsi:type="dcterms:W3CDTF">2024-04-07T08:13:44Z</dcterms:modified>
</cp:coreProperties>
</file>