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embeddedFontLst>
    <p:embeddedFont>
      <p:font typeface="Century Gothic"/>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enturyGothic-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CenturyGothic-italic.fntdata"/><Relationship Id="rId10" Type="http://schemas.openxmlformats.org/officeDocument/2006/relationships/slide" Target="slides/slide6.xml"/><Relationship Id="rId32" Type="http://schemas.openxmlformats.org/officeDocument/2006/relationships/font" Target="fonts/CenturyGothic-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CenturyGothic-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2295ab8a34_1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12295ab8a34_1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22a2b9bff8_0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g122a2b9bff8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2295ab8a34_1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g12295ab8a34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22a2b9bff8_0_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g122a2b9bff8_0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2a2b9bff8_0_2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122a2b9bff8_0_2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295ab8a34_3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12295ab8a34_3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22a2b9bff8_0_1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g122a2b9bff8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2295ab8a34_1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g12295ab8a34_1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2295ab8a34_1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g12295ab8a34_1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22a2b9bff8_0_1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g122a2b9bff8_0_1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2a2b9bff8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122a2b9bff8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22a2b9bff8_0_1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g122a2b9bff8_0_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22a2b9bff8_0_1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g122a2b9bff8_0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22a2b9bff8_0_1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g122a2b9bff8_0_1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22a2b9bff8_0_2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g122a2b9bff8_0_2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22a2b9bff8_0_1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g122a2b9bff8_0_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22a2b9bff8_0_2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g122a2b9bff8_0_2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22a2b9bff8_0_2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g122a2b9bff8_0_2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2a2b9bff8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122a2b9bff8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2a2b9bff8_0_2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122a2b9bff8_0_2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295ab8a34_3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12295ab8a34_3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2a2b9bff8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122a2b9bff8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2a2b9bff8_0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122a2b9bff8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2a2b9bff8_0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122a2b9bff8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
        <p:nvSpPr>
          <p:cNvPr id="43" name="Google Shape;43;p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8" name="Shape 108"/>
        <p:cNvGrpSpPr/>
        <p:nvPr/>
      </p:nvGrpSpPr>
      <p:grpSpPr>
        <a:xfrm>
          <a:off x="0" y="0"/>
          <a:ext cx="0" cy="0"/>
          <a:chOff x="0" y="0"/>
          <a:chExt cx="0" cy="0"/>
        </a:xfrm>
      </p:grpSpPr>
      <p:sp>
        <p:nvSpPr>
          <p:cNvPr id="109" name="Google Shape;109;p11"/>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1"/>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1" name="Google Shape;111;p1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1"/>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5" name="Shape 115"/>
        <p:cNvGrpSpPr/>
        <p:nvPr/>
      </p:nvGrpSpPr>
      <p:grpSpPr>
        <a:xfrm>
          <a:off x="0" y="0"/>
          <a:ext cx="0" cy="0"/>
          <a:chOff x="0" y="0"/>
          <a:chExt cx="0" cy="0"/>
        </a:xfrm>
      </p:grpSpPr>
      <p:sp>
        <p:nvSpPr>
          <p:cNvPr id="116" name="Google Shape;116;p12"/>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2"/>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8" name="Google Shape;118;p12"/>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9" name="Google Shape;119;p1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3" name="Google Shape;123;p12"/>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24" name="Google Shape;124;p12"/>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5" name="Shape 125"/>
        <p:cNvGrpSpPr/>
        <p:nvPr/>
      </p:nvGrpSpPr>
      <p:grpSpPr>
        <a:xfrm>
          <a:off x="0" y="0"/>
          <a:ext cx="0" cy="0"/>
          <a:chOff x="0" y="0"/>
          <a:chExt cx="0" cy="0"/>
        </a:xfrm>
      </p:grpSpPr>
      <p:sp>
        <p:nvSpPr>
          <p:cNvPr id="126" name="Google Shape;126;p13"/>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3"/>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8" name="Google Shape;128;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32" name="Shape 132"/>
        <p:cNvGrpSpPr/>
        <p:nvPr/>
      </p:nvGrpSpPr>
      <p:grpSpPr>
        <a:xfrm>
          <a:off x="0" y="0"/>
          <a:ext cx="0" cy="0"/>
          <a:chOff x="0" y="0"/>
          <a:chExt cx="0" cy="0"/>
        </a:xfrm>
      </p:grpSpPr>
      <p:sp>
        <p:nvSpPr>
          <p:cNvPr id="133" name="Google Shape;133;p14"/>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4"/>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5" name="Google Shape;135;p14"/>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6" name="Google Shape;136;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0" name="Google Shape;140;p14"/>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41" name="Google Shape;141;p14"/>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42" name="Shape 142"/>
        <p:cNvGrpSpPr/>
        <p:nvPr/>
      </p:nvGrpSpPr>
      <p:grpSpPr>
        <a:xfrm>
          <a:off x="0" y="0"/>
          <a:ext cx="0" cy="0"/>
          <a:chOff x="0" y="0"/>
          <a:chExt cx="0" cy="0"/>
        </a:xfrm>
      </p:grpSpPr>
      <p:sp>
        <p:nvSpPr>
          <p:cNvPr id="143" name="Google Shape;143;p15"/>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5"/>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5" name="Google Shape;145;p15"/>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6" name="Google Shape;146;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0" name="Shape 150"/>
        <p:cNvGrpSpPr/>
        <p:nvPr/>
      </p:nvGrpSpPr>
      <p:grpSpPr>
        <a:xfrm>
          <a:off x="0" y="0"/>
          <a:ext cx="0" cy="0"/>
          <a:chOff x="0" y="0"/>
          <a:chExt cx="0" cy="0"/>
        </a:xfrm>
      </p:grpSpPr>
      <p:sp>
        <p:nvSpPr>
          <p:cNvPr id="151" name="Google Shape;151;p1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6"/>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3" name="Google Shape;153;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17"/>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7"/>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60" name="Google Shape;160;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1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7" name="Shape 47"/>
        <p:cNvGrpSpPr/>
        <p:nvPr/>
      </p:nvGrpSpPr>
      <p:grpSpPr>
        <a:xfrm>
          <a:off x="0" y="0"/>
          <a:ext cx="0" cy="0"/>
          <a:chOff x="0" y="0"/>
          <a:chExt cx="0" cy="0"/>
        </a:xfrm>
      </p:grpSpPr>
      <p:sp>
        <p:nvSpPr>
          <p:cNvPr id="48" name="Google Shape;48;p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50" name="Google Shape;50;p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4"/>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57" name="Google Shape;57;p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1" name="Shape 61"/>
        <p:cNvGrpSpPr/>
        <p:nvPr/>
      </p:nvGrpSpPr>
      <p:grpSpPr>
        <a:xfrm>
          <a:off x="0" y="0"/>
          <a:ext cx="0" cy="0"/>
          <a:chOff x="0" y="0"/>
          <a:chExt cx="0" cy="0"/>
        </a:xfrm>
      </p:grpSpPr>
      <p:sp>
        <p:nvSpPr>
          <p:cNvPr id="62" name="Google Shape;62;p5"/>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64" name="Google Shape;64;p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8" name="Shape 68"/>
        <p:cNvGrpSpPr/>
        <p:nvPr/>
      </p:nvGrpSpPr>
      <p:grpSpPr>
        <a:xfrm>
          <a:off x="0" y="0"/>
          <a:ext cx="0" cy="0"/>
          <a:chOff x="0" y="0"/>
          <a:chExt cx="0" cy="0"/>
        </a:xfrm>
      </p:grpSpPr>
      <p:sp>
        <p:nvSpPr>
          <p:cNvPr id="69" name="Google Shape;69;p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1" name="Google Shape;71;p6"/>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2" name="Google Shape;72;p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6" name="Shape 76"/>
        <p:cNvGrpSpPr/>
        <p:nvPr/>
      </p:nvGrpSpPr>
      <p:grpSpPr>
        <a:xfrm>
          <a:off x="0" y="0"/>
          <a:ext cx="0" cy="0"/>
          <a:chOff x="0" y="0"/>
          <a:chExt cx="0" cy="0"/>
        </a:xfrm>
      </p:grpSpPr>
      <p:sp>
        <p:nvSpPr>
          <p:cNvPr id="77" name="Google Shape;77;p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7"/>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9" name="Google Shape;79;p7"/>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80" name="Google Shape;80;p7"/>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81" name="Google Shape;81;p7"/>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82" name="Google Shape;82;p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8"/>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2" name="Shape 92"/>
        <p:cNvGrpSpPr/>
        <p:nvPr/>
      </p:nvGrpSpPr>
      <p:grpSpPr>
        <a:xfrm>
          <a:off x="0" y="0"/>
          <a:ext cx="0" cy="0"/>
          <a:chOff x="0" y="0"/>
          <a:chExt cx="0" cy="0"/>
        </a:xfrm>
      </p:grpSpPr>
      <p:sp>
        <p:nvSpPr>
          <p:cNvPr id="93" name="Google Shape;93;p9"/>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5" name="Google Shape;95;p9"/>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6" name="Google Shape;96;p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0" name="Shape 100"/>
        <p:cNvGrpSpPr/>
        <p:nvPr/>
      </p:nvGrpSpPr>
      <p:grpSpPr>
        <a:xfrm>
          <a:off x="0" y="0"/>
          <a:ext cx="0" cy="0"/>
          <a:chOff x="0" y="0"/>
          <a:chExt cx="0" cy="0"/>
        </a:xfrm>
      </p:grpSpPr>
      <p:sp>
        <p:nvSpPr>
          <p:cNvPr id="101" name="Google Shape;101;p10"/>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0"/>
          <p:cNvSpPr/>
          <p:nvPr>
            <p:ph idx="2" type="pic"/>
          </p:nvPr>
        </p:nvSpPr>
        <p:spPr>
          <a:xfrm>
            <a:off x="2589212" y="634965"/>
            <a:ext cx="8915400" cy="3854970"/>
          </a:xfrm>
          <a:prstGeom prst="rect">
            <a:avLst/>
          </a:prstGeom>
          <a:noFill/>
          <a:ln>
            <a:noFill/>
          </a:ln>
        </p:spPr>
      </p:sp>
      <p:sp>
        <p:nvSpPr>
          <p:cNvPr id="103" name="Google Shape;103;p10"/>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4" name="Google Shape;104;p1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9" name="Shape 9"/>
        <p:cNvGrpSpPr/>
        <p:nvPr/>
      </p:nvGrpSpPr>
      <p:grpSpPr>
        <a:xfrm>
          <a:off x="0" y="0"/>
          <a:ext cx="0" cy="0"/>
          <a:chOff x="0" y="0"/>
          <a:chExt cx="0" cy="0"/>
        </a:xfrm>
      </p:grpSpPr>
      <p:grpSp>
        <p:nvGrpSpPr>
          <p:cNvPr id="10" name="Google Shape;10;p1"/>
          <p:cNvGrpSpPr/>
          <p:nvPr/>
        </p:nvGrpSpPr>
        <p:grpSpPr>
          <a:xfrm>
            <a:off x="1" y="228600"/>
            <a:ext cx="2851516" cy="6638628"/>
            <a:chOff x="2487613" y="285750"/>
            <a:chExt cx="2428875" cy="5654676"/>
          </a:xfrm>
        </p:grpSpPr>
        <p:sp>
          <p:nvSpPr>
            <p:cNvPr id="11" name="Google Shape;11;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1"/>
          <p:cNvGrpSpPr/>
          <p:nvPr/>
        </p:nvGrpSpPr>
        <p:grpSpPr>
          <a:xfrm>
            <a:off x="27221" y="-786"/>
            <a:ext cx="2356674" cy="6854039"/>
            <a:chOff x="6627813" y="194833"/>
            <a:chExt cx="1952625" cy="5678918"/>
          </a:xfrm>
        </p:grpSpPr>
        <p:sp>
          <p:nvSpPr>
            <p:cNvPr id="24" name="Google Shape;24;p1"/>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1"/>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8" name="Google Shape;38;p1"/>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9" name="Google Shape;39;p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0" name="Google Shape;40;p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1" name="Google Shape;41;p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docs.python.org/3/library/tkinter.html" TargetMode="External"/><Relationship Id="rId4" Type="http://schemas.openxmlformats.org/officeDocument/2006/relationships/hyperlink" Target="https://www.tutorialspoint.com/python/python_gui_programming.htm#%20:~:text=Tkinter%20is%20the%20standard%20GUI,to%20the%20Tk%%2020GUI%20toolkit.&amp;text=Import%20the%20Tkinter%20module" TargetMode="External"/><Relationship Id="rId9" Type="http://schemas.openxmlformats.org/officeDocument/2006/relationships/image" Target="../media/image7.png"/><Relationship Id="rId5" Type="http://schemas.openxmlformats.org/officeDocument/2006/relationships/hyperlink" Target="https://en.wikipedia.org/wiki/Caesar_cipher" TargetMode="External"/><Relationship Id="rId6" Type="http://schemas.openxmlformats.org/officeDocument/2006/relationships/hyperlink" Target="https://cryptography.fandom.com/wiki/Caesar_cipher" TargetMode="External"/><Relationship Id="rId7" Type="http://schemas.openxmlformats.org/officeDocument/2006/relationships/hyperlink" Target="https://en.wikipedia.org/wiki/Steganography" TargetMode="External"/><Relationship Id="rId8" Type="http://schemas.openxmlformats.org/officeDocument/2006/relationships/hyperlink" Target="https://www.techtarget.com/searchsecurity/definition/steganography"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18"/>
          <p:cNvPicPr preferRelativeResize="0"/>
          <p:nvPr/>
        </p:nvPicPr>
        <p:blipFill rotWithShape="1">
          <a:blip r:embed="rId3">
            <a:alphaModFix/>
          </a:blip>
          <a:srcRect b="0" l="0" r="0" t="0"/>
          <a:stretch/>
        </p:blipFill>
        <p:spPr>
          <a:xfrm>
            <a:off x="11267090" y="35183"/>
            <a:ext cx="924910" cy="1053745"/>
          </a:xfrm>
          <a:prstGeom prst="rect">
            <a:avLst/>
          </a:prstGeom>
          <a:noFill/>
          <a:ln>
            <a:noFill/>
          </a:ln>
        </p:spPr>
      </p:pic>
      <p:sp>
        <p:nvSpPr>
          <p:cNvPr id="169" name="Google Shape;169;p18"/>
          <p:cNvSpPr txBox="1"/>
          <p:nvPr/>
        </p:nvSpPr>
        <p:spPr>
          <a:xfrm>
            <a:off x="683610" y="35183"/>
            <a:ext cx="10405500" cy="1299600"/>
          </a:xfrm>
          <a:prstGeom prst="rect">
            <a:avLst/>
          </a:prstGeom>
          <a:noFill/>
          <a:ln>
            <a:noFill/>
          </a:ln>
        </p:spPr>
        <p:txBody>
          <a:bodyPr anchorCtr="0" anchor="b" bIns="45700" lIns="91425" spcFirstLastPara="1" rIns="18275" wrap="square" tIns="0">
            <a:normAutofit lnSpcReduction="20000"/>
          </a:bodyPr>
          <a:lstStyle/>
          <a:p>
            <a:pPr indent="0" lvl="0" marL="0" marR="0" rtl="0" algn="ctr">
              <a:lnSpc>
                <a:spcPct val="110000"/>
              </a:lnSpc>
              <a:spcBef>
                <a:spcPts val="0"/>
              </a:spcBef>
              <a:spcAft>
                <a:spcPts val="0"/>
              </a:spcAft>
              <a:buClr>
                <a:srgbClr val="FF0066"/>
              </a:buClr>
              <a:buSzPts val="2400"/>
              <a:buFont typeface="Cambria"/>
              <a:buNone/>
            </a:pPr>
            <a:r>
              <a:rPr b="1" i="0" lang="en-US" sz="1900" u="none" cap="none" strike="noStrike">
                <a:solidFill>
                  <a:srgbClr val="000000"/>
                </a:solidFill>
                <a:latin typeface="Cambria"/>
                <a:ea typeface="Cambria"/>
                <a:cs typeface="Cambria"/>
                <a:sym typeface="Cambria"/>
              </a:rPr>
              <a:t>Excel</a:t>
            </a:r>
            <a:r>
              <a:rPr b="1" lang="en-US" sz="1900">
                <a:latin typeface="Cambria"/>
                <a:ea typeface="Cambria"/>
                <a:cs typeface="Cambria"/>
                <a:sym typeface="Cambria"/>
              </a:rPr>
              <a:t>s</a:t>
            </a:r>
            <a:r>
              <a:rPr b="1" i="0" lang="en-US" sz="1900" u="none" cap="none" strike="noStrike">
                <a:solidFill>
                  <a:srgbClr val="000000"/>
                </a:solidFill>
                <a:latin typeface="Cambria"/>
                <a:ea typeface="Cambria"/>
                <a:cs typeface="Cambria"/>
                <a:sym typeface="Cambria"/>
              </a:rPr>
              <a:t>sior </a:t>
            </a:r>
            <a:r>
              <a:rPr b="1" i="0" lang="en-US" sz="1900" u="none" cap="none" strike="noStrike">
                <a:solidFill>
                  <a:srgbClr val="000000"/>
                </a:solidFill>
                <a:latin typeface="Cambria"/>
                <a:ea typeface="Cambria"/>
                <a:cs typeface="Cambria"/>
                <a:sym typeface="Cambria"/>
              </a:rPr>
              <a:t>Education Society’s</a:t>
            </a:r>
            <a:br>
              <a:rPr b="1" i="0" lang="en-US" sz="6000" u="none" cap="none" strike="noStrike">
                <a:solidFill>
                  <a:srgbClr val="000000"/>
                </a:solidFill>
                <a:latin typeface="Cambria"/>
                <a:ea typeface="Cambria"/>
                <a:cs typeface="Cambria"/>
                <a:sym typeface="Cambria"/>
              </a:rPr>
            </a:br>
            <a:r>
              <a:rPr b="1" i="0" lang="en-US" sz="100" u="none" cap="none" strike="noStrike">
                <a:solidFill>
                  <a:srgbClr val="000000"/>
                </a:solidFill>
                <a:latin typeface="Cambria"/>
                <a:ea typeface="Cambria"/>
                <a:cs typeface="Cambria"/>
                <a:sym typeface="Cambria"/>
              </a:rPr>
              <a:t> </a:t>
            </a:r>
            <a:br>
              <a:rPr b="0" i="0" lang="en-US" sz="4400" u="none" cap="none" strike="noStrike">
                <a:solidFill>
                  <a:srgbClr val="000000"/>
                </a:solidFill>
                <a:latin typeface="Cambria"/>
                <a:ea typeface="Cambria"/>
                <a:cs typeface="Cambria"/>
                <a:sym typeface="Cambria"/>
              </a:rPr>
            </a:br>
            <a:r>
              <a:rPr b="1" i="0" lang="en-US" sz="2400" u="none" cap="none" strike="noStrike">
                <a:solidFill>
                  <a:srgbClr val="000000"/>
                </a:solidFill>
                <a:latin typeface="Cambria"/>
                <a:ea typeface="Cambria"/>
                <a:cs typeface="Cambria"/>
                <a:sym typeface="Cambria"/>
              </a:rPr>
              <a:t>         K. C. College of Engineering &amp; Management Studies &amp; Research  </a:t>
            </a:r>
            <a:br>
              <a:rPr b="0" i="0" lang="en-US" sz="4400" u="none" cap="none" strike="noStrike">
                <a:solidFill>
                  <a:srgbClr val="000000"/>
                </a:solidFill>
                <a:latin typeface="Calibri"/>
                <a:ea typeface="Calibri"/>
                <a:cs typeface="Calibri"/>
                <a:sym typeface="Calibri"/>
              </a:rPr>
            </a:br>
            <a:r>
              <a:rPr b="0" i="0" lang="en-US" sz="2400" u="none" cap="none" strike="noStrike">
                <a:solidFill>
                  <a:srgbClr val="000000"/>
                </a:solidFill>
                <a:latin typeface="Cambria"/>
                <a:ea typeface="Cambria"/>
                <a:cs typeface="Cambria"/>
                <a:sym typeface="Cambria"/>
              </a:rPr>
              <a:t>Department of Computer Engineering</a:t>
            </a:r>
            <a:endParaRPr b="1" i="0" sz="2000" u="none" cap="none" strike="noStrike">
              <a:solidFill>
                <a:srgbClr val="000000"/>
              </a:solidFill>
              <a:latin typeface="Cambria"/>
              <a:ea typeface="Cambria"/>
              <a:cs typeface="Cambria"/>
              <a:sym typeface="Cambria"/>
            </a:endParaRPr>
          </a:p>
        </p:txBody>
      </p:sp>
      <p:sp>
        <p:nvSpPr>
          <p:cNvPr id="170" name="Google Shape;170;p18"/>
          <p:cNvSpPr txBox="1"/>
          <p:nvPr/>
        </p:nvSpPr>
        <p:spPr>
          <a:xfrm>
            <a:off x="10361612" y="6247637"/>
            <a:ext cx="1146300" cy="370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100">
                <a:solidFill>
                  <a:schemeClr val="dk1"/>
                </a:solidFill>
                <a:latin typeface="Century Gothic"/>
                <a:ea typeface="Century Gothic"/>
                <a:cs typeface="Century Gothic"/>
                <a:sym typeface="Century Gothic"/>
              </a:rPr>
              <a:t>30</a:t>
            </a:r>
            <a:r>
              <a:rPr b="1" lang="en-US" sz="1100">
                <a:solidFill>
                  <a:schemeClr val="dk1"/>
                </a:solidFill>
                <a:latin typeface="Century Gothic"/>
                <a:ea typeface="Century Gothic"/>
                <a:cs typeface="Century Gothic"/>
                <a:sym typeface="Century Gothic"/>
              </a:rPr>
              <a:t>-04-2022</a:t>
            </a:r>
            <a:endParaRPr b="1" sz="1100">
              <a:solidFill>
                <a:schemeClr val="dk1"/>
              </a:solidFill>
              <a:latin typeface="Century Gothic"/>
              <a:ea typeface="Century Gothic"/>
              <a:cs typeface="Century Gothic"/>
              <a:sym typeface="Century Gothic"/>
            </a:endParaRPr>
          </a:p>
        </p:txBody>
      </p:sp>
      <p:sp>
        <p:nvSpPr>
          <p:cNvPr id="171" name="Google Shape;171;p18"/>
          <p:cNvSpPr txBox="1"/>
          <p:nvPr/>
        </p:nvSpPr>
        <p:spPr>
          <a:xfrm>
            <a:off x="2589212" y="6250333"/>
            <a:ext cx="7620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1100">
                <a:solidFill>
                  <a:schemeClr val="dk1"/>
                </a:solidFill>
                <a:latin typeface="Times New Roman"/>
                <a:ea typeface="Times New Roman"/>
                <a:cs typeface="Times New Roman"/>
                <a:sym typeface="Times New Roman"/>
              </a:rPr>
              <a:t>ENCRYPTION - DECRYPTION</a:t>
            </a:r>
            <a:endParaRPr sz="1100">
              <a:solidFill>
                <a:srgbClr val="888888"/>
              </a:solidFill>
              <a:latin typeface="Century Gothic"/>
              <a:ea typeface="Century Gothic"/>
              <a:cs typeface="Century Gothic"/>
              <a:sym typeface="Century Gothic"/>
            </a:endParaRPr>
          </a:p>
        </p:txBody>
      </p:sp>
      <p:sp>
        <p:nvSpPr>
          <p:cNvPr id="172" name="Google Shape;172;p18"/>
          <p:cNvSpPr txBox="1"/>
          <p:nvPr/>
        </p:nvSpPr>
        <p:spPr>
          <a:xfrm>
            <a:off x="2528950" y="1598675"/>
            <a:ext cx="9201300" cy="1496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4800" u="sng">
                <a:latin typeface="Times New Roman"/>
                <a:ea typeface="Times New Roman"/>
                <a:cs typeface="Times New Roman"/>
                <a:sym typeface="Times New Roman"/>
              </a:rPr>
              <a:t>ENCRYPTION - DECRYPTION</a:t>
            </a:r>
            <a:endParaRPr b="1" sz="4800" u="sng">
              <a:solidFill>
                <a:srgbClr val="000000"/>
              </a:solidFill>
              <a:latin typeface="Times New Roman"/>
              <a:ea typeface="Times New Roman"/>
              <a:cs typeface="Times New Roman"/>
              <a:sym typeface="Times New Roman"/>
            </a:endParaRPr>
          </a:p>
          <a:p>
            <a:pPr indent="0" lvl="0" marL="0" rtl="0" algn="r">
              <a:lnSpc>
                <a:spcPct val="115000"/>
              </a:lnSpc>
              <a:spcBef>
                <a:spcPts val="0"/>
              </a:spcBef>
              <a:spcAft>
                <a:spcPts val="0"/>
              </a:spcAft>
              <a:buNone/>
            </a:pPr>
            <a:r>
              <a:rPr b="1" lang="en-US" sz="3000">
                <a:solidFill>
                  <a:schemeClr val="dk1"/>
                </a:solidFill>
                <a:latin typeface="Times New Roman"/>
                <a:ea typeface="Times New Roman"/>
                <a:cs typeface="Times New Roman"/>
                <a:sym typeface="Times New Roman"/>
              </a:rPr>
              <a:t>(Caesar Cipher, Steganography)</a:t>
            </a:r>
            <a:endParaRPr b="1" sz="3000">
              <a:solidFill>
                <a:srgbClr val="000000"/>
              </a:solidFill>
              <a:latin typeface="Times New Roman"/>
              <a:ea typeface="Times New Roman"/>
              <a:cs typeface="Times New Roman"/>
              <a:sym typeface="Times New Roman"/>
            </a:endParaRPr>
          </a:p>
        </p:txBody>
      </p:sp>
      <p:pic>
        <p:nvPicPr>
          <p:cNvPr id="173" name="Google Shape;173;p18"/>
          <p:cNvPicPr preferRelativeResize="0"/>
          <p:nvPr/>
        </p:nvPicPr>
        <p:blipFill>
          <a:blip r:embed="rId4">
            <a:alphaModFix/>
          </a:blip>
          <a:stretch>
            <a:fillRect/>
          </a:stretch>
        </p:blipFill>
        <p:spPr>
          <a:xfrm>
            <a:off x="2329975" y="4017750"/>
            <a:ext cx="9400326" cy="1452000"/>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7"/>
          <p:cNvSpPr txBox="1"/>
          <p:nvPr/>
        </p:nvSpPr>
        <p:spPr>
          <a:xfrm>
            <a:off x="2046911" y="685875"/>
            <a:ext cx="3579300" cy="7509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b="1" i="1" lang="en-US" sz="3600">
                <a:solidFill>
                  <a:srgbClr val="000000"/>
                </a:solidFill>
                <a:latin typeface="Times New Roman"/>
                <a:ea typeface="Times New Roman"/>
                <a:cs typeface="Times New Roman"/>
                <a:sym typeface="Times New Roman"/>
              </a:rPr>
              <a:t>Methodology</a:t>
            </a:r>
            <a:endParaRPr b="1" sz="3600">
              <a:solidFill>
                <a:srgbClr val="000000"/>
              </a:solidFill>
              <a:latin typeface="Century Gothic"/>
              <a:ea typeface="Century Gothic"/>
              <a:cs typeface="Century Gothic"/>
              <a:sym typeface="Century Gothic"/>
            </a:endParaRPr>
          </a:p>
        </p:txBody>
      </p:sp>
      <p:sp>
        <p:nvSpPr>
          <p:cNvPr id="261" name="Google Shape;261;p27"/>
          <p:cNvSpPr txBox="1"/>
          <p:nvPr/>
        </p:nvSpPr>
        <p:spPr>
          <a:xfrm>
            <a:off x="2031550" y="1643400"/>
            <a:ext cx="9941400" cy="4204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sz="2320">
                <a:solidFill>
                  <a:srgbClr val="000000"/>
                </a:solidFill>
                <a:latin typeface="Georgia"/>
                <a:ea typeface="Georgia"/>
                <a:cs typeface="Georgia"/>
                <a:sym typeface="Georgia"/>
              </a:rPr>
              <a:t>● Import tkinter, </a:t>
            </a:r>
            <a:r>
              <a:rPr lang="en-US" sz="2320">
                <a:latin typeface="Georgia"/>
                <a:ea typeface="Georgia"/>
                <a:cs typeface="Georgia"/>
                <a:sym typeface="Georgia"/>
              </a:rPr>
              <a:t>stegano </a:t>
            </a:r>
            <a:r>
              <a:rPr lang="en-US" sz="2320">
                <a:solidFill>
                  <a:srgbClr val="000000"/>
                </a:solidFill>
                <a:latin typeface="Georgia"/>
                <a:ea typeface="Georgia"/>
                <a:cs typeface="Georgia"/>
                <a:sym typeface="Georgia"/>
              </a:rPr>
              <a:t>libraries.</a:t>
            </a:r>
            <a:endParaRPr b="1" sz="232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rPr lang="en-US" sz="2320">
                <a:solidFill>
                  <a:srgbClr val="000000"/>
                </a:solidFill>
                <a:latin typeface="Georgia"/>
                <a:ea typeface="Georgia"/>
                <a:cs typeface="Georgia"/>
                <a:sym typeface="Georgia"/>
              </a:rPr>
              <a:t>● Initialized window to cover the whole screen.</a:t>
            </a:r>
            <a:endParaRPr sz="232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rPr lang="en-US" sz="2320">
                <a:solidFill>
                  <a:srgbClr val="000000"/>
                </a:solidFill>
                <a:latin typeface="Georgia"/>
                <a:ea typeface="Georgia"/>
                <a:cs typeface="Georgia"/>
                <a:sym typeface="Georgia"/>
              </a:rPr>
              <a:t>● Added labels, input fields and buttons.</a:t>
            </a:r>
            <a:endParaRPr sz="232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rPr lang="en-US" sz="2320">
                <a:solidFill>
                  <a:srgbClr val="000000"/>
                </a:solidFill>
                <a:latin typeface="Georgia"/>
                <a:ea typeface="Georgia"/>
                <a:cs typeface="Georgia"/>
                <a:sym typeface="Georgia"/>
              </a:rPr>
              <a:t>● Created a function </a:t>
            </a:r>
            <a:r>
              <a:rPr b="1" lang="en-US" sz="2320">
                <a:latin typeface="Georgia"/>
                <a:ea typeface="Georgia"/>
                <a:cs typeface="Georgia"/>
                <a:sym typeface="Georgia"/>
              </a:rPr>
              <a:t>encode</a:t>
            </a:r>
            <a:r>
              <a:rPr b="1" lang="en-US" sz="2320">
                <a:solidFill>
                  <a:srgbClr val="000000"/>
                </a:solidFill>
                <a:latin typeface="Georgia"/>
                <a:ea typeface="Georgia"/>
                <a:cs typeface="Georgia"/>
                <a:sym typeface="Georgia"/>
              </a:rPr>
              <a:t>()</a:t>
            </a:r>
            <a:r>
              <a:rPr lang="en-US" sz="2320">
                <a:solidFill>
                  <a:srgbClr val="000000"/>
                </a:solidFill>
                <a:latin typeface="Georgia"/>
                <a:ea typeface="Georgia"/>
                <a:cs typeface="Georgia"/>
                <a:sym typeface="Georgia"/>
              </a:rPr>
              <a:t> to encode the </a:t>
            </a:r>
            <a:r>
              <a:rPr lang="en-US" sz="2320">
                <a:latin typeface="Georgia"/>
                <a:ea typeface="Georgia"/>
                <a:cs typeface="Georgia"/>
                <a:sym typeface="Georgia"/>
              </a:rPr>
              <a:t>message and hide it into an image</a:t>
            </a:r>
            <a:r>
              <a:rPr lang="en-US" sz="2320">
                <a:solidFill>
                  <a:srgbClr val="000000"/>
                </a:solidFill>
                <a:latin typeface="Georgia"/>
                <a:ea typeface="Georgia"/>
                <a:cs typeface="Georgia"/>
                <a:sym typeface="Georgia"/>
              </a:rPr>
              <a:t>.</a:t>
            </a:r>
            <a:endParaRPr sz="232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rPr lang="en-US" sz="2320">
                <a:solidFill>
                  <a:srgbClr val="000000"/>
                </a:solidFill>
                <a:latin typeface="Georgia"/>
                <a:ea typeface="Georgia"/>
                <a:cs typeface="Georgia"/>
                <a:sym typeface="Georgia"/>
              </a:rPr>
              <a:t>● </a:t>
            </a:r>
            <a:r>
              <a:rPr lang="en-US" sz="2320">
                <a:latin typeface="Georgia"/>
                <a:ea typeface="Georgia"/>
                <a:cs typeface="Georgia"/>
                <a:sym typeface="Georgia"/>
              </a:rPr>
              <a:t>A copy of that image will get downloaded in user’s system.</a:t>
            </a:r>
            <a:endParaRPr sz="232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rPr lang="en-US" sz="2320">
                <a:solidFill>
                  <a:srgbClr val="000000"/>
                </a:solidFill>
                <a:latin typeface="Georgia"/>
                <a:ea typeface="Georgia"/>
                <a:cs typeface="Georgia"/>
                <a:sym typeface="Georgia"/>
              </a:rPr>
              <a:t>● Created a function </a:t>
            </a:r>
            <a:r>
              <a:rPr b="1" lang="en-US" sz="2320">
                <a:solidFill>
                  <a:srgbClr val="000000"/>
                </a:solidFill>
                <a:latin typeface="Georgia"/>
                <a:ea typeface="Georgia"/>
                <a:cs typeface="Georgia"/>
                <a:sym typeface="Georgia"/>
              </a:rPr>
              <a:t>decrypt()</a:t>
            </a:r>
            <a:r>
              <a:rPr lang="en-US" sz="2320">
                <a:solidFill>
                  <a:srgbClr val="000000"/>
                </a:solidFill>
                <a:latin typeface="Georgia"/>
                <a:ea typeface="Georgia"/>
                <a:cs typeface="Georgia"/>
                <a:sym typeface="Georgia"/>
              </a:rPr>
              <a:t> to decode</a:t>
            </a:r>
            <a:r>
              <a:rPr lang="en-US" sz="2320">
                <a:solidFill>
                  <a:srgbClr val="000000"/>
                </a:solidFill>
                <a:latin typeface="Georgia"/>
                <a:ea typeface="Georgia"/>
                <a:cs typeface="Georgia"/>
                <a:sym typeface="Georgia"/>
              </a:rPr>
              <a:t> the encrypted </a:t>
            </a:r>
            <a:r>
              <a:rPr lang="en-US" sz="2320">
                <a:latin typeface="Georgia"/>
                <a:ea typeface="Georgia"/>
                <a:cs typeface="Georgia"/>
                <a:sym typeface="Georgia"/>
              </a:rPr>
              <a:t>image</a:t>
            </a:r>
            <a:r>
              <a:rPr lang="en-US" sz="2320">
                <a:solidFill>
                  <a:srgbClr val="000000"/>
                </a:solidFill>
                <a:latin typeface="Georgia"/>
                <a:ea typeface="Georgia"/>
                <a:cs typeface="Georgia"/>
                <a:sym typeface="Georgia"/>
              </a:rPr>
              <a:t>.</a:t>
            </a:r>
            <a:endParaRPr sz="232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rPr lang="en-US" sz="2320">
                <a:solidFill>
                  <a:srgbClr val="000000"/>
                </a:solidFill>
                <a:latin typeface="Georgia"/>
                <a:ea typeface="Georgia"/>
                <a:cs typeface="Georgia"/>
                <a:sym typeface="Georgia"/>
              </a:rPr>
              <a:t>● </a:t>
            </a:r>
            <a:r>
              <a:rPr lang="en-US" sz="2320">
                <a:latin typeface="Georgia"/>
                <a:ea typeface="Georgia"/>
                <a:cs typeface="Georgia"/>
                <a:sym typeface="Georgia"/>
              </a:rPr>
              <a:t>Click </a:t>
            </a:r>
            <a:r>
              <a:rPr lang="en-US" sz="2320">
                <a:solidFill>
                  <a:srgbClr val="000000"/>
                </a:solidFill>
                <a:latin typeface="Georgia"/>
                <a:ea typeface="Georgia"/>
                <a:cs typeface="Georgia"/>
                <a:sym typeface="Georgia"/>
              </a:rPr>
              <a:t>“</a:t>
            </a:r>
            <a:r>
              <a:rPr b="1" lang="en-US" sz="2320">
                <a:latin typeface="Georgia"/>
                <a:ea typeface="Georgia"/>
                <a:cs typeface="Georgia"/>
                <a:sym typeface="Georgia"/>
              </a:rPr>
              <a:t>Go</a:t>
            </a:r>
            <a:r>
              <a:rPr lang="en-US" sz="2320">
                <a:solidFill>
                  <a:srgbClr val="000000"/>
                </a:solidFill>
                <a:latin typeface="Georgia"/>
                <a:ea typeface="Georgia"/>
                <a:cs typeface="Georgia"/>
                <a:sym typeface="Georgia"/>
              </a:rPr>
              <a:t>” button to get the </a:t>
            </a:r>
            <a:r>
              <a:rPr lang="en-US" sz="2320">
                <a:latin typeface="Georgia"/>
                <a:ea typeface="Georgia"/>
                <a:cs typeface="Georgia"/>
                <a:sym typeface="Georgia"/>
              </a:rPr>
              <a:t>en</a:t>
            </a:r>
            <a:r>
              <a:rPr lang="en-US" sz="2320">
                <a:solidFill>
                  <a:srgbClr val="000000"/>
                </a:solidFill>
                <a:latin typeface="Georgia"/>
                <a:ea typeface="Georgia"/>
                <a:cs typeface="Georgia"/>
                <a:sym typeface="Georgia"/>
              </a:rPr>
              <a:t>coded text.</a:t>
            </a:r>
            <a:endParaRPr sz="320">
              <a:solidFill>
                <a:srgbClr val="3F3F3F"/>
              </a:solidFill>
              <a:latin typeface="Century Gothic"/>
              <a:ea typeface="Century Gothic"/>
              <a:cs typeface="Century Gothic"/>
              <a:sym typeface="Century Gothic"/>
            </a:endParaRPr>
          </a:p>
        </p:txBody>
      </p:sp>
      <p:pic>
        <p:nvPicPr>
          <p:cNvPr id="262" name="Google Shape;262;p27"/>
          <p:cNvPicPr preferRelativeResize="0"/>
          <p:nvPr/>
        </p:nvPicPr>
        <p:blipFill rotWithShape="1">
          <a:blip r:embed="rId3">
            <a:alphaModFix/>
          </a:blip>
          <a:srcRect b="0" l="0" r="0" t="0"/>
          <a:stretch/>
        </p:blipFill>
        <p:spPr>
          <a:xfrm>
            <a:off x="11267090" y="35183"/>
            <a:ext cx="924910" cy="1053745"/>
          </a:xfrm>
          <a:prstGeom prst="rect">
            <a:avLst/>
          </a:prstGeom>
          <a:noFill/>
          <a:ln>
            <a:noFill/>
          </a:ln>
        </p:spPr>
      </p:pic>
      <p:sp>
        <p:nvSpPr>
          <p:cNvPr id="263" name="Google Shape;263;p27"/>
          <p:cNvSpPr txBox="1"/>
          <p:nvPr/>
        </p:nvSpPr>
        <p:spPr>
          <a:xfrm>
            <a:off x="10361612" y="6247637"/>
            <a:ext cx="1146300" cy="370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100">
                <a:solidFill>
                  <a:schemeClr val="dk1"/>
                </a:solidFill>
                <a:latin typeface="Century Gothic"/>
                <a:ea typeface="Century Gothic"/>
                <a:cs typeface="Century Gothic"/>
                <a:sym typeface="Century Gothic"/>
              </a:rPr>
              <a:t>30-04-2022</a:t>
            </a:r>
            <a:endParaRPr b="1" sz="1100">
              <a:solidFill>
                <a:schemeClr val="dk1"/>
              </a:solidFill>
              <a:latin typeface="Century Gothic"/>
              <a:ea typeface="Century Gothic"/>
              <a:cs typeface="Century Gothic"/>
              <a:sym typeface="Century Gothic"/>
            </a:endParaRPr>
          </a:p>
        </p:txBody>
      </p:sp>
      <p:sp>
        <p:nvSpPr>
          <p:cNvPr id="264" name="Google Shape;264;p27"/>
          <p:cNvSpPr txBox="1"/>
          <p:nvPr/>
        </p:nvSpPr>
        <p:spPr>
          <a:xfrm>
            <a:off x="2589212" y="6250333"/>
            <a:ext cx="7620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100">
                <a:solidFill>
                  <a:schemeClr val="dk1"/>
                </a:solidFill>
                <a:latin typeface="Times New Roman"/>
                <a:ea typeface="Times New Roman"/>
                <a:cs typeface="Times New Roman"/>
                <a:sym typeface="Times New Roman"/>
              </a:rPr>
              <a:t>ENCRYPTION - DECRYPTION</a:t>
            </a:r>
            <a:endParaRPr sz="1100">
              <a:solidFill>
                <a:srgbClr val="888888"/>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8"/>
          <p:cNvSpPr txBox="1"/>
          <p:nvPr/>
        </p:nvSpPr>
        <p:spPr>
          <a:xfrm>
            <a:off x="2351686" y="575225"/>
            <a:ext cx="8343600" cy="7509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b="1" i="1" lang="en-US" sz="3600">
                <a:latin typeface="Times New Roman"/>
                <a:ea typeface="Times New Roman"/>
                <a:cs typeface="Times New Roman"/>
                <a:sym typeface="Times New Roman"/>
              </a:rPr>
              <a:t>Algorithm</a:t>
            </a:r>
            <a:endParaRPr b="1" sz="3600">
              <a:solidFill>
                <a:srgbClr val="000000"/>
              </a:solidFill>
              <a:latin typeface="Century Gothic"/>
              <a:ea typeface="Century Gothic"/>
              <a:cs typeface="Century Gothic"/>
              <a:sym typeface="Century Gothic"/>
            </a:endParaRPr>
          </a:p>
        </p:txBody>
      </p:sp>
      <p:sp>
        <p:nvSpPr>
          <p:cNvPr id="270" name="Google Shape;270;p28"/>
          <p:cNvSpPr txBox="1"/>
          <p:nvPr/>
        </p:nvSpPr>
        <p:spPr>
          <a:xfrm>
            <a:off x="2351675" y="1998850"/>
            <a:ext cx="8752500" cy="3912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2000">
                <a:solidFill>
                  <a:srgbClr val="000000"/>
                </a:solidFill>
              </a:rPr>
              <a:t>STEP 1 : START</a:t>
            </a:r>
            <a:endParaRPr b="1" sz="2000">
              <a:solidFill>
                <a:srgbClr val="000000"/>
              </a:solidFill>
            </a:endParaRPr>
          </a:p>
          <a:p>
            <a:pPr indent="0" lvl="0" marL="0" rtl="0" algn="l">
              <a:lnSpc>
                <a:spcPct val="115000"/>
              </a:lnSpc>
              <a:spcBef>
                <a:spcPts val="0"/>
              </a:spcBef>
              <a:spcAft>
                <a:spcPts val="0"/>
              </a:spcAft>
              <a:buNone/>
            </a:pPr>
            <a:r>
              <a:rPr b="1" lang="en-US" sz="2000">
                <a:solidFill>
                  <a:srgbClr val="000000"/>
                </a:solidFill>
              </a:rPr>
              <a:t>STEP 2 : Initialize window.</a:t>
            </a:r>
            <a:endParaRPr b="1" sz="2000">
              <a:solidFill>
                <a:srgbClr val="000000"/>
              </a:solidFill>
            </a:endParaRPr>
          </a:p>
          <a:p>
            <a:pPr indent="0" lvl="0" marL="0" rtl="0" algn="l">
              <a:lnSpc>
                <a:spcPct val="115000"/>
              </a:lnSpc>
              <a:spcBef>
                <a:spcPts val="0"/>
              </a:spcBef>
              <a:spcAft>
                <a:spcPts val="0"/>
              </a:spcAft>
              <a:buNone/>
            </a:pPr>
            <a:r>
              <a:rPr b="1" lang="en-US" sz="2000">
                <a:solidFill>
                  <a:srgbClr val="000000"/>
                </a:solidFill>
              </a:rPr>
              <a:t>STEP 3 : Enter name, key and message.</a:t>
            </a:r>
            <a:endParaRPr b="1" sz="2000">
              <a:solidFill>
                <a:srgbClr val="000000"/>
              </a:solidFill>
            </a:endParaRPr>
          </a:p>
          <a:p>
            <a:pPr indent="0" lvl="0" marL="0" rtl="0" algn="l">
              <a:lnSpc>
                <a:spcPct val="115000"/>
              </a:lnSpc>
              <a:spcBef>
                <a:spcPts val="0"/>
              </a:spcBef>
              <a:spcAft>
                <a:spcPts val="0"/>
              </a:spcAft>
              <a:buNone/>
            </a:pPr>
            <a:r>
              <a:rPr b="1" lang="en-US" sz="2000">
                <a:solidFill>
                  <a:srgbClr val="000000"/>
                </a:solidFill>
              </a:rPr>
              <a:t>STEP 4 : Type ‘e’ to encrypt code in mode input field.</a:t>
            </a:r>
            <a:endParaRPr b="1" sz="2000">
              <a:solidFill>
                <a:srgbClr val="000000"/>
              </a:solidFill>
            </a:endParaRPr>
          </a:p>
          <a:p>
            <a:pPr indent="0" lvl="0" marL="0" rtl="0" algn="l">
              <a:lnSpc>
                <a:spcPct val="115000"/>
              </a:lnSpc>
              <a:spcBef>
                <a:spcPts val="0"/>
              </a:spcBef>
              <a:spcAft>
                <a:spcPts val="0"/>
              </a:spcAft>
              <a:buNone/>
            </a:pPr>
            <a:r>
              <a:rPr b="1" lang="en-US" sz="2000">
                <a:solidFill>
                  <a:srgbClr val="000000"/>
                </a:solidFill>
              </a:rPr>
              <a:t>STEP 5 : Click on “Show Message” button for result.</a:t>
            </a:r>
            <a:endParaRPr b="1" sz="2000">
              <a:solidFill>
                <a:srgbClr val="000000"/>
              </a:solidFill>
            </a:endParaRPr>
          </a:p>
          <a:p>
            <a:pPr indent="0" lvl="0" marL="0" rtl="0" algn="l">
              <a:lnSpc>
                <a:spcPct val="115000"/>
              </a:lnSpc>
              <a:spcBef>
                <a:spcPts val="0"/>
              </a:spcBef>
              <a:spcAft>
                <a:spcPts val="0"/>
              </a:spcAft>
              <a:buNone/>
            </a:pPr>
            <a:r>
              <a:rPr b="1" lang="en-US" sz="2000">
                <a:solidFill>
                  <a:srgbClr val="000000"/>
                </a:solidFill>
              </a:rPr>
              <a:t>STEP 6 : Copy the encrypted message.</a:t>
            </a:r>
            <a:endParaRPr b="1" sz="2000">
              <a:solidFill>
                <a:srgbClr val="000000"/>
              </a:solidFill>
            </a:endParaRPr>
          </a:p>
          <a:p>
            <a:pPr indent="0" lvl="0" marL="0" rtl="0" algn="l">
              <a:lnSpc>
                <a:spcPct val="115000"/>
              </a:lnSpc>
              <a:spcBef>
                <a:spcPts val="0"/>
              </a:spcBef>
              <a:spcAft>
                <a:spcPts val="0"/>
              </a:spcAft>
              <a:buNone/>
            </a:pPr>
            <a:r>
              <a:rPr b="1" lang="en-US" sz="2000">
                <a:solidFill>
                  <a:srgbClr val="000000"/>
                </a:solidFill>
              </a:rPr>
              <a:t>STEP 7 : Click on “Reset” button.</a:t>
            </a:r>
            <a:endParaRPr b="1" sz="2000">
              <a:solidFill>
                <a:srgbClr val="000000"/>
              </a:solidFill>
            </a:endParaRPr>
          </a:p>
          <a:p>
            <a:pPr indent="0" lvl="0" marL="0" rtl="0" algn="l">
              <a:lnSpc>
                <a:spcPct val="115000"/>
              </a:lnSpc>
              <a:spcBef>
                <a:spcPts val="0"/>
              </a:spcBef>
              <a:spcAft>
                <a:spcPts val="0"/>
              </a:spcAft>
              <a:buNone/>
            </a:pPr>
            <a:r>
              <a:rPr b="1" lang="en-US" sz="2000">
                <a:solidFill>
                  <a:srgbClr val="000000"/>
                </a:solidFill>
              </a:rPr>
              <a:t>STEP 8 : Now, Enter name, key, message and type ‘d’ to decrypt code.</a:t>
            </a:r>
            <a:endParaRPr b="1" sz="2000">
              <a:solidFill>
                <a:srgbClr val="000000"/>
              </a:solidFill>
            </a:endParaRPr>
          </a:p>
          <a:p>
            <a:pPr indent="0" lvl="0" marL="0" rtl="0" algn="l">
              <a:lnSpc>
                <a:spcPct val="115000"/>
              </a:lnSpc>
              <a:spcBef>
                <a:spcPts val="0"/>
              </a:spcBef>
              <a:spcAft>
                <a:spcPts val="0"/>
              </a:spcAft>
              <a:buNone/>
            </a:pPr>
            <a:r>
              <a:rPr b="1" lang="en-US" sz="2000">
                <a:solidFill>
                  <a:srgbClr val="000000"/>
                </a:solidFill>
              </a:rPr>
              <a:t>STEP 9 : Click on “Show Message” button for result.</a:t>
            </a:r>
            <a:endParaRPr b="1" sz="2000">
              <a:solidFill>
                <a:srgbClr val="000000"/>
              </a:solidFill>
            </a:endParaRPr>
          </a:p>
          <a:p>
            <a:pPr indent="0" lvl="0" marL="0" rtl="0" algn="l">
              <a:lnSpc>
                <a:spcPct val="115000"/>
              </a:lnSpc>
              <a:spcBef>
                <a:spcPts val="0"/>
              </a:spcBef>
              <a:spcAft>
                <a:spcPts val="0"/>
              </a:spcAft>
              <a:buNone/>
            </a:pPr>
            <a:r>
              <a:rPr b="1" lang="en-US" sz="2000">
                <a:solidFill>
                  <a:srgbClr val="000000"/>
                </a:solidFill>
              </a:rPr>
              <a:t>STEP 10 : Click on “Exit” button to exit program.</a:t>
            </a:r>
            <a:endParaRPr b="1" sz="2000">
              <a:solidFill>
                <a:srgbClr val="000000"/>
              </a:solidFill>
            </a:endParaRPr>
          </a:p>
          <a:p>
            <a:pPr indent="0" lvl="0" marL="0" rtl="0" algn="l">
              <a:lnSpc>
                <a:spcPct val="115000"/>
              </a:lnSpc>
              <a:spcBef>
                <a:spcPts val="0"/>
              </a:spcBef>
              <a:spcAft>
                <a:spcPts val="0"/>
              </a:spcAft>
              <a:buNone/>
            </a:pPr>
            <a:r>
              <a:rPr b="1" lang="en-US" sz="2000">
                <a:solidFill>
                  <a:srgbClr val="000000"/>
                </a:solidFill>
              </a:rPr>
              <a:t>STEP 11 : STOP</a:t>
            </a:r>
            <a:endParaRPr b="1" sz="2000">
              <a:solidFill>
                <a:srgbClr val="000000"/>
              </a:solidFill>
            </a:endParaRPr>
          </a:p>
        </p:txBody>
      </p:sp>
      <p:pic>
        <p:nvPicPr>
          <p:cNvPr id="271" name="Google Shape;271;p28"/>
          <p:cNvPicPr preferRelativeResize="0"/>
          <p:nvPr/>
        </p:nvPicPr>
        <p:blipFill rotWithShape="1">
          <a:blip r:embed="rId3">
            <a:alphaModFix/>
          </a:blip>
          <a:srcRect b="0" l="0" r="0" t="0"/>
          <a:stretch/>
        </p:blipFill>
        <p:spPr>
          <a:xfrm>
            <a:off x="11267090" y="35183"/>
            <a:ext cx="924910" cy="1053745"/>
          </a:xfrm>
          <a:prstGeom prst="rect">
            <a:avLst/>
          </a:prstGeom>
          <a:noFill/>
          <a:ln>
            <a:noFill/>
          </a:ln>
        </p:spPr>
      </p:pic>
      <p:sp>
        <p:nvSpPr>
          <p:cNvPr id="272" name="Google Shape;272;p28"/>
          <p:cNvSpPr txBox="1"/>
          <p:nvPr/>
        </p:nvSpPr>
        <p:spPr>
          <a:xfrm>
            <a:off x="10361612" y="6247637"/>
            <a:ext cx="1146300" cy="370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100">
                <a:solidFill>
                  <a:schemeClr val="dk1"/>
                </a:solidFill>
                <a:latin typeface="Century Gothic"/>
                <a:ea typeface="Century Gothic"/>
                <a:cs typeface="Century Gothic"/>
                <a:sym typeface="Century Gothic"/>
              </a:rPr>
              <a:t>30-04-2022</a:t>
            </a:r>
            <a:endParaRPr b="1" sz="1100">
              <a:solidFill>
                <a:schemeClr val="dk1"/>
              </a:solidFill>
              <a:latin typeface="Century Gothic"/>
              <a:ea typeface="Century Gothic"/>
              <a:cs typeface="Century Gothic"/>
              <a:sym typeface="Century Gothic"/>
            </a:endParaRPr>
          </a:p>
        </p:txBody>
      </p:sp>
      <p:sp>
        <p:nvSpPr>
          <p:cNvPr id="273" name="Google Shape;273;p28"/>
          <p:cNvSpPr txBox="1"/>
          <p:nvPr/>
        </p:nvSpPr>
        <p:spPr>
          <a:xfrm>
            <a:off x="2589212" y="6250333"/>
            <a:ext cx="7620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100">
                <a:solidFill>
                  <a:schemeClr val="dk1"/>
                </a:solidFill>
                <a:latin typeface="Times New Roman"/>
                <a:ea typeface="Times New Roman"/>
                <a:cs typeface="Times New Roman"/>
                <a:sym typeface="Times New Roman"/>
              </a:rPr>
              <a:t>ENCRYPTION - DECRYPTION</a:t>
            </a:r>
            <a:endParaRPr sz="1100">
              <a:solidFill>
                <a:srgbClr val="888888"/>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9"/>
          <p:cNvSpPr txBox="1"/>
          <p:nvPr/>
        </p:nvSpPr>
        <p:spPr>
          <a:xfrm>
            <a:off x="2351686" y="575225"/>
            <a:ext cx="8343600" cy="7509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b="1" i="1" lang="en-US" sz="3600">
                <a:solidFill>
                  <a:srgbClr val="000000"/>
                </a:solidFill>
                <a:latin typeface="Times New Roman"/>
                <a:ea typeface="Times New Roman"/>
                <a:cs typeface="Times New Roman"/>
                <a:sym typeface="Times New Roman"/>
              </a:rPr>
              <a:t>A</a:t>
            </a:r>
            <a:r>
              <a:rPr b="1" i="1" lang="en-US" sz="3600">
                <a:latin typeface="Times New Roman"/>
                <a:ea typeface="Times New Roman"/>
                <a:cs typeface="Times New Roman"/>
                <a:sym typeface="Times New Roman"/>
              </a:rPr>
              <a:t>lgorithm</a:t>
            </a:r>
            <a:endParaRPr b="1" sz="3600">
              <a:solidFill>
                <a:srgbClr val="000000"/>
              </a:solidFill>
              <a:latin typeface="Century Gothic"/>
              <a:ea typeface="Century Gothic"/>
              <a:cs typeface="Century Gothic"/>
              <a:sym typeface="Century Gothic"/>
            </a:endParaRPr>
          </a:p>
        </p:txBody>
      </p:sp>
      <p:sp>
        <p:nvSpPr>
          <p:cNvPr id="279" name="Google Shape;279;p29"/>
          <p:cNvSpPr txBox="1"/>
          <p:nvPr/>
        </p:nvSpPr>
        <p:spPr>
          <a:xfrm>
            <a:off x="2351675" y="1998850"/>
            <a:ext cx="8752500" cy="3797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2000">
                <a:solidFill>
                  <a:srgbClr val="000000"/>
                </a:solidFill>
              </a:rPr>
              <a:t>STEP 1 : START</a:t>
            </a:r>
            <a:endParaRPr b="1" sz="2000">
              <a:solidFill>
                <a:srgbClr val="000000"/>
              </a:solidFill>
            </a:endParaRPr>
          </a:p>
          <a:p>
            <a:pPr indent="0" lvl="0" marL="0" rtl="0" algn="l">
              <a:lnSpc>
                <a:spcPct val="115000"/>
              </a:lnSpc>
              <a:spcBef>
                <a:spcPts val="0"/>
              </a:spcBef>
              <a:spcAft>
                <a:spcPts val="0"/>
              </a:spcAft>
              <a:buNone/>
            </a:pPr>
            <a:r>
              <a:rPr b="1" lang="en-US" sz="2000">
                <a:solidFill>
                  <a:srgbClr val="000000"/>
                </a:solidFill>
              </a:rPr>
              <a:t>STEP 2 : Initialize window.</a:t>
            </a:r>
            <a:endParaRPr b="1" sz="2000">
              <a:solidFill>
                <a:srgbClr val="000000"/>
              </a:solidFill>
            </a:endParaRPr>
          </a:p>
          <a:p>
            <a:pPr indent="0" lvl="0" marL="0" rtl="0" algn="l">
              <a:lnSpc>
                <a:spcPct val="115000"/>
              </a:lnSpc>
              <a:spcBef>
                <a:spcPts val="0"/>
              </a:spcBef>
              <a:spcAft>
                <a:spcPts val="0"/>
              </a:spcAft>
              <a:buNone/>
            </a:pPr>
            <a:r>
              <a:rPr b="1" lang="en-US" sz="2000">
                <a:solidFill>
                  <a:srgbClr val="000000"/>
                </a:solidFill>
              </a:rPr>
              <a:t>STEP 3 : Enter message</a:t>
            </a:r>
            <a:r>
              <a:rPr b="1" lang="en-US" sz="2000"/>
              <a:t> and upload address of cover image</a:t>
            </a:r>
            <a:r>
              <a:rPr b="1" lang="en-US" sz="2000">
                <a:solidFill>
                  <a:srgbClr val="000000"/>
                </a:solidFill>
              </a:rPr>
              <a:t>.</a:t>
            </a:r>
            <a:endParaRPr b="1" sz="2000">
              <a:solidFill>
                <a:srgbClr val="000000"/>
              </a:solidFill>
            </a:endParaRPr>
          </a:p>
          <a:p>
            <a:pPr indent="0" lvl="0" marL="0" rtl="0" algn="l">
              <a:lnSpc>
                <a:spcPct val="115000"/>
              </a:lnSpc>
              <a:spcBef>
                <a:spcPts val="0"/>
              </a:spcBef>
              <a:spcAft>
                <a:spcPts val="0"/>
              </a:spcAft>
              <a:buNone/>
            </a:pPr>
            <a:r>
              <a:rPr b="1" lang="en-US" sz="2000">
                <a:solidFill>
                  <a:srgbClr val="000000"/>
                </a:solidFill>
              </a:rPr>
              <a:t>STEP 4 : Type ‘e’ to encrypt code in mode input field.</a:t>
            </a:r>
            <a:endParaRPr b="1" sz="2000">
              <a:solidFill>
                <a:srgbClr val="000000"/>
              </a:solidFill>
            </a:endParaRPr>
          </a:p>
          <a:p>
            <a:pPr indent="0" lvl="0" marL="0" rtl="0" algn="l">
              <a:lnSpc>
                <a:spcPct val="115000"/>
              </a:lnSpc>
              <a:spcBef>
                <a:spcPts val="0"/>
              </a:spcBef>
              <a:spcAft>
                <a:spcPts val="0"/>
              </a:spcAft>
              <a:buNone/>
            </a:pPr>
            <a:r>
              <a:rPr b="1" lang="en-US" sz="2000">
                <a:solidFill>
                  <a:srgbClr val="000000"/>
                </a:solidFill>
              </a:rPr>
              <a:t>STEP 5 : Click on “</a:t>
            </a:r>
            <a:r>
              <a:rPr b="1" lang="en-US" sz="2000"/>
              <a:t>Go</a:t>
            </a:r>
            <a:r>
              <a:rPr b="1" lang="en-US" sz="2000">
                <a:solidFill>
                  <a:srgbClr val="000000"/>
                </a:solidFill>
              </a:rPr>
              <a:t>” button </a:t>
            </a:r>
            <a:r>
              <a:rPr b="1" lang="en-US" sz="2000"/>
              <a:t>to encode.</a:t>
            </a:r>
            <a:endParaRPr b="1" sz="2000">
              <a:solidFill>
                <a:srgbClr val="000000"/>
              </a:solidFill>
            </a:endParaRPr>
          </a:p>
          <a:p>
            <a:pPr indent="0" lvl="0" marL="0" rtl="0" algn="l">
              <a:lnSpc>
                <a:spcPct val="115000"/>
              </a:lnSpc>
              <a:spcBef>
                <a:spcPts val="0"/>
              </a:spcBef>
              <a:spcAft>
                <a:spcPts val="0"/>
              </a:spcAft>
              <a:buNone/>
            </a:pPr>
            <a:r>
              <a:rPr b="1" lang="en-US" sz="2000">
                <a:solidFill>
                  <a:srgbClr val="000000"/>
                </a:solidFill>
              </a:rPr>
              <a:t>STEP 6 :</a:t>
            </a:r>
            <a:r>
              <a:rPr b="1" lang="en-US" sz="2000"/>
              <a:t> </a:t>
            </a:r>
            <a:r>
              <a:rPr b="1" lang="en-US" sz="2000">
                <a:solidFill>
                  <a:schemeClr val="dk1"/>
                </a:solidFill>
              </a:rPr>
              <a:t>Now, upload the encoded cover image.</a:t>
            </a:r>
            <a:endParaRPr b="1" sz="20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rPr>
              <a:t>STEP 7 : Type ‘d’ to decrypt code in mode input field.</a:t>
            </a:r>
            <a:endParaRPr b="1" sz="2000">
              <a:solidFill>
                <a:schemeClr val="dk1"/>
              </a:solidFill>
            </a:endParaRPr>
          </a:p>
          <a:p>
            <a:pPr indent="0" lvl="0" marL="0" rtl="0" algn="l">
              <a:lnSpc>
                <a:spcPct val="115000"/>
              </a:lnSpc>
              <a:spcBef>
                <a:spcPts val="0"/>
              </a:spcBef>
              <a:spcAft>
                <a:spcPts val="0"/>
              </a:spcAft>
              <a:buNone/>
            </a:pPr>
            <a:r>
              <a:rPr b="1" lang="en-US" sz="2000">
                <a:solidFill>
                  <a:srgbClr val="000000"/>
                </a:solidFill>
              </a:rPr>
              <a:t>STEP </a:t>
            </a:r>
            <a:r>
              <a:rPr b="1" lang="en-US" sz="2000"/>
              <a:t>8</a:t>
            </a:r>
            <a:r>
              <a:rPr b="1" lang="en-US" sz="2000">
                <a:solidFill>
                  <a:srgbClr val="000000"/>
                </a:solidFill>
              </a:rPr>
              <a:t> : Click on “</a:t>
            </a:r>
            <a:r>
              <a:rPr b="1" lang="en-US" sz="2000"/>
              <a:t>Go</a:t>
            </a:r>
            <a:r>
              <a:rPr b="1" lang="en-US" sz="2000">
                <a:solidFill>
                  <a:srgbClr val="000000"/>
                </a:solidFill>
              </a:rPr>
              <a:t>” button.</a:t>
            </a:r>
            <a:endParaRPr b="1" sz="2000">
              <a:solidFill>
                <a:srgbClr val="000000"/>
              </a:solidFill>
            </a:endParaRPr>
          </a:p>
          <a:p>
            <a:pPr indent="0" lvl="0" marL="0" rtl="0" algn="l">
              <a:lnSpc>
                <a:spcPct val="115000"/>
              </a:lnSpc>
              <a:spcBef>
                <a:spcPts val="0"/>
              </a:spcBef>
              <a:spcAft>
                <a:spcPts val="0"/>
              </a:spcAft>
              <a:buNone/>
            </a:pPr>
            <a:r>
              <a:rPr b="1" lang="en-US" sz="2000">
                <a:solidFill>
                  <a:srgbClr val="000000"/>
                </a:solidFill>
              </a:rPr>
              <a:t>STEP </a:t>
            </a:r>
            <a:r>
              <a:rPr b="1" lang="en-US" sz="2000"/>
              <a:t>9</a:t>
            </a:r>
            <a:r>
              <a:rPr b="1" lang="en-US" sz="2000">
                <a:solidFill>
                  <a:srgbClr val="000000"/>
                </a:solidFill>
              </a:rPr>
              <a:t> : STOP</a:t>
            </a:r>
            <a:endParaRPr b="1" sz="2000">
              <a:solidFill>
                <a:srgbClr val="000000"/>
              </a:solidFill>
            </a:endParaRPr>
          </a:p>
        </p:txBody>
      </p:sp>
      <p:pic>
        <p:nvPicPr>
          <p:cNvPr id="280" name="Google Shape;280;p29"/>
          <p:cNvPicPr preferRelativeResize="0"/>
          <p:nvPr/>
        </p:nvPicPr>
        <p:blipFill rotWithShape="1">
          <a:blip r:embed="rId3">
            <a:alphaModFix/>
          </a:blip>
          <a:srcRect b="0" l="0" r="0" t="0"/>
          <a:stretch/>
        </p:blipFill>
        <p:spPr>
          <a:xfrm>
            <a:off x="11267090" y="35183"/>
            <a:ext cx="924910" cy="1053745"/>
          </a:xfrm>
          <a:prstGeom prst="rect">
            <a:avLst/>
          </a:prstGeom>
          <a:noFill/>
          <a:ln>
            <a:noFill/>
          </a:ln>
        </p:spPr>
      </p:pic>
      <p:sp>
        <p:nvSpPr>
          <p:cNvPr id="281" name="Google Shape;281;p29"/>
          <p:cNvSpPr txBox="1"/>
          <p:nvPr/>
        </p:nvSpPr>
        <p:spPr>
          <a:xfrm>
            <a:off x="10361612" y="6247637"/>
            <a:ext cx="1146300" cy="370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100">
                <a:solidFill>
                  <a:schemeClr val="dk1"/>
                </a:solidFill>
                <a:latin typeface="Century Gothic"/>
                <a:ea typeface="Century Gothic"/>
                <a:cs typeface="Century Gothic"/>
                <a:sym typeface="Century Gothic"/>
              </a:rPr>
              <a:t>30-04-2022</a:t>
            </a:r>
            <a:endParaRPr b="1" sz="1100">
              <a:solidFill>
                <a:schemeClr val="dk1"/>
              </a:solidFill>
              <a:latin typeface="Century Gothic"/>
              <a:ea typeface="Century Gothic"/>
              <a:cs typeface="Century Gothic"/>
              <a:sym typeface="Century Gothic"/>
            </a:endParaRPr>
          </a:p>
        </p:txBody>
      </p:sp>
      <p:sp>
        <p:nvSpPr>
          <p:cNvPr id="282" name="Google Shape;282;p29"/>
          <p:cNvSpPr txBox="1"/>
          <p:nvPr/>
        </p:nvSpPr>
        <p:spPr>
          <a:xfrm>
            <a:off x="2589212" y="6250333"/>
            <a:ext cx="7620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100">
                <a:solidFill>
                  <a:schemeClr val="dk1"/>
                </a:solidFill>
                <a:latin typeface="Times New Roman"/>
                <a:ea typeface="Times New Roman"/>
                <a:cs typeface="Times New Roman"/>
                <a:sym typeface="Times New Roman"/>
              </a:rPr>
              <a:t>ENCRYPTION - DECRYPTION</a:t>
            </a:r>
            <a:endParaRPr sz="1100">
              <a:solidFill>
                <a:srgbClr val="888888"/>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0"/>
          <p:cNvSpPr txBox="1"/>
          <p:nvPr/>
        </p:nvSpPr>
        <p:spPr>
          <a:xfrm>
            <a:off x="2247832" y="677025"/>
            <a:ext cx="3242700" cy="7509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b="1" i="1" lang="en-US" sz="3600">
                <a:latin typeface="Times New Roman"/>
                <a:ea typeface="Times New Roman"/>
                <a:cs typeface="Times New Roman"/>
                <a:sym typeface="Times New Roman"/>
              </a:rPr>
              <a:t>Flowchart</a:t>
            </a:r>
            <a:endParaRPr b="1" sz="3600">
              <a:solidFill>
                <a:srgbClr val="000000"/>
              </a:solidFill>
              <a:latin typeface="Century Gothic"/>
              <a:ea typeface="Century Gothic"/>
              <a:cs typeface="Century Gothic"/>
              <a:sym typeface="Century Gothic"/>
            </a:endParaRPr>
          </a:p>
        </p:txBody>
      </p:sp>
      <p:pic>
        <p:nvPicPr>
          <p:cNvPr id="288" name="Google Shape;288;p30"/>
          <p:cNvPicPr preferRelativeResize="0"/>
          <p:nvPr/>
        </p:nvPicPr>
        <p:blipFill rotWithShape="1">
          <a:blip r:embed="rId3">
            <a:alphaModFix/>
          </a:blip>
          <a:srcRect b="0" l="0" r="0" t="0"/>
          <a:stretch/>
        </p:blipFill>
        <p:spPr>
          <a:xfrm>
            <a:off x="11267090" y="35183"/>
            <a:ext cx="924910" cy="1053745"/>
          </a:xfrm>
          <a:prstGeom prst="rect">
            <a:avLst/>
          </a:prstGeom>
          <a:noFill/>
          <a:ln>
            <a:noFill/>
          </a:ln>
        </p:spPr>
      </p:pic>
      <p:pic>
        <p:nvPicPr>
          <p:cNvPr id="289" name="Google Shape;289;p30"/>
          <p:cNvPicPr preferRelativeResize="0"/>
          <p:nvPr/>
        </p:nvPicPr>
        <p:blipFill>
          <a:blip r:embed="rId4">
            <a:alphaModFix/>
          </a:blip>
          <a:stretch>
            <a:fillRect/>
          </a:stretch>
        </p:blipFill>
        <p:spPr>
          <a:xfrm>
            <a:off x="4163857" y="1349450"/>
            <a:ext cx="6045333" cy="5073007"/>
          </a:xfrm>
          <a:prstGeom prst="rect">
            <a:avLst/>
          </a:prstGeom>
          <a:noFill/>
          <a:ln>
            <a:noFill/>
          </a:ln>
        </p:spPr>
      </p:pic>
      <p:sp>
        <p:nvSpPr>
          <p:cNvPr id="290" name="Google Shape;290;p30"/>
          <p:cNvSpPr txBox="1"/>
          <p:nvPr/>
        </p:nvSpPr>
        <p:spPr>
          <a:xfrm>
            <a:off x="10361612" y="6247637"/>
            <a:ext cx="1146300" cy="370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100">
                <a:solidFill>
                  <a:schemeClr val="dk1"/>
                </a:solidFill>
                <a:latin typeface="Century Gothic"/>
                <a:ea typeface="Century Gothic"/>
                <a:cs typeface="Century Gothic"/>
                <a:sym typeface="Century Gothic"/>
              </a:rPr>
              <a:t>30-04-2022</a:t>
            </a:r>
            <a:endParaRPr b="1" sz="1100">
              <a:solidFill>
                <a:schemeClr val="dk1"/>
              </a:solidFill>
              <a:latin typeface="Century Gothic"/>
              <a:ea typeface="Century Gothic"/>
              <a:cs typeface="Century Gothic"/>
              <a:sym typeface="Century Gothic"/>
            </a:endParaRPr>
          </a:p>
        </p:txBody>
      </p:sp>
      <p:sp>
        <p:nvSpPr>
          <p:cNvPr id="291" name="Google Shape;291;p30"/>
          <p:cNvSpPr txBox="1"/>
          <p:nvPr/>
        </p:nvSpPr>
        <p:spPr>
          <a:xfrm>
            <a:off x="1660387" y="6250333"/>
            <a:ext cx="7620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100">
                <a:solidFill>
                  <a:schemeClr val="dk1"/>
                </a:solidFill>
                <a:latin typeface="Times New Roman"/>
                <a:ea typeface="Times New Roman"/>
                <a:cs typeface="Times New Roman"/>
                <a:sym typeface="Times New Roman"/>
              </a:rPr>
              <a:t>ENCRYPTION - DECRYPTION</a:t>
            </a:r>
            <a:endParaRPr sz="1100">
              <a:solidFill>
                <a:srgbClr val="888888"/>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31"/>
          <p:cNvPicPr preferRelativeResize="0"/>
          <p:nvPr/>
        </p:nvPicPr>
        <p:blipFill rotWithShape="1">
          <a:blip r:embed="rId3">
            <a:alphaModFix/>
          </a:blip>
          <a:srcRect b="0" l="0" r="0" t="0"/>
          <a:stretch/>
        </p:blipFill>
        <p:spPr>
          <a:xfrm>
            <a:off x="11267090" y="35183"/>
            <a:ext cx="924910" cy="1053745"/>
          </a:xfrm>
          <a:prstGeom prst="rect">
            <a:avLst/>
          </a:prstGeom>
          <a:noFill/>
          <a:ln>
            <a:noFill/>
          </a:ln>
        </p:spPr>
      </p:pic>
      <p:pic>
        <p:nvPicPr>
          <p:cNvPr id="297" name="Google Shape;297;p31"/>
          <p:cNvPicPr preferRelativeResize="0"/>
          <p:nvPr/>
        </p:nvPicPr>
        <p:blipFill rotWithShape="1">
          <a:blip r:embed="rId4">
            <a:alphaModFix/>
          </a:blip>
          <a:srcRect b="0" l="0" r="17450" t="0"/>
          <a:stretch/>
        </p:blipFill>
        <p:spPr>
          <a:xfrm>
            <a:off x="6153100" y="45650"/>
            <a:ext cx="3310175" cy="6766701"/>
          </a:xfrm>
          <a:prstGeom prst="rect">
            <a:avLst/>
          </a:prstGeom>
          <a:noFill/>
          <a:ln>
            <a:noFill/>
          </a:ln>
        </p:spPr>
      </p:pic>
      <p:sp>
        <p:nvSpPr>
          <p:cNvPr id="298" name="Google Shape;298;p31"/>
          <p:cNvSpPr txBox="1"/>
          <p:nvPr/>
        </p:nvSpPr>
        <p:spPr>
          <a:xfrm>
            <a:off x="1768300" y="1615600"/>
            <a:ext cx="3674400" cy="14058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i="1" lang="en-US" sz="3600">
                <a:solidFill>
                  <a:schemeClr val="dk1"/>
                </a:solidFill>
                <a:latin typeface="Times New Roman"/>
                <a:ea typeface="Times New Roman"/>
                <a:cs typeface="Times New Roman"/>
                <a:sym typeface="Times New Roman"/>
              </a:rPr>
              <a:t>Flowchart :</a:t>
            </a:r>
            <a:endParaRPr b="1" i="1" sz="36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rPr b="1" i="1" lang="en-US" sz="3500">
                <a:solidFill>
                  <a:schemeClr val="dk1"/>
                </a:solidFill>
                <a:latin typeface="Times New Roman"/>
                <a:ea typeface="Times New Roman"/>
                <a:cs typeface="Times New Roman"/>
                <a:sym typeface="Times New Roman"/>
              </a:rPr>
              <a:t>(Caesar Cipher)</a:t>
            </a:r>
            <a:endParaRPr b="1" i="1" sz="3500">
              <a:solidFill>
                <a:schemeClr val="dk1"/>
              </a:solidFill>
              <a:latin typeface="Times New Roman"/>
              <a:ea typeface="Times New Roman"/>
              <a:cs typeface="Times New Roman"/>
              <a:sym typeface="Times New Roman"/>
            </a:endParaRPr>
          </a:p>
        </p:txBody>
      </p:sp>
      <p:sp>
        <p:nvSpPr>
          <p:cNvPr id="299" name="Google Shape;299;p31"/>
          <p:cNvSpPr txBox="1"/>
          <p:nvPr/>
        </p:nvSpPr>
        <p:spPr>
          <a:xfrm>
            <a:off x="10361612" y="6247637"/>
            <a:ext cx="1146300" cy="370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100">
                <a:solidFill>
                  <a:schemeClr val="dk1"/>
                </a:solidFill>
                <a:latin typeface="Century Gothic"/>
                <a:ea typeface="Century Gothic"/>
                <a:cs typeface="Century Gothic"/>
                <a:sym typeface="Century Gothic"/>
              </a:rPr>
              <a:t>30-04-2022</a:t>
            </a:r>
            <a:endParaRPr b="1" sz="1100">
              <a:solidFill>
                <a:schemeClr val="dk1"/>
              </a:solidFill>
              <a:latin typeface="Century Gothic"/>
              <a:ea typeface="Century Gothic"/>
              <a:cs typeface="Century Gothic"/>
              <a:sym typeface="Century Gothic"/>
            </a:endParaRPr>
          </a:p>
        </p:txBody>
      </p:sp>
      <p:sp>
        <p:nvSpPr>
          <p:cNvPr id="300" name="Google Shape;300;p31"/>
          <p:cNvSpPr txBox="1"/>
          <p:nvPr/>
        </p:nvSpPr>
        <p:spPr>
          <a:xfrm>
            <a:off x="2589212" y="6250333"/>
            <a:ext cx="7620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100">
                <a:solidFill>
                  <a:schemeClr val="dk1"/>
                </a:solidFill>
                <a:latin typeface="Times New Roman"/>
                <a:ea typeface="Times New Roman"/>
                <a:cs typeface="Times New Roman"/>
                <a:sym typeface="Times New Roman"/>
              </a:rPr>
              <a:t>ENCRYPTION - DECRYPTION</a:t>
            </a:r>
            <a:endParaRPr sz="1100">
              <a:solidFill>
                <a:srgbClr val="888888"/>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2"/>
          <p:cNvSpPr txBox="1"/>
          <p:nvPr/>
        </p:nvSpPr>
        <p:spPr>
          <a:xfrm>
            <a:off x="2351686" y="575225"/>
            <a:ext cx="8343600" cy="7509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b="1" i="1" lang="en-US" sz="3600">
                <a:solidFill>
                  <a:schemeClr val="dk1"/>
                </a:solidFill>
                <a:latin typeface="Times New Roman"/>
                <a:ea typeface="Times New Roman"/>
                <a:cs typeface="Times New Roman"/>
                <a:sym typeface="Times New Roman"/>
              </a:rPr>
              <a:t>Flowchart : </a:t>
            </a:r>
            <a:r>
              <a:rPr b="1" i="1" lang="en-US" sz="3500">
                <a:solidFill>
                  <a:schemeClr val="dk1"/>
                </a:solidFill>
                <a:latin typeface="Times New Roman"/>
                <a:ea typeface="Times New Roman"/>
                <a:cs typeface="Times New Roman"/>
                <a:sym typeface="Times New Roman"/>
              </a:rPr>
              <a:t>(Steganography)</a:t>
            </a:r>
            <a:endParaRPr b="1" i="1" sz="35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b="1" i="1" sz="3600">
              <a:latin typeface="Times New Roman"/>
              <a:ea typeface="Times New Roman"/>
              <a:cs typeface="Times New Roman"/>
              <a:sym typeface="Times New Roman"/>
            </a:endParaRPr>
          </a:p>
        </p:txBody>
      </p:sp>
      <p:pic>
        <p:nvPicPr>
          <p:cNvPr id="306" name="Google Shape;306;p32"/>
          <p:cNvPicPr preferRelativeResize="0"/>
          <p:nvPr/>
        </p:nvPicPr>
        <p:blipFill rotWithShape="1">
          <a:blip r:embed="rId3">
            <a:alphaModFix/>
          </a:blip>
          <a:srcRect b="0" l="0" r="0" t="0"/>
          <a:stretch/>
        </p:blipFill>
        <p:spPr>
          <a:xfrm>
            <a:off x="11267090" y="35183"/>
            <a:ext cx="924910" cy="1053745"/>
          </a:xfrm>
          <a:prstGeom prst="rect">
            <a:avLst/>
          </a:prstGeom>
          <a:noFill/>
          <a:ln>
            <a:noFill/>
          </a:ln>
        </p:spPr>
      </p:pic>
      <p:pic>
        <p:nvPicPr>
          <p:cNvPr id="307" name="Google Shape;307;p32"/>
          <p:cNvPicPr preferRelativeResize="0"/>
          <p:nvPr/>
        </p:nvPicPr>
        <p:blipFill>
          <a:blip r:embed="rId4">
            <a:alphaModFix/>
          </a:blip>
          <a:stretch>
            <a:fillRect/>
          </a:stretch>
        </p:blipFill>
        <p:spPr>
          <a:xfrm>
            <a:off x="2692300" y="1513912"/>
            <a:ext cx="8691375" cy="4428725"/>
          </a:xfrm>
          <a:prstGeom prst="rect">
            <a:avLst/>
          </a:prstGeom>
          <a:noFill/>
          <a:ln>
            <a:noFill/>
          </a:ln>
        </p:spPr>
      </p:pic>
      <p:sp>
        <p:nvSpPr>
          <p:cNvPr id="308" name="Google Shape;308;p32"/>
          <p:cNvSpPr txBox="1"/>
          <p:nvPr/>
        </p:nvSpPr>
        <p:spPr>
          <a:xfrm>
            <a:off x="10361612" y="6247637"/>
            <a:ext cx="1146300" cy="370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100">
                <a:solidFill>
                  <a:schemeClr val="dk1"/>
                </a:solidFill>
                <a:latin typeface="Century Gothic"/>
                <a:ea typeface="Century Gothic"/>
                <a:cs typeface="Century Gothic"/>
                <a:sym typeface="Century Gothic"/>
              </a:rPr>
              <a:t>30-04-2022</a:t>
            </a:r>
            <a:endParaRPr b="1" sz="1100">
              <a:solidFill>
                <a:schemeClr val="dk1"/>
              </a:solidFill>
              <a:latin typeface="Century Gothic"/>
              <a:ea typeface="Century Gothic"/>
              <a:cs typeface="Century Gothic"/>
              <a:sym typeface="Century Gothic"/>
            </a:endParaRPr>
          </a:p>
        </p:txBody>
      </p:sp>
      <p:sp>
        <p:nvSpPr>
          <p:cNvPr id="309" name="Google Shape;309;p32"/>
          <p:cNvSpPr txBox="1"/>
          <p:nvPr/>
        </p:nvSpPr>
        <p:spPr>
          <a:xfrm>
            <a:off x="2589212" y="6250333"/>
            <a:ext cx="7620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100">
                <a:solidFill>
                  <a:schemeClr val="dk1"/>
                </a:solidFill>
                <a:latin typeface="Times New Roman"/>
                <a:ea typeface="Times New Roman"/>
                <a:cs typeface="Times New Roman"/>
                <a:sym typeface="Times New Roman"/>
              </a:rPr>
              <a:t>ENCRYPTION - DECRYPTION</a:t>
            </a:r>
            <a:endParaRPr sz="1100">
              <a:solidFill>
                <a:srgbClr val="888888"/>
              </a:solidFill>
              <a:latin typeface="Century Gothic"/>
              <a:ea typeface="Century Gothic"/>
              <a:cs typeface="Century Gothic"/>
              <a:sym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3"/>
          <p:cNvSpPr txBox="1"/>
          <p:nvPr/>
        </p:nvSpPr>
        <p:spPr>
          <a:xfrm>
            <a:off x="2227411" y="541525"/>
            <a:ext cx="8343600" cy="7509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b="1" i="1" lang="en-US" sz="3600">
                <a:solidFill>
                  <a:srgbClr val="000000"/>
                </a:solidFill>
                <a:latin typeface="Times New Roman"/>
                <a:ea typeface="Times New Roman"/>
                <a:cs typeface="Times New Roman"/>
                <a:sym typeface="Times New Roman"/>
              </a:rPr>
              <a:t>Results</a:t>
            </a:r>
            <a:r>
              <a:rPr b="1" i="1" lang="en-US" sz="3600">
                <a:latin typeface="Times New Roman"/>
                <a:ea typeface="Times New Roman"/>
                <a:cs typeface="Times New Roman"/>
                <a:sym typeface="Times New Roman"/>
              </a:rPr>
              <a:t> ( Main Frame ) :</a:t>
            </a:r>
            <a:r>
              <a:rPr b="1" i="1" lang="en-US" sz="3600">
                <a:solidFill>
                  <a:srgbClr val="000000"/>
                </a:solidFill>
                <a:latin typeface="Times New Roman"/>
                <a:ea typeface="Times New Roman"/>
                <a:cs typeface="Times New Roman"/>
                <a:sym typeface="Times New Roman"/>
              </a:rPr>
              <a:t> </a:t>
            </a:r>
            <a:endParaRPr b="1" sz="3600">
              <a:solidFill>
                <a:srgbClr val="000000"/>
              </a:solidFill>
              <a:latin typeface="Century Gothic"/>
              <a:ea typeface="Century Gothic"/>
              <a:cs typeface="Century Gothic"/>
              <a:sym typeface="Century Gothic"/>
            </a:endParaRPr>
          </a:p>
        </p:txBody>
      </p:sp>
      <p:pic>
        <p:nvPicPr>
          <p:cNvPr id="315" name="Google Shape;315;p33"/>
          <p:cNvPicPr preferRelativeResize="0"/>
          <p:nvPr/>
        </p:nvPicPr>
        <p:blipFill rotWithShape="1">
          <a:blip r:embed="rId3">
            <a:alphaModFix/>
          </a:blip>
          <a:srcRect b="0" l="0" r="0" t="0"/>
          <a:stretch/>
        </p:blipFill>
        <p:spPr>
          <a:xfrm>
            <a:off x="11267090" y="35183"/>
            <a:ext cx="924910" cy="1053745"/>
          </a:xfrm>
          <a:prstGeom prst="rect">
            <a:avLst/>
          </a:prstGeom>
          <a:noFill/>
          <a:ln>
            <a:noFill/>
          </a:ln>
        </p:spPr>
      </p:pic>
      <p:sp>
        <p:nvSpPr>
          <p:cNvPr id="316" name="Google Shape;316;p33"/>
          <p:cNvSpPr txBox="1"/>
          <p:nvPr/>
        </p:nvSpPr>
        <p:spPr>
          <a:xfrm>
            <a:off x="10361612" y="6247637"/>
            <a:ext cx="1146300" cy="370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100">
                <a:solidFill>
                  <a:schemeClr val="dk1"/>
                </a:solidFill>
                <a:latin typeface="Century Gothic"/>
                <a:ea typeface="Century Gothic"/>
                <a:cs typeface="Century Gothic"/>
                <a:sym typeface="Century Gothic"/>
              </a:rPr>
              <a:t>30-04-2022</a:t>
            </a:r>
            <a:endParaRPr b="1" sz="1100">
              <a:solidFill>
                <a:schemeClr val="dk1"/>
              </a:solidFill>
              <a:latin typeface="Century Gothic"/>
              <a:ea typeface="Century Gothic"/>
              <a:cs typeface="Century Gothic"/>
              <a:sym typeface="Century Gothic"/>
            </a:endParaRPr>
          </a:p>
        </p:txBody>
      </p:sp>
      <p:sp>
        <p:nvSpPr>
          <p:cNvPr id="317" name="Google Shape;317;p33"/>
          <p:cNvSpPr txBox="1"/>
          <p:nvPr/>
        </p:nvSpPr>
        <p:spPr>
          <a:xfrm>
            <a:off x="2589212" y="6250333"/>
            <a:ext cx="7620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100">
                <a:solidFill>
                  <a:schemeClr val="dk1"/>
                </a:solidFill>
                <a:latin typeface="Times New Roman"/>
                <a:ea typeface="Times New Roman"/>
                <a:cs typeface="Times New Roman"/>
                <a:sym typeface="Times New Roman"/>
              </a:rPr>
              <a:t>ENCRYPTION - DECRYPTION</a:t>
            </a:r>
            <a:endParaRPr sz="1100">
              <a:solidFill>
                <a:srgbClr val="888888"/>
              </a:solidFill>
              <a:latin typeface="Century Gothic"/>
              <a:ea typeface="Century Gothic"/>
              <a:cs typeface="Century Gothic"/>
              <a:sym typeface="Century Gothic"/>
            </a:endParaRPr>
          </a:p>
        </p:txBody>
      </p:sp>
      <p:pic>
        <p:nvPicPr>
          <p:cNvPr id="318" name="Google Shape;318;p33"/>
          <p:cNvPicPr preferRelativeResize="0"/>
          <p:nvPr/>
        </p:nvPicPr>
        <p:blipFill>
          <a:blip r:embed="rId4">
            <a:alphaModFix/>
          </a:blip>
          <a:stretch>
            <a:fillRect/>
          </a:stretch>
        </p:blipFill>
        <p:spPr>
          <a:xfrm>
            <a:off x="2350975" y="1443475"/>
            <a:ext cx="8916134" cy="465310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4"/>
          <p:cNvSpPr txBox="1"/>
          <p:nvPr/>
        </p:nvSpPr>
        <p:spPr>
          <a:xfrm>
            <a:off x="2227411" y="541525"/>
            <a:ext cx="8343600" cy="7509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b="1" i="1" lang="en-US" sz="3600">
                <a:solidFill>
                  <a:srgbClr val="000000"/>
                </a:solidFill>
                <a:latin typeface="Times New Roman"/>
                <a:ea typeface="Times New Roman"/>
                <a:cs typeface="Times New Roman"/>
                <a:sym typeface="Times New Roman"/>
              </a:rPr>
              <a:t>Results ( </a:t>
            </a:r>
            <a:r>
              <a:rPr b="1" i="1" lang="en-US" sz="3600">
                <a:latin typeface="Times New Roman"/>
                <a:ea typeface="Times New Roman"/>
                <a:cs typeface="Times New Roman"/>
                <a:sym typeface="Times New Roman"/>
              </a:rPr>
              <a:t>Caesar</a:t>
            </a:r>
            <a:r>
              <a:rPr b="1" i="1" lang="en-US" sz="3600">
                <a:solidFill>
                  <a:srgbClr val="000000"/>
                </a:solidFill>
                <a:latin typeface="Times New Roman"/>
                <a:ea typeface="Times New Roman"/>
                <a:cs typeface="Times New Roman"/>
                <a:sym typeface="Times New Roman"/>
              </a:rPr>
              <a:t> Cipher ) :</a:t>
            </a:r>
            <a:endParaRPr b="1" sz="3600">
              <a:solidFill>
                <a:srgbClr val="000000"/>
              </a:solidFill>
              <a:latin typeface="Century Gothic"/>
              <a:ea typeface="Century Gothic"/>
              <a:cs typeface="Century Gothic"/>
              <a:sym typeface="Century Gothic"/>
            </a:endParaRPr>
          </a:p>
        </p:txBody>
      </p:sp>
      <p:pic>
        <p:nvPicPr>
          <p:cNvPr id="324" name="Google Shape;324;p34"/>
          <p:cNvPicPr preferRelativeResize="0"/>
          <p:nvPr/>
        </p:nvPicPr>
        <p:blipFill rotWithShape="1">
          <a:blip r:embed="rId3">
            <a:alphaModFix/>
          </a:blip>
          <a:srcRect b="0" l="0" r="0" t="0"/>
          <a:stretch/>
        </p:blipFill>
        <p:spPr>
          <a:xfrm>
            <a:off x="11267090" y="35183"/>
            <a:ext cx="924910" cy="1053745"/>
          </a:xfrm>
          <a:prstGeom prst="rect">
            <a:avLst/>
          </a:prstGeom>
          <a:noFill/>
          <a:ln>
            <a:noFill/>
          </a:ln>
        </p:spPr>
      </p:pic>
      <p:sp>
        <p:nvSpPr>
          <p:cNvPr id="325" name="Google Shape;325;p34"/>
          <p:cNvSpPr txBox="1"/>
          <p:nvPr/>
        </p:nvSpPr>
        <p:spPr>
          <a:xfrm>
            <a:off x="10361612" y="6247637"/>
            <a:ext cx="1146300" cy="370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100">
                <a:solidFill>
                  <a:schemeClr val="dk1"/>
                </a:solidFill>
                <a:latin typeface="Century Gothic"/>
                <a:ea typeface="Century Gothic"/>
                <a:cs typeface="Century Gothic"/>
                <a:sym typeface="Century Gothic"/>
              </a:rPr>
              <a:t>30-04-2022</a:t>
            </a:r>
            <a:endParaRPr b="1" sz="1100">
              <a:solidFill>
                <a:schemeClr val="dk1"/>
              </a:solidFill>
              <a:latin typeface="Century Gothic"/>
              <a:ea typeface="Century Gothic"/>
              <a:cs typeface="Century Gothic"/>
              <a:sym typeface="Century Gothic"/>
            </a:endParaRPr>
          </a:p>
        </p:txBody>
      </p:sp>
      <p:sp>
        <p:nvSpPr>
          <p:cNvPr id="326" name="Google Shape;326;p34"/>
          <p:cNvSpPr txBox="1"/>
          <p:nvPr/>
        </p:nvSpPr>
        <p:spPr>
          <a:xfrm>
            <a:off x="2589212" y="6250333"/>
            <a:ext cx="7620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100">
                <a:solidFill>
                  <a:schemeClr val="dk1"/>
                </a:solidFill>
                <a:latin typeface="Times New Roman"/>
                <a:ea typeface="Times New Roman"/>
                <a:cs typeface="Times New Roman"/>
                <a:sym typeface="Times New Roman"/>
              </a:rPr>
              <a:t>ENCRYPTION - DECRYPTION</a:t>
            </a:r>
            <a:endParaRPr sz="1100">
              <a:solidFill>
                <a:srgbClr val="888888"/>
              </a:solidFill>
              <a:latin typeface="Century Gothic"/>
              <a:ea typeface="Century Gothic"/>
              <a:cs typeface="Century Gothic"/>
              <a:sym typeface="Century Gothic"/>
            </a:endParaRPr>
          </a:p>
        </p:txBody>
      </p:sp>
      <p:pic>
        <p:nvPicPr>
          <p:cNvPr id="327" name="Google Shape;327;p34"/>
          <p:cNvPicPr preferRelativeResize="0"/>
          <p:nvPr/>
        </p:nvPicPr>
        <p:blipFill>
          <a:blip r:embed="rId4">
            <a:alphaModFix/>
          </a:blip>
          <a:stretch>
            <a:fillRect/>
          </a:stretch>
        </p:blipFill>
        <p:spPr>
          <a:xfrm>
            <a:off x="2404050" y="1544600"/>
            <a:ext cx="8863061" cy="465310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5"/>
          <p:cNvSpPr txBox="1"/>
          <p:nvPr/>
        </p:nvSpPr>
        <p:spPr>
          <a:xfrm>
            <a:off x="2227411" y="541525"/>
            <a:ext cx="8343600" cy="7509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b="1" i="1" lang="en-US" sz="3600">
                <a:solidFill>
                  <a:srgbClr val="000000"/>
                </a:solidFill>
                <a:latin typeface="Times New Roman"/>
                <a:ea typeface="Times New Roman"/>
                <a:cs typeface="Times New Roman"/>
                <a:sym typeface="Times New Roman"/>
              </a:rPr>
              <a:t>Results ( Steganography ) :</a:t>
            </a:r>
            <a:endParaRPr b="1" sz="3600">
              <a:solidFill>
                <a:srgbClr val="000000"/>
              </a:solidFill>
              <a:latin typeface="Century Gothic"/>
              <a:ea typeface="Century Gothic"/>
              <a:cs typeface="Century Gothic"/>
              <a:sym typeface="Century Gothic"/>
            </a:endParaRPr>
          </a:p>
        </p:txBody>
      </p:sp>
      <p:pic>
        <p:nvPicPr>
          <p:cNvPr id="333" name="Google Shape;333;p35"/>
          <p:cNvPicPr preferRelativeResize="0"/>
          <p:nvPr/>
        </p:nvPicPr>
        <p:blipFill rotWithShape="1">
          <a:blip r:embed="rId3">
            <a:alphaModFix/>
          </a:blip>
          <a:srcRect b="0" l="0" r="0" t="0"/>
          <a:stretch/>
        </p:blipFill>
        <p:spPr>
          <a:xfrm>
            <a:off x="11267090" y="35183"/>
            <a:ext cx="924910" cy="1053745"/>
          </a:xfrm>
          <a:prstGeom prst="rect">
            <a:avLst/>
          </a:prstGeom>
          <a:noFill/>
          <a:ln>
            <a:noFill/>
          </a:ln>
        </p:spPr>
      </p:pic>
      <p:sp>
        <p:nvSpPr>
          <p:cNvPr id="334" name="Google Shape;334;p35"/>
          <p:cNvSpPr txBox="1"/>
          <p:nvPr/>
        </p:nvSpPr>
        <p:spPr>
          <a:xfrm>
            <a:off x="10361612" y="6247637"/>
            <a:ext cx="1146300" cy="370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100">
                <a:solidFill>
                  <a:schemeClr val="dk1"/>
                </a:solidFill>
                <a:latin typeface="Century Gothic"/>
                <a:ea typeface="Century Gothic"/>
                <a:cs typeface="Century Gothic"/>
                <a:sym typeface="Century Gothic"/>
              </a:rPr>
              <a:t>30-04-2022</a:t>
            </a:r>
            <a:endParaRPr b="1" sz="1100">
              <a:solidFill>
                <a:schemeClr val="dk1"/>
              </a:solidFill>
              <a:latin typeface="Century Gothic"/>
              <a:ea typeface="Century Gothic"/>
              <a:cs typeface="Century Gothic"/>
              <a:sym typeface="Century Gothic"/>
            </a:endParaRPr>
          </a:p>
        </p:txBody>
      </p:sp>
      <p:sp>
        <p:nvSpPr>
          <p:cNvPr id="335" name="Google Shape;335;p35"/>
          <p:cNvSpPr txBox="1"/>
          <p:nvPr/>
        </p:nvSpPr>
        <p:spPr>
          <a:xfrm>
            <a:off x="2589212" y="6250333"/>
            <a:ext cx="7620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100">
                <a:solidFill>
                  <a:schemeClr val="dk1"/>
                </a:solidFill>
                <a:latin typeface="Times New Roman"/>
                <a:ea typeface="Times New Roman"/>
                <a:cs typeface="Times New Roman"/>
                <a:sym typeface="Times New Roman"/>
              </a:rPr>
              <a:t>ENCRYPTION - DECRYPTION</a:t>
            </a:r>
            <a:endParaRPr sz="1100">
              <a:solidFill>
                <a:srgbClr val="888888"/>
              </a:solidFill>
              <a:latin typeface="Century Gothic"/>
              <a:ea typeface="Century Gothic"/>
              <a:cs typeface="Century Gothic"/>
              <a:sym typeface="Century Gothic"/>
            </a:endParaRPr>
          </a:p>
        </p:txBody>
      </p:sp>
      <p:pic>
        <p:nvPicPr>
          <p:cNvPr id="336" name="Google Shape;336;p35"/>
          <p:cNvPicPr preferRelativeResize="0"/>
          <p:nvPr/>
        </p:nvPicPr>
        <p:blipFill>
          <a:blip r:embed="rId4">
            <a:alphaModFix/>
          </a:blip>
          <a:stretch>
            <a:fillRect/>
          </a:stretch>
        </p:blipFill>
        <p:spPr>
          <a:xfrm>
            <a:off x="2377575" y="1443475"/>
            <a:ext cx="8889518" cy="465310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6"/>
          <p:cNvSpPr txBox="1"/>
          <p:nvPr/>
        </p:nvSpPr>
        <p:spPr>
          <a:xfrm>
            <a:off x="2351686" y="457275"/>
            <a:ext cx="8343600" cy="7509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b="1" i="1" lang="en-US" sz="3600">
                <a:solidFill>
                  <a:srgbClr val="000000"/>
                </a:solidFill>
                <a:latin typeface="Times New Roman"/>
                <a:ea typeface="Times New Roman"/>
                <a:cs typeface="Times New Roman"/>
                <a:sym typeface="Times New Roman"/>
              </a:rPr>
              <a:t>Advantages</a:t>
            </a:r>
            <a:endParaRPr b="1" sz="3600">
              <a:solidFill>
                <a:srgbClr val="000000"/>
              </a:solidFill>
              <a:latin typeface="Century Gothic"/>
              <a:ea typeface="Century Gothic"/>
              <a:cs typeface="Century Gothic"/>
              <a:sym typeface="Century Gothic"/>
            </a:endParaRPr>
          </a:p>
        </p:txBody>
      </p:sp>
      <p:sp>
        <p:nvSpPr>
          <p:cNvPr id="342" name="Google Shape;342;p36"/>
          <p:cNvSpPr txBox="1"/>
          <p:nvPr/>
        </p:nvSpPr>
        <p:spPr>
          <a:xfrm>
            <a:off x="2351675" y="1208175"/>
            <a:ext cx="9451200" cy="51735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b="1" lang="en-US" sz="1700">
                <a:solidFill>
                  <a:srgbClr val="000000"/>
                </a:solidFill>
                <a:latin typeface="Georgia"/>
                <a:ea typeface="Georgia"/>
                <a:cs typeface="Georgia"/>
                <a:sym typeface="Georgia"/>
              </a:rPr>
              <a:t>Encryption Provides Security for Data at All Times:</a:t>
            </a:r>
            <a:endParaRPr b="1" sz="17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rPr lang="en-US" sz="1700">
                <a:solidFill>
                  <a:srgbClr val="000000"/>
                </a:solidFill>
                <a:latin typeface="Georgia"/>
                <a:ea typeface="Georgia"/>
                <a:cs typeface="Georgia"/>
                <a:sym typeface="Georgia"/>
              </a:rPr>
              <a:t>Generally, data is most vulnerable when it is being moved from one location to another. Encryption works during data transport or at rest, making it an ideal solution no matter where data is stored or how it is used.</a:t>
            </a:r>
            <a:endParaRPr sz="17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rPr b="1" lang="en-US" sz="1700">
                <a:solidFill>
                  <a:srgbClr val="000000"/>
                </a:solidFill>
                <a:latin typeface="Georgia"/>
                <a:ea typeface="Georgia"/>
                <a:cs typeface="Georgia"/>
                <a:sym typeface="Georgia"/>
              </a:rPr>
              <a:t>Encryption Protects Privacy: </a:t>
            </a:r>
            <a:endParaRPr b="1" sz="17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rPr lang="en-US" sz="1700">
                <a:solidFill>
                  <a:srgbClr val="000000"/>
                </a:solidFill>
                <a:latin typeface="Georgia"/>
                <a:ea typeface="Georgia"/>
                <a:cs typeface="Georgia"/>
                <a:sym typeface="Georgia"/>
              </a:rPr>
              <a:t>Encryption is used to protect sensitive data, including personal information for individuals. This helps to ensure anonymity and privacy, reducing opportunities for surveillance by both criminals and government agencies. Encryption technology is so powerful that some governments are attempting to put limits on the effectiveness of encryption—which does not ensure privacy for companies or individuals.</a:t>
            </a:r>
            <a:endParaRPr sz="17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rPr b="1" lang="en-US" sz="1700">
                <a:solidFill>
                  <a:srgbClr val="000000"/>
                </a:solidFill>
                <a:latin typeface="Georgia"/>
                <a:ea typeface="Georgia"/>
                <a:cs typeface="Georgia"/>
                <a:sym typeface="Georgia"/>
              </a:rPr>
              <a:t>Encrypted Data Maintains Integrity:</a:t>
            </a:r>
            <a:endParaRPr b="1" sz="17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rPr lang="en-US" sz="1700">
                <a:solidFill>
                  <a:srgbClr val="000000"/>
                </a:solidFill>
                <a:latin typeface="Georgia"/>
                <a:ea typeface="Georgia"/>
                <a:cs typeface="Georgia"/>
                <a:sym typeface="Georgia"/>
              </a:rPr>
              <a:t>Hackers don’t just steal information, they also can benefit from altering data to commit fraud. While it is possible for skilled individuals to alter encrypted data, recipients of the data will be able to detect the corruption, which allows for a quick response to the cyber-attack.</a:t>
            </a:r>
            <a:endParaRPr sz="17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rPr b="1" lang="en-US" sz="1700">
                <a:solidFill>
                  <a:srgbClr val="000000"/>
                </a:solidFill>
                <a:latin typeface="Georgia"/>
                <a:ea typeface="Georgia"/>
                <a:cs typeface="Georgia"/>
                <a:sym typeface="Georgia"/>
              </a:rPr>
              <a:t>Time complexity of the cipher is  O(n): </a:t>
            </a:r>
            <a:endParaRPr b="1" sz="17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rPr lang="en-US" sz="1700">
                <a:solidFill>
                  <a:srgbClr val="000000"/>
                </a:solidFill>
                <a:latin typeface="Georgia"/>
                <a:ea typeface="Georgia"/>
                <a:cs typeface="Georgia"/>
                <a:sym typeface="Georgia"/>
              </a:rPr>
              <a:t>Which means that running time increases at most linearly with the size of input.</a:t>
            </a:r>
            <a:endParaRPr sz="1700">
              <a:solidFill>
                <a:srgbClr val="000000"/>
              </a:solidFill>
              <a:latin typeface="Georgia"/>
              <a:ea typeface="Georgia"/>
              <a:cs typeface="Georgia"/>
              <a:sym typeface="Georgia"/>
            </a:endParaRPr>
          </a:p>
        </p:txBody>
      </p:sp>
      <p:pic>
        <p:nvPicPr>
          <p:cNvPr id="343" name="Google Shape;343;p36"/>
          <p:cNvPicPr preferRelativeResize="0"/>
          <p:nvPr/>
        </p:nvPicPr>
        <p:blipFill rotWithShape="1">
          <a:blip r:embed="rId3">
            <a:alphaModFix/>
          </a:blip>
          <a:srcRect b="0" l="0" r="0" t="0"/>
          <a:stretch/>
        </p:blipFill>
        <p:spPr>
          <a:xfrm>
            <a:off x="11267090" y="35183"/>
            <a:ext cx="924910" cy="1053745"/>
          </a:xfrm>
          <a:prstGeom prst="rect">
            <a:avLst/>
          </a:prstGeom>
          <a:noFill/>
          <a:ln>
            <a:noFill/>
          </a:ln>
        </p:spPr>
      </p:pic>
      <p:sp>
        <p:nvSpPr>
          <p:cNvPr id="344" name="Google Shape;344;p36"/>
          <p:cNvSpPr txBox="1"/>
          <p:nvPr/>
        </p:nvSpPr>
        <p:spPr>
          <a:xfrm>
            <a:off x="10361612" y="6247637"/>
            <a:ext cx="1146300" cy="370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100">
                <a:solidFill>
                  <a:schemeClr val="dk1"/>
                </a:solidFill>
                <a:latin typeface="Century Gothic"/>
                <a:ea typeface="Century Gothic"/>
                <a:cs typeface="Century Gothic"/>
                <a:sym typeface="Century Gothic"/>
              </a:rPr>
              <a:t>30-04-2022</a:t>
            </a:r>
            <a:endParaRPr b="1" sz="1100">
              <a:solidFill>
                <a:schemeClr val="dk1"/>
              </a:solidFill>
              <a:latin typeface="Century Gothic"/>
              <a:ea typeface="Century Gothic"/>
              <a:cs typeface="Century Gothic"/>
              <a:sym typeface="Century Gothic"/>
            </a:endParaRPr>
          </a:p>
        </p:txBody>
      </p:sp>
      <p:sp>
        <p:nvSpPr>
          <p:cNvPr id="345" name="Google Shape;345;p36"/>
          <p:cNvSpPr txBox="1"/>
          <p:nvPr/>
        </p:nvSpPr>
        <p:spPr>
          <a:xfrm>
            <a:off x="2589212" y="6250333"/>
            <a:ext cx="7620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100">
                <a:solidFill>
                  <a:schemeClr val="dk1"/>
                </a:solidFill>
                <a:latin typeface="Times New Roman"/>
                <a:ea typeface="Times New Roman"/>
                <a:cs typeface="Times New Roman"/>
                <a:sym typeface="Times New Roman"/>
              </a:rPr>
              <a:t>ENCRYPTION - DECRYPTION</a:t>
            </a:r>
            <a:endParaRPr sz="1100">
              <a:solidFill>
                <a:srgbClr val="888888"/>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nvSpPr>
        <p:spPr>
          <a:xfrm>
            <a:off x="2289345" y="557025"/>
            <a:ext cx="5096700" cy="75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i="1" lang="en-US" sz="3200">
                <a:solidFill>
                  <a:srgbClr val="000000"/>
                </a:solidFill>
                <a:latin typeface="Times New Roman"/>
                <a:ea typeface="Times New Roman"/>
                <a:cs typeface="Times New Roman"/>
                <a:sym typeface="Times New Roman"/>
              </a:rPr>
              <a:t>GROUP MEMBERS</a:t>
            </a:r>
            <a:endParaRPr sz="3600">
              <a:solidFill>
                <a:srgbClr val="000000"/>
              </a:solidFill>
              <a:latin typeface="Century Gothic"/>
              <a:ea typeface="Century Gothic"/>
              <a:cs typeface="Century Gothic"/>
              <a:sym typeface="Century Gothic"/>
            </a:endParaRPr>
          </a:p>
        </p:txBody>
      </p:sp>
      <p:sp>
        <p:nvSpPr>
          <p:cNvPr id="179" name="Google Shape;179;p19"/>
          <p:cNvSpPr txBox="1"/>
          <p:nvPr/>
        </p:nvSpPr>
        <p:spPr>
          <a:xfrm>
            <a:off x="2289346" y="1677354"/>
            <a:ext cx="5441700" cy="2425800"/>
          </a:xfrm>
          <a:prstGeom prst="rect">
            <a:avLst/>
          </a:prstGeom>
          <a:noFill/>
          <a:ln>
            <a:noFill/>
          </a:ln>
        </p:spPr>
        <p:txBody>
          <a:bodyPr anchorCtr="0" anchor="t" bIns="45700" lIns="91425" spcFirstLastPara="1" rIns="91425" wrap="square" tIns="45700">
            <a:noAutofit/>
          </a:bodyPr>
          <a:lstStyle/>
          <a:p>
            <a:pPr indent="0" lvl="0" marL="57150" rtl="0" algn="l">
              <a:lnSpc>
                <a:spcPct val="90000"/>
              </a:lnSpc>
              <a:spcBef>
                <a:spcPts val="0"/>
              </a:spcBef>
              <a:spcAft>
                <a:spcPts val="0"/>
              </a:spcAft>
              <a:buNone/>
            </a:pPr>
            <a:r>
              <a:rPr b="1" lang="en-US" sz="2900">
                <a:solidFill>
                  <a:srgbClr val="000000"/>
                </a:solidFill>
                <a:latin typeface="Times New Roman"/>
                <a:ea typeface="Times New Roman"/>
                <a:cs typeface="Times New Roman"/>
                <a:sym typeface="Times New Roman"/>
              </a:rPr>
              <a:t>SAHIL A. SAWANT ( B-17 )</a:t>
            </a:r>
            <a:endParaRPr b="1" sz="2900">
              <a:solidFill>
                <a:srgbClr val="000000"/>
              </a:solidFill>
              <a:latin typeface="Times New Roman"/>
              <a:ea typeface="Times New Roman"/>
              <a:cs typeface="Times New Roman"/>
              <a:sym typeface="Times New Roman"/>
            </a:endParaRPr>
          </a:p>
          <a:p>
            <a:pPr indent="0" lvl="0" marL="57150" rtl="0" algn="l">
              <a:lnSpc>
                <a:spcPct val="90000"/>
              </a:lnSpc>
              <a:spcBef>
                <a:spcPts val="0"/>
              </a:spcBef>
              <a:spcAft>
                <a:spcPts val="0"/>
              </a:spcAft>
              <a:buNone/>
            </a:pPr>
            <a:r>
              <a:t/>
            </a:r>
            <a:endParaRPr b="1" sz="2900">
              <a:solidFill>
                <a:srgbClr val="000000"/>
              </a:solidFill>
              <a:latin typeface="Times New Roman"/>
              <a:ea typeface="Times New Roman"/>
              <a:cs typeface="Times New Roman"/>
              <a:sym typeface="Times New Roman"/>
            </a:endParaRPr>
          </a:p>
          <a:p>
            <a:pPr indent="0" lvl="0" marL="57150" rtl="0" algn="l">
              <a:lnSpc>
                <a:spcPct val="90000"/>
              </a:lnSpc>
              <a:spcBef>
                <a:spcPts val="0"/>
              </a:spcBef>
              <a:spcAft>
                <a:spcPts val="0"/>
              </a:spcAft>
              <a:buNone/>
            </a:pPr>
            <a:r>
              <a:rPr b="1" lang="en-US" sz="2900">
                <a:solidFill>
                  <a:srgbClr val="000000"/>
                </a:solidFill>
                <a:latin typeface="Times New Roman"/>
                <a:ea typeface="Times New Roman"/>
                <a:cs typeface="Times New Roman"/>
                <a:sym typeface="Times New Roman"/>
              </a:rPr>
              <a:t>ADITYA P. SHINDE ( B-25 )</a:t>
            </a:r>
            <a:endParaRPr b="1" sz="2900">
              <a:solidFill>
                <a:srgbClr val="000000"/>
              </a:solidFill>
              <a:latin typeface="Times New Roman"/>
              <a:ea typeface="Times New Roman"/>
              <a:cs typeface="Times New Roman"/>
              <a:sym typeface="Times New Roman"/>
            </a:endParaRPr>
          </a:p>
          <a:p>
            <a:pPr indent="0" lvl="0" marL="57150" rtl="0" algn="l">
              <a:lnSpc>
                <a:spcPct val="90000"/>
              </a:lnSpc>
              <a:spcBef>
                <a:spcPts val="0"/>
              </a:spcBef>
              <a:spcAft>
                <a:spcPts val="0"/>
              </a:spcAft>
              <a:buNone/>
            </a:pPr>
            <a:r>
              <a:t/>
            </a:r>
            <a:endParaRPr b="1" sz="2900">
              <a:solidFill>
                <a:srgbClr val="000000"/>
              </a:solidFill>
              <a:latin typeface="Times New Roman"/>
              <a:ea typeface="Times New Roman"/>
              <a:cs typeface="Times New Roman"/>
              <a:sym typeface="Times New Roman"/>
            </a:endParaRPr>
          </a:p>
          <a:p>
            <a:pPr indent="0" lvl="0" marL="57150" rtl="0" algn="l">
              <a:lnSpc>
                <a:spcPct val="90000"/>
              </a:lnSpc>
              <a:spcBef>
                <a:spcPts val="0"/>
              </a:spcBef>
              <a:spcAft>
                <a:spcPts val="0"/>
              </a:spcAft>
              <a:buNone/>
            </a:pPr>
            <a:r>
              <a:rPr b="1" lang="en-US" sz="2900">
                <a:solidFill>
                  <a:srgbClr val="000000"/>
                </a:solidFill>
                <a:latin typeface="Times New Roman"/>
                <a:ea typeface="Times New Roman"/>
                <a:cs typeface="Times New Roman"/>
                <a:sym typeface="Times New Roman"/>
              </a:rPr>
              <a:t>VINAYAK V. UTEKAR ( B-42 )</a:t>
            </a:r>
            <a:endParaRPr b="1" sz="2900">
              <a:solidFill>
                <a:srgbClr val="000000"/>
              </a:solidFill>
              <a:latin typeface="Times New Roman"/>
              <a:ea typeface="Times New Roman"/>
              <a:cs typeface="Times New Roman"/>
              <a:sym typeface="Times New Roman"/>
            </a:endParaRPr>
          </a:p>
          <a:p>
            <a:pPr indent="0" lvl="0" marL="57150" rtl="0" algn="l">
              <a:lnSpc>
                <a:spcPct val="90000"/>
              </a:lnSpc>
              <a:spcBef>
                <a:spcPts val="0"/>
              </a:spcBef>
              <a:spcAft>
                <a:spcPts val="0"/>
              </a:spcAft>
              <a:buNone/>
            </a:pPr>
            <a:r>
              <a:t/>
            </a:r>
            <a:endParaRPr b="1" sz="2900">
              <a:latin typeface="Times New Roman"/>
              <a:ea typeface="Times New Roman"/>
              <a:cs typeface="Times New Roman"/>
              <a:sym typeface="Times New Roman"/>
            </a:endParaRPr>
          </a:p>
        </p:txBody>
      </p:sp>
      <p:pic>
        <p:nvPicPr>
          <p:cNvPr id="180" name="Google Shape;180;p19"/>
          <p:cNvPicPr preferRelativeResize="0"/>
          <p:nvPr/>
        </p:nvPicPr>
        <p:blipFill rotWithShape="1">
          <a:blip r:embed="rId3">
            <a:alphaModFix/>
          </a:blip>
          <a:srcRect b="0" l="0" r="0" t="0"/>
          <a:stretch/>
        </p:blipFill>
        <p:spPr>
          <a:xfrm>
            <a:off x="11267090" y="35183"/>
            <a:ext cx="924910" cy="1053745"/>
          </a:xfrm>
          <a:prstGeom prst="rect">
            <a:avLst/>
          </a:prstGeom>
          <a:noFill/>
          <a:ln>
            <a:noFill/>
          </a:ln>
        </p:spPr>
      </p:pic>
      <p:sp>
        <p:nvSpPr>
          <p:cNvPr id="181" name="Google Shape;181;p19"/>
          <p:cNvSpPr txBox="1"/>
          <p:nvPr/>
        </p:nvSpPr>
        <p:spPr>
          <a:xfrm>
            <a:off x="7007650" y="4626175"/>
            <a:ext cx="5000400" cy="1177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3000">
                <a:solidFill>
                  <a:srgbClr val="000000"/>
                </a:solidFill>
                <a:latin typeface="Times New Roman"/>
                <a:ea typeface="Times New Roman"/>
                <a:cs typeface="Times New Roman"/>
                <a:sym typeface="Times New Roman"/>
              </a:rPr>
              <a:t> Under the Supervision of</a:t>
            </a:r>
            <a:endParaRPr b="1" sz="3000">
              <a:solidFill>
                <a:srgbClr val="000000"/>
              </a:solidFill>
            </a:endParaRPr>
          </a:p>
          <a:p>
            <a:pPr indent="-114300" lvl="0" marL="457200" marR="0" rtl="0" algn="l">
              <a:lnSpc>
                <a:spcPct val="115000"/>
              </a:lnSpc>
              <a:spcBef>
                <a:spcPts val="0"/>
              </a:spcBef>
              <a:spcAft>
                <a:spcPts val="0"/>
              </a:spcAft>
              <a:buNone/>
            </a:pPr>
            <a:r>
              <a:rPr b="1" i="1" lang="en-US" sz="3000">
                <a:latin typeface="Times New Roman"/>
                <a:ea typeface="Times New Roman"/>
                <a:cs typeface="Times New Roman"/>
                <a:sym typeface="Times New Roman"/>
              </a:rPr>
              <a:t> Dr</a:t>
            </a:r>
            <a:r>
              <a:rPr b="1" i="1" lang="en-US" sz="3000">
                <a:solidFill>
                  <a:srgbClr val="000000"/>
                </a:solidFill>
                <a:latin typeface="Times New Roman"/>
                <a:ea typeface="Times New Roman"/>
                <a:cs typeface="Times New Roman"/>
                <a:sym typeface="Times New Roman"/>
              </a:rPr>
              <a:t>. POULAMI DAS ROY</a:t>
            </a:r>
            <a:endParaRPr sz="3000"/>
          </a:p>
        </p:txBody>
      </p:sp>
      <p:pic>
        <p:nvPicPr>
          <p:cNvPr id="182" name="Google Shape;182;p19"/>
          <p:cNvPicPr preferRelativeResize="0"/>
          <p:nvPr/>
        </p:nvPicPr>
        <p:blipFill>
          <a:blip r:embed="rId4">
            <a:alphaModFix/>
          </a:blip>
          <a:stretch>
            <a:fillRect/>
          </a:stretch>
        </p:blipFill>
        <p:spPr>
          <a:xfrm>
            <a:off x="8437550" y="1208175"/>
            <a:ext cx="2697700" cy="2484025"/>
          </a:xfrm>
          <a:prstGeom prst="rect">
            <a:avLst/>
          </a:prstGeom>
          <a:noFill/>
          <a:ln>
            <a:noFill/>
          </a:ln>
          <a:effectLst>
            <a:reflection blurRad="0" dir="5400000" dist="38100" endA="0" endPos="30000" fadeDir="5400012" kx="0" rotWithShape="0" algn="bl" stPos="0" sy="-100000" ky="0"/>
          </a:effectLst>
        </p:spPr>
      </p:pic>
      <p:sp>
        <p:nvSpPr>
          <p:cNvPr id="183" name="Google Shape;183;p19"/>
          <p:cNvSpPr txBox="1"/>
          <p:nvPr/>
        </p:nvSpPr>
        <p:spPr>
          <a:xfrm>
            <a:off x="10361612" y="6247637"/>
            <a:ext cx="1146300" cy="370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100">
                <a:solidFill>
                  <a:schemeClr val="dk1"/>
                </a:solidFill>
                <a:latin typeface="Century Gothic"/>
                <a:ea typeface="Century Gothic"/>
                <a:cs typeface="Century Gothic"/>
                <a:sym typeface="Century Gothic"/>
              </a:rPr>
              <a:t>30-04-2022</a:t>
            </a:r>
            <a:endParaRPr b="1" sz="1100">
              <a:solidFill>
                <a:schemeClr val="dk1"/>
              </a:solidFill>
              <a:latin typeface="Century Gothic"/>
              <a:ea typeface="Century Gothic"/>
              <a:cs typeface="Century Gothic"/>
              <a:sym typeface="Century Gothic"/>
            </a:endParaRPr>
          </a:p>
        </p:txBody>
      </p:sp>
      <p:sp>
        <p:nvSpPr>
          <p:cNvPr id="184" name="Google Shape;184;p19"/>
          <p:cNvSpPr txBox="1"/>
          <p:nvPr/>
        </p:nvSpPr>
        <p:spPr>
          <a:xfrm>
            <a:off x="2589212" y="6250333"/>
            <a:ext cx="7620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100">
                <a:solidFill>
                  <a:schemeClr val="dk1"/>
                </a:solidFill>
                <a:latin typeface="Times New Roman"/>
                <a:ea typeface="Times New Roman"/>
                <a:cs typeface="Times New Roman"/>
                <a:sym typeface="Times New Roman"/>
              </a:rPr>
              <a:t>ENCRYPTION - DECRYPTION</a:t>
            </a:r>
            <a:endParaRPr sz="1100">
              <a:solidFill>
                <a:srgbClr val="888888"/>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7"/>
          <p:cNvSpPr txBox="1"/>
          <p:nvPr/>
        </p:nvSpPr>
        <p:spPr>
          <a:xfrm>
            <a:off x="2351686" y="457275"/>
            <a:ext cx="8343600" cy="7509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b="1" i="1" lang="en-US" sz="3600">
                <a:solidFill>
                  <a:srgbClr val="000000"/>
                </a:solidFill>
                <a:latin typeface="Times New Roman"/>
                <a:ea typeface="Times New Roman"/>
                <a:cs typeface="Times New Roman"/>
                <a:sym typeface="Times New Roman"/>
              </a:rPr>
              <a:t>Limitations</a:t>
            </a:r>
            <a:endParaRPr b="1" sz="3600">
              <a:solidFill>
                <a:srgbClr val="000000"/>
              </a:solidFill>
              <a:latin typeface="Century Gothic"/>
              <a:ea typeface="Century Gothic"/>
              <a:cs typeface="Century Gothic"/>
              <a:sym typeface="Century Gothic"/>
            </a:endParaRPr>
          </a:p>
        </p:txBody>
      </p:sp>
      <p:sp>
        <p:nvSpPr>
          <p:cNvPr id="351" name="Google Shape;351;p37"/>
          <p:cNvSpPr txBox="1"/>
          <p:nvPr/>
        </p:nvSpPr>
        <p:spPr>
          <a:xfrm>
            <a:off x="2351700" y="1088925"/>
            <a:ext cx="8915400" cy="50925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b="1" lang="en-US" sz="1800">
                <a:solidFill>
                  <a:srgbClr val="000000"/>
                </a:solidFill>
                <a:latin typeface="Georgia"/>
                <a:ea typeface="Georgia"/>
                <a:cs typeface="Georgia"/>
                <a:sym typeface="Georgia"/>
              </a:rPr>
              <a:t>Forgetting Passwords/Key:</a:t>
            </a:r>
            <a:endParaRPr b="1" sz="18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rPr lang="en-US" sz="1800">
                <a:solidFill>
                  <a:srgbClr val="000000"/>
                </a:solidFill>
                <a:latin typeface="Georgia"/>
                <a:ea typeface="Georgia"/>
                <a:cs typeface="Georgia"/>
                <a:sym typeface="Georgia"/>
              </a:rPr>
              <a:t>General most of the people forget the password/keys so they find difficulties to access the message or data.</a:t>
            </a:r>
            <a:endParaRPr sz="18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t/>
            </a:r>
            <a:endParaRPr b="1" sz="1800">
              <a:solidFill>
                <a:srgbClr val="000000"/>
              </a:solidFill>
              <a:latin typeface="Georgia"/>
              <a:ea typeface="Georgia"/>
              <a:cs typeface="Georgia"/>
              <a:sym typeface="Georgia"/>
            </a:endParaRPr>
          </a:p>
          <a:p>
            <a:pPr indent="0" lvl="0" marL="2743200" rtl="0" algn="l">
              <a:lnSpc>
                <a:spcPct val="115000"/>
              </a:lnSpc>
              <a:spcBef>
                <a:spcPts val="0"/>
              </a:spcBef>
              <a:spcAft>
                <a:spcPts val="0"/>
              </a:spcAft>
              <a:buNone/>
            </a:pPr>
            <a:r>
              <a:rPr b="1" lang="en-US" sz="1800">
                <a:solidFill>
                  <a:srgbClr val="000000"/>
                </a:solidFill>
                <a:latin typeface="Georgia"/>
                <a:ea typeface="Georgia"/>
                <a:cs typeface="Georgia"/>
                <a:sym typeface="Georgia"/>
              </a:rPr>
              <a:t>Requiring Cooperation:</a:t>
            </a:r>
            <a:endParaRPr b="1" sz="1800">
              <a:solidFill>
                <a:srgbClr val="000000"/>
              </a:solidFill>
              <a:latin typeface="Georgia"/>
              <a:ea typeface="Georgia"/>
              <a:cs typeface="Georgia"/>
              <a:sym typeface="Georgia"/>
            </a:endParaRPr>
          </a:p>
          <a:p>
            <a:pPr indent="0" lvl="0" marL="2743200" rtl="0" algn="l">
              <a:lnSpc>
                <a:spcPct val="115000"/>
              </a:lnSpc>
              <a:spcBef>
                <a:spcPts val="0"/>
              </a:spcBef>
              <a:spcAft>
                <a:spcPts val="0"/>
              </a:spcAft>
              <a:buNone/>
            </a:pPr>
            <a:r>
              <a:rPr lang="en-US" sz="1800">
                <a:solidFill>
                  <a:srgbClr val="000000"/>
                </a:solidFill>
                <a:latin typeface="Georgia"/>
                <a:ea typeface="Georgia"/>
                <a:cs typeface="Georgia"/>
                <a:sym typeface="Georgia"/>
              </a:rPr>
              <a:t>Using encrypted files that are designed to be opened and shared by two or more people can be disadvantageous when one or more participants finds it a burden to use encryption.</a:t>
            </a:r>
            <a:endParaRPr sz="18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t/>
            </a:r>
            <a:endParaRPr sz="18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t/>
            </a:r>
            <a:endParaRPr sz="18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rPr b="1" lang="en-US" sz="1800">
                <a:solidFill>
                  <a:srgbClr val="000000"/>
                </a:solidFill>
                <a:latin typeface="Georgia"/>
                <a:ea typeface="Georgia"/>
                <a:cs typeface="Georgia"/>
                <a:sym typeface="Georgia"/>
              </a:rPr>
              <a:t>Developing a False Sense of Security:</a:t>
            </a:r>
            <a:endParaRPr b="1" sz="18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rPr lang="en-US" sz="1800">
                <a:solidFill>
                  <a:srgbClr val="000000"/>
                </a:solidFill>
                <a:latin typeface="Georgia"/>
                <a:ea typeface="Georgia"/>
                <a:cs typeface="Georgia"/>
                <a:sym typeface="Georgia"/>
              </a:rPr>
              <a:t>A disadvantage of encrypted files is that relying on them to keep things secret could lull you into a false sense of security. A determined person may marshal overwhelming computer resources to decrypt your secret files.</a:t>
            </a:r>
            <a:endParaRPr b="1" sz="1800">
              <a:solidFill>
                <a:srgbClr val="000000"/>
              </a:solidFill>
              <a:latin typeface="Georgia"/>
              <a:ea typeface="Georgia"/>
              <a:cs typeface="Georgia"/>
              <a:sym typeface="Georgia"/>
            </a:endParaRPr>
          </a:p>
        </p:txBody>
      </p:sp>
      <p:pic>
        <p:nvPicPr>
          <p:cNvPr id="352" name="Google Shape;352;p37"/>
          <p:cNvPicPr preferRelativeResize="0"/>
          <p:nvPr/>
        </p:nvPicPr>
        <p:blipFill rotWithShape="1">
          <a:blip r:embed="rId3">
            <a:alphaModFix/>
          </a:blip>
          <a:srcRect b="0" l="0" r="0" t="0"/>
          <a:stretch/>
        </p:blipFill>
        <p:spPr>
          <a:xfrm>
            <a:off x="11267090" y="35183"/>
            <a:ext cx="924910" cy="1053745"/>
          </a:xfrm>
          <a:prstGeom prst="rect">
            <a:avLst/>
          </a:prstGeom>
          <a:noFill/>
          <a:ln>
            <a:noFill/>
          </a:ln>
        </p:spPr>
      </p:pic>
      <p:pic>
        <p:nvPicPr>
          <p:cNvPr id="353" name="Google Shape;353;p37"/>
          <p:cNvPicPr preferRelativeResize="0"/>
          <p:nvPr/>
        </p:nvPicPr>
        <p:blipFill>
          <a:blip r:embed="rId4">
            <a:alphaModFix/>
          </a:blip>
          <a:stretch>
            <a:fillRect/>
          </a:stretch>
        </p:blipFill>
        <p:spPr>
          <a:xfrm>
            <a:off x="1776650" y="2169179"/>
            <a:ext cx="3011150" cy="1858600"/>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sp>
        <p:nvSpPr>
          <p:cNvPr id="354" name="Google Shape;354;p37"/>
          <p:cNvSpPr txBox="1"/>
          <p:nvPr/>
        </p:nvSpPr>
        <p:spPr>
          <a:xfrm>
            <a:off x="10361612" y="6247637"/>
            <a:ext cx="1146300" cy="370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100">
                <a:solidFill>
                  <a:schemeClr val="dk1"/>
                </a:solidFill>
                <a:latin typeface="Century Gothic"/>
                <a:ea typeface="Century Gothic"/>
                <a:cs typeface="Century Gothic"/>
                <a:sym typeface="Century Gothic"/>
              </a:rPr>
              <a:t>30-04-2022</a:t>
            </a:r>
            <a:endParaRPr b="1" sz="1100">
              <a:solidFill>
                <a:schemeClr val="dk1"/>
              </a:solidFill>
              <a:latin typeface="Century Gothic"/>
              <a:ea typeface="Century Gothic"/>
              <a:cs typeface="Century Gothic"/>
              <a:sym typeface="Century Gothic"/>
            </a:endParaRPr>
          </a:p>
        </p:txBody>
      </p:sp>
      <p:sp>
        <p:nvSpPr>
          <p:cNvPr id="355" name="Google Shape;355;p37"/>
          <p:cNvSpPr txBox="1"/>
          <p:nvPr/>
        </p:nvSpPr>
        <p:spPr>
          <a:xfrm>
            <a:off x="2589212" y="6250333"/>
            <a:ext cx="7620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100">
                <a:solidFill>
                  <a:schemeClr val="dk1"/>
                </a:solidFill>
                <a:latin typeface="Times New Roman"/>
                <a:ea typeface="Times New Roman"/>
                <a:cs typeface="Times New Roman"/>
                <a:sym typeface="Times New Roman"/>
              </a:rPr>
              <a:t>ENCRYPTION - DECRYPTION</a:t>
            </a:r>
            <a:endParaRPr sz="1100">
              <a:solidFill>
                <a:srgbClr val="888888"/>
              </a:solidFill>
              <a:latin typeface="Century Gothic"/>
              <a:ea typeface="Century Gothic"/>
              <a:cs typeface="Century Gothic"/>
              <a:sym typeface="Century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8"/>
          <p:cNvSpPr txBox="1"/>
          <p:nvPr/>
        </p:nvSpPr>
        <p:spPr>
          <a:xfrm>
            <a:off x="2351711" y="457275"/>
            <a:ext cx="3579300" cy="7509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b="1" i="1" lang="en-US" sz="3600">
                <a:solidFill>
                  <a:srgbClr val="000000"/>
                </a:solidFill>
                <a:latin typeface="Times New Roman"/>
                <a:ea typeface="Times New Roman"/>
                <a:cs typeface="Times New Roman"/>
                <a:sym typeface="Times New Roman"/>
              </a:rPr>
              <a:t>Applications</a:t>
            </a:r>
            <a:endParaRPr b="1" sz="3600">
              <a:solidFill>
                <a:srgbClr val="000000"/>
              </a:solidFill>
              <a:latin typeface="Century Gothic"/>
              <a:ea typeface="Century Gothic"/>
              <a:cs typeface="Century Gothic"/>
              <a:sym typeface="Century Gothic"/>
            </a:endParaRPr>
          </a:p>
        </p:txBody>
      </p:sp>
      <p:sp>
        <p:nvSpPr>
          <p:cNvPr id="361" name="Google Shape;361;p38"/>
          <p:cNvSpPr txBox="1"/>
          <p:nvPr/>
        </p:nvSpPr>
        <p:spPr>
          <a:xfrm>
            <a:off x="2351700" y="1625400"/>
            <a:ext cx="8915400" cy="4299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600">
                <a:solidFill>
                  <a:srgbClr val="000000"/>
                </a:solidFill>
                <a:latin typeface="Georgia"/>
                <a:ea typeface="Georgia"/>
                <a:cs typeface="Georgia"/>
                <a:sym typeface="Georgia"/>
              </a:rPr>
              <a:t>1)</a:t>
            </a:r>
            <a:r>
              <a:rPr b="1" lang="en-US" sz="1600">
                <a:solidFill>
                  <a:srgbClr val="000000"/>
                </a:solidFill>
                <a:latin typeface="Georgia"/>
                <a:ea typeface="Georgia"/>
                <a:cs typeface="Georgia"/>
                <a:sym typeface="Georgia"/>
              </a:rPr>
              <a:t>Encryption/Decryption in emai</a:t>
            </a:r>
            <a:r>
              <a:rPr lang="en-US" sz="1600">
                <a:solidFill>
                  <a:srgbClr val="000000"/>
                </a:solidFill>
                <a:latin typeface="Georgia"/>
                <a:ea typeface="Georgia"/>
                <a:cs typeface="Georgia"/>
                <a:sym typeface="Georgia"/>
              </a:rPr>
              <a:t>l: Email encryption is a method of securing the content of emails from anyone outside of the email conversation looking to obtain a participant’s information. In its encrypted form, an email is no longer readable by a human. Only with your private email key can your emails be unlocked and decrypted back into the original message.</a:t>
            </a:r>
            <a:endParaRPr sz="16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t/>
            </a:r>
            <a:endParaRPr sz="16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rPr lang="en-US" sz="1600">
                <a:solidFill>
                  <a:srgbClr val="000000"/>
                </a:solidFill>
                <a:latin typeface="Georgia"/>
                <a:ea typeface="Georgia"/>
                <a:cs typeface="Georgia"/>
                <a:sym typeface="Georgia"/>
              </a:rPr>
              <a:t>2) </a:t>
            </a:r>
            <a:r>
              <a:rPr b="1" lang="en-US" sz="1600">
                <a:solidFill>
                  <a:srgbClr val="000000"/>
                </a:solidFill>
                <a:latin typeface="Georgia"/>
                <a:ea typeface="Georgia"/>
                <a:cs typeface="Georgia"/>
                <a:sym typeface="Georgia"/>
              </a:rPr>
              <a:t>Defense Government Organizations</a:t>
            </a:r>
            <a:r>
              <a:rPr lang="en-US" sz="1600">
                <a:solidFill>
                  <a:srgbClr val="000000"/>
                </a:solidFill>
                <a:latin typeface="Georgia"/>
                <a:ea typeface="Georgia"/>
                <a:cs typeface="Georgia"/>
                <a:sym typeface="Georgia"/>
              </a:rPr>
              <a:t>- to facilitate secret communication</a:t>
            </a:r>
            <a:endParaRPr sz="16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t/>
            </a:r>
            <a:endParaRPr sz="16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rPr lang="en-US" sz="1600">
                <a:solidFill>
                  <a:srgbClr val="000000"/>
                </a:solidFill>
                <a:latin typeface="Georgia"/>
                <a:ea typeface="Georgia"/>
                <a:cs typeface="Georgia"/>
                <a:sym typeface="Georgia"/>
              </a:rPr>
              <a:t>3) </a:t>
            </a:r>
            <a:r>
              <a:rPr b="1" lang="en-US" sz="1600">
                <a:solidFill>
                  <a:srgbClr val="000000"/>
                </a:solidFill>
                <a:latin typeface="Georgia"/>
                <a:ea typeface="Georgia"/>
                <a:cs typeface="Georgia"/>
                <a:sym typeface="Georgia"/>
              </a:rPr>
              <a:t>For sending highly confidential message or details on Social Media like Card details or Bank Information</a:t>
            </a:r>
            <a:r>
              <a:rPr lang="en-US" sz="1600">
                <a:solidFill>
                  <a:srgbClr val="000000"/>
                </a:solidFill>
                <a:latin typeface="Georgia"/>
                <a:ea typeface="Georgia"/>
                <a:cs typeface="Georgia"/>
                <a:sym typeface="Georgia"/>
              </a:rPr>
              <a:t>. </a:t>
            </a:r>
            <a:endParaRPr sz="16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t/>
            </a:r>
            <a:endParaRPr sz="16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rPr lang="en-US" sz="1600">
                <a:solidFill>
                  <a:srgbClr val="000000"/>
                </a:solidFill>
                <a:latin typeface="Georgia"/>
                <a:ea typeface="Georgia"/>
                <a:cs typeface="Georgia"/>
                <a:sym typeface="Georgia"/>
              </a:rPr>
              <a:t>4) </a:t>
            </a:r>
            <a:r>
              <a:rPr b="1" lang="en-US" sz="1600">
                <a:solidFill>
                  <a:srgbClr val="000000"/>
                </a:solidFill>
                <a:latin typeface="Georgia"/>
                <a:ea typeface="Georgia"/>
                <a:cs typeface="Georgia"/>
                <a:sym typeface="Georgia"/>
              </a:rPr>
              <a:t>Encryption is also used to protect data in transi</a:t>
            </a:r>
            <a:r>
              <a:rPr lang="en-US" sz="1600">
                <a:solidFill>
                  <a:srgbClr val="000000"/>
                </a:solidFill>
                <a:latin typeface="Georgia"/>
                <a:ea typeface="Georgia"/>
                <a:cs typeface="Georgia"/>
                <a:sym typeface="Georgia"/>
              </a:rPr>
              <a:t>t, for example data being transferred via networks (e.g. the Internet, e-commerce), mobile telephones, wireless microphones, wireless intercom systems, Bluetooth devices and bank automatic teller machines. There have been numerous reports of data in transit being intercepted in recent years. </a:t>
            </a:r>
            <a:endParaRPr sz="16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t/>
            </a:r>
            <a:endParaRPr sz="1200">
              <a:solidFill>
                <a:srgbClr val="000000"/>
              </a:solidFill>
              <a:latin typeface="Georgia"/>
              <a:ea typeface="Georgia"/>
              <a:cs typeface="Georgia"/>
              <a:sym typeface="Georgia"/>
            </a:endParaRPr>
          </a:p>
        </p:txBody>
      </p:sp>
      <p:pic>
        <p:nvPicPr>
          <p:cNvPr id="362" name="Google Shape;362;p38"/>
          <p:cNvPicPr preferRelativeResize="0"/>
          <p:nvPr/>
        </p:nvPicPr>
        <p:blipFill rotWithShape="1">
          <a:blip r:embed="rId3">
            <a:alphaModFix/>
          </a:blip>
          <a:srcRect b="0" l="0" r="0" t="0"/>
          <a:stretch/>
        </p:blipFill>
        <p:spPr>
          <a:xfrm>
            <a:off x="11267090" y="35183"/>
            <a:ext cx="924910" cy="1053745"/>
          </a:xfrm>
          <a:prstGeom prst="rect">
            <a:avLst/>
          </a:prstGeom>
          <a:noFill/>
          <a:ln>
            <a:noFill/>
          </a:ln>
        </p:spPr>
      </p:pic>
      <p:sp>
        <p:nvSpPr>
          <p:cNvPr id="363" name="Google Shape;363;p38"/>
          <p:cNvSpPr txBox="1"/>
          <p:nvPr/>
        </p:nvSpPr>
        <p:spPr>
          <a:xfrm>
            <a:off x="10361612" y="6247637"/>
            <a:ext cx="1146300" cy="370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100">
                <a:solidFill>
                  <a:schemeClr val="dk1"/>
                </a:solidFill>
                <a:latin typeface="Century Gothic"/>
                <a:ea typeface="Century Gothic"/>
                <a:cs typeface="Century Gothic"/>
                <a:sym typeface="Century Gothic"/>
              </a:rPr>
              <a:t>30-04-2022</a:t>
            </a:r>
            <a:endParaRPr b="1" sz="1100">
              <a:solidFill>
                <a:schemeClr val="dk1"/>
              </a:solidFill>
              <a:latin typeface="Century Gothic"/>
              <a:ea typeface="Century Gothic"/>
              <a:cs typeface="Century Gothic"/>
              <a:sym typeface="Century Gothic"/>
            </a:endParaRPr>
          </a:p>
        </p:txBody>
      </p:sp>
      <p:sp>
        <p:nvSpPr>
          <p:cNvPr id="364" name="Google Shape;364;p38"/>
          <p:cNvSpPr txBox="1"/>
          <p:nvPr/>
        </p:nvSpPr>
        <p:spPr>
          <a:xfrm>
            <a:off x="2589212" y="6250333"/>
            <a:ext cx="7620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100">
                <a:solidFill>
                  <a:schemeClr val="dk1"/>
                </a:solidFill>
                <a:latin typeface="Times New Roman"/>
                <a:ea typeface="Times New Roman"/>
                <a:cs typeface="Times New Roman"/>
                <a:sym typeface="Times New Roman"/>
              </a:rPr>
              <a:t>ENCRYPTION - DECRYPTION</a:t>
            </a:r>
            <a:endParaRPr sz="1100">
              <a:solidFill>
                <a:srgbClr val="888888"/>
              </a:solidFill>
              <a:latin typeface="Century Gothic"/>
              <a:ea typeface="Century Gothic"/>
              <a:cs typeface="Century Gothic"/>
              <a:sym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9"/>
          <p:cNvSpPr txBox="1"/>
          <p:nvPr/>
        </p:nvSpPr>
        <p:spPr>
          <a:xfrm>
            <a:off x="2351711" y="457275"/>
            <a:ext cx="3579300" cy="7509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b="1" i="1" lang="en-US" sz="3600">
                <a:solidFill>
                  <a:srgbClr val="000000"/>
                </a:solidFill>
                <a:latin typeface="Times New Roman"/>
                <a:ea typeface="Times New Roman"/>
                <a:cs typeface="Times New Roman"/>
                <a:sym typeface="Times New Roman"/>
              </a:rPr>
              <a:t>Applications</a:t>
            </a:r>
            <a:endParaRPr b="1" sz="3600">
              <a:solidFill>
                <a:srgbClr val="000000"/>
              </a:solidFill>
              <a:latin typeface="Century Gothic"/>
              <a:ea typeface="Century Gothic"/>
              <a:cs typeface="Century Gothic"/>
              <a:sym typeface="Century Gothic"/>
            </a:endParaRPr>
          </a:p>
        </p:txBody>
      </p:sp>
      <p:sp>
        <p:nvSpPr>
          <p:cNvPr id="370" name="Google Shape;370;p39"/>
          <p:cNvSpPr txBox="1"/>
          <p:nvPr/>
        </p:nvSpPr>
        <p:spPr>
          <a:xfrm>
            <a:off x="2351700" y="1291600"/>
            <a:ext cx="8915400" cy="4208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rPr lang="en-US" sz="1600">
                <a:solidFill>
                  <a:srgbClr val="000000"/>
                </a:solidFill>
                <a:latin typeface="Georgia"/>
                <a:ea typeface="Georgia"/>
                <a:cs typeface="Georgia"/>
                <a:sym typeface="Georgia"/>
              </a:rPr>
              <a:t>5)</a:t>
            </a:r>
            <a:r>
              <a:rPr b="1" lang="en-US" sz="1600">
                <a:solidFill>
                  <a:srgbClr val="000000"/>
                </a:solidFill>
                <a:latin typeface="Georgia"/>
                <a:ea typeface="Georgia"/>
                <a:cs typeface="Georgia"/>
                <a:sym typeface="Georgia"/>
              </a:rPr>
              <a:t>Encryption can be used to protect data "at rest"</a:t>
            </a:r>
            <a:r>
              <a:rPr lang="en-US" sz="1600">
                <a:solidFill>
                  <a:srgbClr val="000000"/>
                </a:solidFill>
                <a:latin typeface="Georgia"/>
                <a:ea typeface="Georgia"/>
                <a:cs typeface="Georgia"/>
                <a:sym typeface="Georgia"/>
              </a:rPr>
              <a:t>, such as information stored on computers and storage devices (e.g. USB flash drives). In recent years, there have been numerous reports of confidential data, such as customers' personal records, being exposed through loss or theft of laptops or backup drives; encrypting such files at rest helps protect them if physical security measures fail </a:t>
            </a:r>
            <a:endParaRPr sz="16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t/>
            </a:r>
            <a:endParaRPr sz="16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rPr lang="en-US" sz="1600">
                <a:solidFill>
                  <a:srgbClr val="000000"/>
                </a:solidFill>
                <a:latin typeface="Georgia"/>
                <a:ea typeface="Georgia"/>
                <a:cs typeface="Georgia"/>
                <a:sym typeface="Georgia"/>
              </a:rPr>
              <a:t>6) </a:t>
            </a:r>
            <a:r>
              <a:rPr b="1" lang="en-US" sz="1600">
                <a:solidFill>
                  <a:srgbClr val="000000"/>
                </a:solidFill>
                <a:latin typeface="Georgia"/>
                <a:ea typeface="Georgia"/>
                <a:cs typeface="Georgia"/>
                <a:sym typeface="Georgia"/>
              </a:rPr>
              <a:t>Digital rights management systems</a:t>
            </a:r>
            <a:r>
              <a:rPr lang="en-US" sz="1600">
                <a:solidFill>
                  <a:srgbClr val="000000"/>
                </a:solidFill>
                <a:latin typeface="Georgia"/>
                <a:ea typeface="Georgia"/>
                <a:cs typeface="Georgia"/>
                <a:sym typeface="Georgia"/>
              </a:rPr>
              <a:t>, which prevent unauthorized</a:t>
            </a:r>
            <a:endParaRPr sz="16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rPr lang="en-US" sz="1600">
                <a:solidFill>
                  <a:srgbClr val="000000"/>
                </a:solidFill>
                <a:latin typeface="Georgia"/>
                <a:ea typeface="Georgia"/>
                <a:cs typeface="Georgia"/>
                <a:sym typeface="Georgia"/>
              </a:rPr>
              <a:t> use or reproduction of copyrighted material and protect software against</a:t>
            </a:r>
            <a:endParaRPr sz="16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rPr lang="en-US" sz="1600">
                <a:solidFill>
                  <a:srgbClr val="000000"/>
                </a:solidFill>
                <a:latin typeface="Georgia"/>
                <a:ea typeface="Georgia"/>
                <a:cs typeface="Georgia"/>
                <a:sym typeface="Georgia"/>
              </a:rPr>
              <a:t> reverse engineering (see also copy protection), is another somewhat </a:t>
            </a:r>
            <a:endParaRPr sz="16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rPr lang="en-US" sz="1600">
                <a:solidFill>
                  <a:srgbClr val="000000"/>
                </a:solidFill>
                <a:latin typeface="Georgia"/>
                <a:ea typeface="Georgia"/>
                <a:cs typeface="Georgia"/>
                <a:sym typeface="Georgia"/>
              </a:rPr>
              <a:t>different example of using encryption on data at rest.</a:t>
            </a:r>
            <a:endParaRPr sz="16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t/>
            </a:r>
            <a:endParaRPr>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t/>
            </a:r>
            <a:endParaRPr sz="1200">
              <a:solidFill>
                <a:srgbClr val="000000"/>
              </a:solidFill>
              <a:latin typeface="Georgia"/>
              <a:ea typeface="Georgia"/>
              <a:cs typeface="Georgia"/>
              <a:sym typeface="Georgia"/>
            </a:endParaRPr>
          </a:p>
        </p:txBody>
      </p:sp>
      <p:pic>
        <p:nvPicPr>
          <p:cNvPr id="371" name="Google Shape;371;p39"/>
          <p:cNvPicPr preferRelativeResize="0"/>
          <p:nvPr/>
        </p:nvPicPr>
        <p:blipFill rotWithShape="1">
          <a:blip r:embed="rId3">
            <a:alphaModFix/>
          </a:blip>
          <a:srcRect b="0" l="0" r="0" t="0"/>
          <a:stretch/>
        </p:blipFill>
        <p:spPr>
          <a:xfrm>
            <a:off x="11267090" y="35183"/>
            <a:ext cx="924910" cy="1053745"/>
          </a:xfrm>
          <a:prstGeom prst="rect">
            <a:avLst/>
          </a:prstGeom>
          <a:noFill/>
          <a:ln>
            <a:noFill/>
          </a:ln>
        </p:spPr>
      </p:pic>
      <p:pic>
        <p:nvPicPr>
          <p:cNvPr id="372" name="Google Shape;372;p39"/>
          <p:cNvPicPr preferRelativeResize="0"/>
          <p:nvPr/>
        </p:nvPicPr>
        <p:blipFill>
          <a:blip r:embed="rId4">
            <a:alphaModFix/>
          </a:blip>
          <a:stretch>
            <a:fillRect/>
          </a:stretch>
        </p:blipFill>
        <p:spPr>
          <a:xfrm>
            <a:off x="9101025" y="2762725"/>
            <a:ext cx="2747324" cy="1828750"/>
          </a:xfrm>
          <a:prstGeom prst="rect">
            <a:avLst/>
          </a:prstGeom>
          <a:noFill/>
          <a:ln>
            <a:noFill/>
          </a:ln>
          <a:effectLst>
            <a:reflection blurRad="0" dir="5400000" dist="38100" endA="0" endPos="30000" fadeDir="5400012" kx="0" rotWithShape="0" algn="bl" stPos="0" sy="-100000" ky="0"/>
          </a:effectLst>
        </p:spPr>
      </p:pic>
      <p:sp>
        <p:nvSpPr>
          <p:cNvPr id="373" name="Google Shape;373;p39"/>
          <p:cNvSpPr txBox="1"/>
          <p:nvPr/>
        </p:nvSpPr>
        <p:spPr>
          <a:xfrm>
            <a:off x="10361612" y="6247637"/>
            <a:ext cx="1146300" cy="370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100">
                <a:solidFill>
                  <a:schemeClr val="dk1"/>
                </a:solidFill>
                <a:latin typeface="Century Gothic"/>
                <a:ea typeface="Century Gothic"/>
                <a:cs typeface="Century Gothic"/>
                <a:sym typeface="Century Gothic"/>
              </a:rPr>
              <a:t>30-04-2022</a:t>
            </a:r>
            <a:endParaRPr b="1" sz="1100">
              <a:solidFill>
                <a:schemeClr val="dk1"/>
              </a:solidFill>
              <a:latin typeface="Century Gothic"/>
              <a:ea typeface="Century Gothic"/>
              <a:cs typeface="Century Gothic"/>
              <a:sym typeface="Century Gothic"/>
            </a:endParaRPr>
          </a:p>
        </p:txBody>
      </p:sp>
      <p:sp>
        <p:nvSpPr>
          <p:cNvPr id="374" name="Google Shape;374;p39"/>
          <p:cNvSpPr txBox="1"/>
          <p:nvPr/>
        </p:nvSpPr>
        <p:spPr>
          <a:xfrm>
            <a:off x="2589212" y="6250333"/>
            <a:ext cx="7620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100">
                <a:solidFill>
                  <a:schemeClr val="dk1"/>
                </a:solidFill>
                <a:latin typeface="Times New Roman"/>
                <a:ea typeface="Times New Roman"/>
                <a:cs typeface="Times New Roman"/>
                <a:sym typeface="Times New Roman"/>
              </a:rPr>
              <a:t>ENCRYPTION - DECRYPTION</a:t>
            </a:r>
            <a:endParaRPr sz="1100">
              <a:solidFill>
                <a:srgbClr val="888888"/>
              </a:solidFill>
              <a:latin typeface="Century Gothic"/>
              <a:ea typeface="Century Gothic"/>
              <a:cs typeface="Century Gothic"/>
              <a:sym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0"/>
          <p:cNvSpPr txBox="1"/>
          <p:nvPr/>
        </p:nvSpPr>
        <p:spPr>
          <a:xfrm>
            <a:off x="2351711" y="457275"/>
            <a:ext cx="3579300" cy="7509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b="1" i="1" lang="en-US" sz="3600">
                <a:solidFill>
                  <a:srgbClr val="000000"/>
                </a:solidFill>
                <a:latin typeface="Times New Roman"/>
                <a:ea typeface="Times New Roman"/>
                <a:cs typeface="Times New Roman"/>
                <a:sym typeface="Times New Roman"/>
              </a:rPr>
              <a:t>Future Scope</a:t>
            </a:r>
            <a:endParaRPr b="1" sz="3600">
              <a:solidFill>
                <a:srgbClr val="000000"/>
              </a:solidFill>
              <a:latin typeface="Century Gothic"/>
              <a:ea typeface="Century Gothic"/>
              <a:cs typeface="Century Gothic"/>
              <a:sym typeface="Century Gothic"/>
            </a:endParaRPr>
          </a:p>
        </p:txBody>
      </p:sp>
      <p:sp>
        <p:nvSpPr>
          <p:cNvPr id="380" name="Google Shape;380;p40"/>
          <p:cNvSpPr txBox="1"/>
          <p:nvPr/>
        </p:nvSpPr>
        <p:spPr>
          <a:xfrm>
            <a:off x="2427550" y="1468225"/>
            <a:ext cx="8915400" cy="4563300"/>
          </a:xfrm>
          <a:prstGeom prst="rect">
            <a:avLst/>
          </a:prstGeom>
          <a:noFill/>
          <a:ln>
            <a:noFill/>
          </a:ln>
        </p:spPr>
        <p:txBody>
          <a:bodyPr anchorCtr="0" anchor="t" bIns="45700" lIns="91425" spcFirstLastPara="1" rIns="91425" wrap="square" tIns="45700">
            <a:normAutofit/>
          </a:bodyPr>
          <a:lstStyle/>
          <a:p>
            <a:pPr indent="-355600" lvl="0" marL="457200" rtl="0" algn="l">
              <a:lnSpc>
                <a:spcPct val="115000"/>
              </a:lnSpc>
              <a:spcBef>
                <a:spcPts val="0"/>
              </a:spcBef>
              <a:spcAft>
                <a:spcPts val="0"/>
              </a:spcAft>
              <a:buClr>
                <a:srgbClr val="000000"/>
              </a:buClr>
              <a:buSzPts val="2000"/>
              <a:buFont typeface="Georgia"/>
              <a:buAutoNum type="arabicPeriod"/>
            </a:pPr>
            <a:r>
              <a:rPr lang="en-US" sz="2000">
                <a:solidFill>
                  <a:srgbClr val="000000"/>
                </a:solidFill>
                <a:latin typeface="Georgia"/>
                <a:ea typeface="Georgia"/>
                <a:cs typeface="Georgia"/>
                <a:sym typeface="Georgia"/>
              </a:rPr>
              <a:t>More encoding cipher options could be added such as</a:t>
            </a:r>
            <a:endParaRPr sz="2000">
              <a:solidFill>
                <a:srgbClr val="000000"/>
              </a:solidFill>
              <a:latin typeface="Georgia"/>
              <a:ea typeface="Georgia"/>
              <a:cs typeface="Georgia"/>
              <a:sym typeface="Georgia"/>
            </a:endParaRPr>
          </a:p>
          <a:p>
            <a:pPr indent="0" lvl="0" marL="457200" rtl="0" algn="l">
              <a:lnSpc>
                <a:spcPct val="115000"/>
              </a:lnSpc>
              <a:spcBef>
                <a:spcPts val="0"/>
              </a:spcBef>
              <a:spcAft>
                <a:spcPts val="0"/>
              </a:spcAft>
              <a:buNone/>
            </a:pPr>
            <a:r>
              <a:rPr lang="en-US" sz="2000">
                <a:solidFill>
                  <a:srgbClr val="000000"/>
                </a:solidFill>
                <a:latin typeface="Georgia"/>
                <a:ea typeface="Georgia"/>
                <a:cs typeface="Georgia"/>
                <a:sym typeface="Georgia"/>
              </a:rPr>
              <a:t>ADVANCED ENCRYPTION STANDARD (AES), </a:t>
            </a:r>
            <a:endParaRPr sz="2000">
              <a:solidFill>
                <a:srgbClr val="000000"/>
              </a:solidFill>
              <a:latin typeface="Georgia"/>
              <a:ea typeface="Georgia"/>
              <a:cs typeface="Georgia"/>
              <a:sym typeface="Georgia"/>
            </a:endParaRPr>
          </a:p>
          <a:p>
            <a:pPr indent="0" lvl="0" marL="457200" rtl="0" algn="l">
              <a:lnSpc>
                <a:spcPct val="115000"/>
              </a:lnSpc>
              <a:spcBef>
                <a:spcPts val="0"/>
              </a:spcBef>
              <a:spcAft>
                <a:spcPts val="0"/>
              </a:spcAft>
              <a:buNone/>
            </a:pPr>
            <a:r>
              <a:rPr lang="en-US" sz="2000">
                <a:solidFill>
                  <a:srgbClr val="000000"/>
                </a:solidFill>
                <a:latin typeface="Georgia"/>
                <a:ea typeface="Georgia"/>
                <a:cs typeface="Georgia"/>
                <a:sym typeface="Georgia"/>
              </a:rPr>
              <a:t>TRIPLE DES ( DATA ENCRYPTION STANDARD).</a:t>
            </a:r>
            <a:endParaRPr sz="20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t/>
            </a:r>
            <a:endParaRPr sz="2000">
              <a:solidFill>
                <a:srgbClr val="000000"/>
              </a:solidFill>
              <a:latin typeface="Georgia"/>
              <a:ea typeface="Georgia"/>
              <a:cs typeface="Georgia"/>
              <a:sym typeface="Georgia"/>
            </a:endParaRPr>
          </a:p>
          <a:p>
            <a:pPr indent="-355600" lvl="0" marL="457200" rtl="0" algn="l">
              <a:lnSpc>
                <a:spcPct val="115000"/>
              </a:lnSpc>
              <a:spcBef>
                <a:spcPts val="0"/>
              </a:spcBef>
              <a:spcAft>
                <a:spcPts val="0"/>
              </a:spcAft>
              <a:buClr>
                <a:srgbClr val="000000"/>
              </a:buClr>
              <a:buSzPts val="2000"/>
              <a:buFont typeface="Georgia"/>
              <a:buAutoNum type="arabicPeriod"/>
            </a:pPr>
            <a:r>
              <a:rPr lang="en-US" sz="2000">
                <a:solidFill>
                  <a:srgbClr val="000000"/>
                </a:solidFill>
                <a:latin typeface="Georgia"/>
                <a:ea typeface="Georgia"/>
                <a:cs typeface="Georgia"/>
                <a:sym typeface="Georgia"/>
              </a:rPr>
              <a:t>More secure and user oriented encryption can be done</a:t>
            </a:r>
            <a:endParaRPr sz="20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t/>
            </a:r>
            <a:endParaRPr sz="2000">
              <a:solidFill>
                <a:srgbClr val="000000"/>
              </a:solidFill>
              <a:latin typeface="Georgia"/>
              <a:ea typeface="Georgia"/>
              <a:cs typeface="Georgia"/>
              <a:sym typeface="Georgia"/>
            </a:endParaRPr>
          </a:p>
          <a:p>
            <a:pPr indent="-355600" lvl="0" marL="457200" rtl="0" algn="l">
              <a:lnSpc>
                <a:spcPct val="115000"/>
              </a:lnSpc>
              <a:spcBef>
                <a:spcPts val="0"/>
              </a:spcBef>
              <a:spcAft>
                <a:spcPts val="0"/>
              </a:spcAft>
              <a:buClr>
                <a:srgbClr val="000000"/>
              </a:buClr>
              <a:buSzPts val="2000"/>
              <a:buFont typeface="Georgia"/>
              <a:buAutoNum type="arabicPeriod"/>
            </a:pPr>
            <a:r>
              <a:rPr lang="en-US" sz="2000">
                <a:solidFill>
                  <a:srgbClr val="000000"/>
                </a:solidFill>
                <a:latin typeface="Georgia"/>
                <a:ea typeface="Georgia"/>
                <a:cs typeface="Georgia"/>
                <a:sym typeface="Georgia"/>
              </a:rPr>
              <a:t>It will be used in all purpose such as Internet banking, Sharing Personal details,</a:t>
            </a:r>
            <a:endParaRPr sz="2000">
              <a:solidFill>
                <a:srgbClr val="000000"/>
              </a:solidFill>
              <a:latin typeface="Georgia"/>
              <a:ea typeface="Georgia"/>
              <a:cs typeface="Georgia"/>
              <a:sym typeface="Georgia"/>
            </a:endParaRPr>
          </a:p>
          <a:p>
            <a:pPr indent="0" lvl="0" marL="457200" rtl="0" algn="l">
              <a:lnSpc>
                <a:spcPct val="115000"/>
              </a:lnSpc>
              <a:spcBef>
                <a:spcPts val="0"/>
              </a:spcBef>
              <a:spcAft>
                <a:spcPts val="0"/>
              </a:spcAft>
              <a:buNone/>
            </a:pPr>
            <a:r>
              <a:rPr lang="en-US" sz="2000">
                <a:solidFill>
                  <a:srgbClr val="000000"/>
                </a:solidFill>
                <a:latin typeface="Georgia"/>
                <a:ea typeface="Georgia"/>
                <a:cs typeface="Georgia"/>
                <a:sym typeface="Georgia"/>
              </a:rPr>
              <a:t>Military &amp; Defence connections and also identifing Terrorist threats , Securing your data in own devices more safely,</a:t>
            </a:r>
            <a:endParaRPr sz="2000">
              <a:solidFill>
                <a:srgbClr val="000000"/>
              </a:solidFill>
              <a:latin typeface="Georgia"/>
              <a:ea typeface="Georgia"/>
              <a:cs typeface="Georgia"/>
              <a:sym typeface="Georgia"/>
            </a:endParaRPr>
          </a:p>
          <a:p>
            <a:pPr indent="0" lvl="0" marL="457200" rtl="0" algn="l">
              <a:lnSpc>
                <a:spcPct val="115000"/>
              </a:lnSpc>
              <a:spcBef>
                <a:spcPts val="0"/>
              </a:spcBef>
              <a:spcAft>
                <a:spcPts val="0"/>
              </a:spcAft>
              <a:buNone/>
            </a:pPr>
            <a:r>
              <a:t/>
            </a:r>
            <a:endParaRPr sz="18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t/>
            </a:r>
            <a:endParaRPr sz="18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t/>
            </a:r>
            <a:endParaRPr sz="1300">
              <a:solidFill>
                <a:srgbClr val="000000"/>
              </a:solidFill>
              <a:latin typeface="Georgia"/>
              <a:ea typeface="Georgia"/>
              <a:cs typeface="Georgia"/>
              <a:sym typeface="Georgia"/>
            </a:endParaRPr>
          </a:p>
        </p:txBody>
      </p:sp>
      <p:pic>
        <p:nvPicPr>
          <p:cNvPr id="381" name="Google Shape;381;p40"/>
          <p:cNvPicPr preferRelativeResize="0"/>
          <p:nvPr/>
        </p:nvPicPr>
        <p:blipFill rotWithShape="1">
          <a:blip r:embed="rId3">
            <a:alphaModFix/>
          </a:blip>
          <a:srcRect b="0" l="0" r="0" t="0"/>
          <a:stretch/>
        </p:blipFill>
        <p:spPr>
          <a:xfrm>
            <a:off x="11267090" y="35183"/>
            <a:ext cx="924910" cy="1053745"/>
          </a:xfrm>
          <a:prstGeom prst="rect">
            <a:avLst/>
          </a:prstGeom>
          <a:noFill/>
          <a:ln>
            <a:noFill/>
          </a:ln>
        </p:spPr>
      </p:pic>
      <p:pic>
        <p:nvPicPr>
          <p:cNvPr id="382" name="Google Shape;382;p40"/>
          <p:cNvPicPr preferRelativeResize="0"/>
          <p:nvPr/>
        </p:nvPicPr>
        <p:blipFill>
          <a:blip r:embed="rId4">
            <a:alphaModFix/>
          </a:blip>
          <a:stretch>
            <a:fillRect/>
          </a:stretch>
        </p:blipFill>
        <p:spPr>
          <a:xfrm>
            <a:off x="9163088" y="1468225"/>
            <a:ext cx="2847975" cy="1600200"/>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sp>
        <p:nvSpPr>
          <p:cNvPr id="383" name="Google Shape;383;p40"/>
          <p:cNvSpPr txBox="1"/>
          <p:nvPr/>
        </p:nvSpPr>
        <p:spPr>
          <a:xfrm>
            <a:off x="10361612" y="6247637"/>
            <a:ext cx="1146300" cy="370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100">
                <a:solidFill>
                  <a:schemeClr val="dk1"/>
                </a:solidFill>
                <a:latin typeface="Century Gothic"/>
                <a:ea typeface="Century Gothic"/>
                <a:cs typeface="Century Gothic"/>
                <a:sym typeface="Century Gothic"/>
              </a:rPr>
              <a:t>30-04-2022</a:t>
            </a:r>
            <a:endParaRPr b="1" sz="1100">
              <a:solidFill>
                <a:schemeClr val="dk1"/>
              </a:solidFill>
              <a:latin typeface="Century Gothic"/>
              <a:ea typeface="Century Gothic"/>
              <a:cs typeface="Century Gothic"/>
              <a:sym typeface="Century Gothic"/>
            </a:endParaRPr>
          </a:p>
        </p:txBody>
      </p:sp>
      <p:sp>
        <p:nvSpPr>
          <p:cNvPr id="384" name="Google Shape;384;p40"/>
          <p:cNvSpPr txBox="1"/>
          <p:nvPr/>
        </p:nvSpPr>
        <p:spPr>
          <a:xfrm>
            <a:off x="2589212" y="6250333"/>
            <a:ext cx="7620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100">
                <a:solidFill>
                  <a:schemeClr val="dk1"/>
                </a:solidFill>
                <a:latin typeface="Times New Roman"/>
                <a:ea typeface="Times New Roman"/>
                <a:cs typeface="Times New Roman"/>
                <a:sym typeface="Times New Roman"/>
              </a:rPr>
              <a:t>ENCRYPTION - DECRYPTION</a:t>
            </a:r>
            <a:endParaRPr sz="1100">
              <a:solidFill>
                <a:srgbClr val="888888"/>
              </a:solidFill>
              <a:latin typeface="Century Gothic"/>
              <a:ea typeface="Century Gothic"/>
              <a:cs typeface="Century Gothic"/>
              <a:sym typeface="Century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1"/>
          <p:cNvSpPr txBox="1"/>
          <p:nvPr/>
        </p:nvSpPr>
        <p:spPr>
          <a:xfrm>
            <a:off x="2351700" y="457275"/>
            <a:ext cx="3579300" cy="6318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b="1" i="1" lang="en-US" sz="3600">
                <a:solidFill>
                  <a:srgbClr val="000000"/>
                </a:solidFill>
                <a:latin typeface="Times New Roman"/>
                <a:ea typeface="Times New Roman"/>
                <a:cs typeface="Times New Roman"/>
                <a:sym typeface="Times New Roman"/>
              </a:rPr>
              <a:t>Conclusion</a:t>
            </a:r>
            <a:endParaRPr b="1" sz="3600">
              <a:solidFill>
                <a:srgbClr val="000000"/>
              </a:solidFill>
              <a:latin typeface="Century Gothic"/>
              <a:ea typeface="Century Gothic"/>
              <a:cs typeface="Century Gothic"/>
              <a:sym typeface="Century Gothic"/>
            </a:endParaRPr>
          </a:p>
        </p:txBody>
      </p:sp>
      <p:sp>
        <p:nvSpPr>
          <p:cNvPr id="390" name="Google Shape;390;p41"/>
          <p:cNvSpPr txBox="1"/>
          <p:nvPr/>
        </p:nvSpPr>
        <p:spPr>
          <a:xfrm>
            <a:off x="2351700" y="1519125"/>
            <a:ext cx="8621400" cy="4517700"/>
          </a:xfrm>
          <a:prstGeom prst="rect">
            <a:avLst/>
          </a:prstGeom>
          <a:noFill/>
          <a:ln>
            <a:noFill/>
          </a:ln>
        </p:spPr>
        <p:txBody>
          <a:bodyPr anchorCtr="0" anchor="t" bIns="45700" lIns="91425" spcFirstLastPara="1" rIns="91425" wrap="square" tIns="45700">
            <a:noAutofit/>
          </a:bodyPr>
          <a:lstStyle/>
          <a:p>
            <a:pPr indent="-342900" lvl="0" marL="457200" rtl="0" algn="just">
              <a:lnSpc>
                <a:spcPct val="115000"/>
              </a:lnSpc>
              <a:spcBef>
                <a:spcPts val="0"/>
              </a:spcBef>
              <a:spcAft>
                <a:spcPts val="0"/>
              </a:spcAft>
              <a:buClr>
                <a:srgbClr val="000000"/>
              </a:buClr>
              <a:buSzPts val="1800"/>
              <a:buFont typeface="Georgia"/>
              <a:buChar char="🠶"/>
            </a:pPr>
            <a:r>
              <a:rPr lang="en-US" sz="1800">
                <a:solidFill>
                  <a:schemeClr val="dk1"/>
                </a:solidFill>
                <a:latin typeface="Georgia"/>
                <a:ea typeface="Georgia"/>
                <a:cs typeface="Georgia"/>
                <a:sym typeface="Georgia"/>
              </a:rPr>
              <a:t>Early encryption techniques were often utilized in military messaging. Since then, new techniques have emerged and become common place in all areas of modern computing.In today's world as Cyber Attacks have grown in large number there is a need to secure our data.</a:t>
            </a:r>
            <a:endParaRPr sz="1800">
              <a:solidFill>
                <a:schemeClr val="dk1"/>
              </a:solidFill>
              <a:latin typeface="Georgia"/>
              <a:ea typeface="Georgia"/>
              <a:cs typeface="Georgia"/>
              <a:sym typeface="Georgia"/>
            </a:endParaRPr>
          </a:p>
          <a:p>
            <a:pPr indent="0" lvl="0" marL="457200" rtl="0" algn="just">
              <a:lnSpc>
                <a:spcPct val="115000"/>
              </a:lnSpc>
              <a:spcBef>
                <a:spcPts val="0"/>
              </a:spcBef>
              <a:spcAft>
                <a:spcPts val="0"/>
              </a:spcAft>
              <a:buNone/>
            </a:pPr>
            <a:r>
              <a:t/>
            </a:r>
            <a:endParaRPr sz="1800">
              <a:solidFill>
                <a:schemeClr val="dk1"/>
              </a:solidFill>
              <a:latin typeface="Georgia"/>
              <a:ea typeface="Georgia"/>
              <a:cs typeface="Georgia"/>
              <a:sym typeface="Georgia"/>
            </a:endParaRPr>
          </a:p>
          <a:p>
            <a:pPr indent="-342900" lvl="0" marL="457200" rtl="0" algn="just">
              <a:lnSpc>
                <a:spcPct val="115000"/>
              </a:lnSpc>
              <a:spcBef>
                <a:spcPts val="0"/>
              </a:spcBef>
              <a:spcAft>
                <a:spcPts val="0"/>
              </a:spcAft>
              <a:buClr>
                <a:srgbClr val="000000"/>
              </a:buClr>
              <a:buSzPts val="1800"/>
              <a:buFont typeface="Georgia"/>
              <a:buChar char="🠶"/>
            </a:pPr>
            <a:r>
              <a:rPr lang="en-US" sz="1800">
                <a:solidFill>
                  <a:schemeClr val="dk1"/>
                </a:solidFill>
                <a:latin typeface="Georgia"/>
                <a:ea typeface="Georgia"/>
                <a:cs typeface="Georgia"/>
                <a:sym typeface="Georgia"/>
              </a:rPr>
              <a:t>Thus, we have successfully developed an Encoder-Decoder project in Python. We used the popular tkinter library </a:t>
            </a:r>
            <a:r>
              <a:rPr lang="en-US" sz="1800">
                <a:solidFill>
                  <a:schemeClr val="dk1"/>
                </a:solidFill>
                <a:latin typeface="Georgia"/>
                <a:ea typeface="Georgia"/>
                <a:cs typeface="Georgia"/>
                <a:sym typeface="Georgia"/>
              </a:rPr>
              <a:t>&amp; stegano library for rendering graphics on a display window and encoded</a:t>
            </a:r>
            <a:r>
              <a:rPr lang="en-US" sz="1800">
                <a:solidFill>
                  <a:schemeClr val="dk1"/>
                </a:solidFill>
                <a:latin typeface="Georgia"/>
                <a:ea typeface="Georgia"/>
                <a:cs typeface="Georgia"/>
                <a:sym typeface="Georgia"/>
              </a:rPr>
              <a:t> - decoded </a:t>
            </a:r>
            <a:r>
              <a:rPr lang="en-US" sz="1800">
                <a:solidFill>
                  <a:schemeClr val="dk1"/>
                </a:solidFill>
                <a:latin typeface="Georgia"/>
                <a:ea typeface="Georgia"/>
                <a:cs typeface="Georgia"/>
                <a:sym typeface="Georgia"/>
              </a:rPr>
              <a:t>using the Ceasar  Cipher method &amp; Steganography for encrypting. In this way, we can encode our message and decode the encoded message in a secure way by using the Password key</a:t>
            </a:r>
            <a:endParaRPr b="1" sz="1800">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t/>
            </a:r>
            <a:endParaRPr b="1" sz="1600">
              <a:solidFill>
                <a:srgbClr val="000000"/>
              </a:solidFill>
              <a:latin typeface="Georgia"/>
              <a:ea typeface="Georgia"/>
              <a:cs typeface="Georgia"/>
              <a:sym typeface="Georgia"/>
            </a:endParaRPr>
          </a:p>
        </p:txBody>
      </p:sp>
      <p:pic>
        <p:nvPicPr>
          <p:cNvPr id="391" name="Google Shape;391;p41"/>
          <p:cNvPicPr preferRelativeResize="0"/>
          <p:nvPr/>
        </p:nvPicPr>
        <p:blipFill rotWithShape="1">
          <a:blip r:embed="rId3">
            <a:alphaModFix/>
          </a:blip>
          <a:srcRect b="0" l="0" r="0" t="0"/>
          <a:stretch/>
        </p:blipFill>
        <p:spPr>
          <a:xfrm>
            <a:off x="11267090" y="35183"/>
            <a:ext cx="924910" cy="1053745"/>
          </a:xfrm>
          <a:prstGeom prst="rect">
            <a:avLst/>
          </a:prstGeom>
          <a:noFill/>
          <a:ln>
            <a:noFill/>
          </a:ln>
        </p:spPr>
      </p:pic>
      <p:sp>
        <p:nvSpPr>
          <p:cNvPr id="392" name="Google Shape;392;p41"/>
          <p:cNvSpPr txBox="1"/>
          <p:nvPr/>
        </p:nvSpPr>
        <p:spPr>
          <a:xfrm>
            <a:off x="10361612" y="6247637"/>
            <a:ext cx="1146300" cy="370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100">
                <a:solidFill>
                  <a:schemeClr val="dk1"/>
                </a:solidFill>
                <a:latin typeface="Century Gothic"/>
                <a:ea typeface="Century Gothic"/>
                <a:cs typeface="Century Gothic"/>
                <a:sym typeface="Century Gothic"/>
              </a:rPr>
              <a:t>30-04-2022</a:t>
            </a:r>
            <a:endParaRPr b="1" sz="1100">
              <a:solidFill>
                <a:schemeClr val="dk1"/>
              </a:solidFill>
              <a:latin typeface="Century Gothic"/>
              <a:ea typeface="Century Gothic"/>
              <a:cs typeface="Century Gothic"/>
              <a:sym typeface="Century Gothic"/>
            </a:endParaRPr>
          </a:p>
        </p:txBody>
      </p:sp>
      <p:sp>
        <p:nvSpPr>
          <p:cNvPr id="393" name="Google Shape;393;p41"/>
          <p:cNvSpPr txBox="1"/>
          <p:nvPr/>
        </p:nvSpPr>
        <p:spPr>
          <a:xfrm>
            <a:off x="2589212" y="6250333"/>
            <a:ext cx="7620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100">
                <a:solidFill>
                  <a:schemeClr val="dk1"/>
                </a:solidFill>
                <a:latin typeface="Times New Roman"/>
                <a:ea typeface="Times New Roman"/>
                <a:cs typeface="Times New Roman"/>
                <a:sym typeface="Times New Roman"/>
              </a:rPr>
              <a:t>ENCRYPTION - DECRYPTION</a:t>
            </a:r>
            <a:endParaRPr sz="1100">
              <a:solidFill>
                <a:srgbClr val="888888"/>
              </a:solidFill>
              <a:latin typeface="Century Gothic"/>
              <a:ea typeface="Century Gothic"/>
              <a:cs typeface="Century Gothic"/>
              <a:sym typeface="Century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2"/>
          <p:cNvSpPr txBox="1"/>
          <p:nvPr/>
        </p:nvSpPr>
        <p:spPr>
          <a:xfrm>
            <a:off x="2351711" y="457275"/>
            <a:ext cx="3579300" cy="7509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b="1" i="1" lang="en-US" sz="3600">
                <a:solidFill>
                  <a:srgbClr val="000000"/>
                </a:solidFill>
                <a:latin typeface="Times New Roman"/>
                <a:ea typeface="Times New Roman"/>
                <a:cs typeface="Times New Roman"/>
                <a:sym typeface="Times New Roman"/>
              </a:rPr>
              <a:t>References</a:t>
            </a:r>
            <a:endParaRPr b="1" sz="3600">
              <a:solidFill>
                <a:srgbClr val="000000"/>
              </a:solidFill>
              <a:latin typeface="Century Gothic"/>
              <a:ea typeface="Century Gothic"/>
              <a:cs typeface="Century Gothic"/>
              <a:sym typeface="Century Gothic"/>
            </a:endParaRPr>
          </a:p>
        </p:txBody>
      </p:sp>
      <p:sp>
        <p:nvSpPr>
          <p:cNvPr id="399" name="Google Shape;399;p42"/>
          <p:cNvSpPr txBox="1"/>
          <p:nvPr/>
        </p:nvSpPr>
        <p:spPr>
          <a:xfrm>
            <a:off x="2427550" y="1468225"/>
            <a:ext cx="8915400" cy="48807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sz="1800">
                <a:solidFill>
                  <a:srgbClr val="000000"/>
                </a:solidFill>
                <a:latin typeface="Georgia"/>
                <a:ea typeface="Georgia"/>
                <a:cs typeface="Georgia"/>
                <a:sym typeface="Georgia"/>
              </a:rPr>
              <a:t>1) Tkinter library:</a:t>
            </a:r>
            <a:endParaRPr sz="18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rPr lang="en-US" sz="1800">
                <a:solidFill>
                  <a:srgbClr val="000000"/>
                </a:solidFill>
                <a:latin typeface="Georgia"/>
                <a:ea typeface="Georgia"/>
                <a:cs typeface="Georgia"/>
                <a:sym typeface="Georgia"/>
              </a:rPr>
              <a:t> </a:t>
            </a:r>
            <a:r>
              <a:rPr lang="en-US" sz="1800" u="sng">
                <a:solidFill>
                  <a:srgbClr val="FB4A18"/>
                </a:solidFill>
                <a:latin typeface="Georgia"/>
                <a:ea typeface="Georgia"/>
                <a:cs typeface="Georgia"/>
                <a:sym typeface="Georgia"/>
                <a:hlinkClick r:id="rId3">
                  <a:extLst>
                    <a:ext uri="{A12FA001-AC4F-418D-AE19-62706E023703}">
                      <ahyp:hlinkClr val="tx"/>
                    </a:ext>
                  </a:extLst>
                </a:hlinkClick>
              </a:rPr>
              <a:t>https://docs.python.org/3/library/tkinter.html</a:t>
            </a:r>
            <a:endParaRPr sz="18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rPr lang="en-US" sz="1800" u="sng">
                <a:solidFill>
                  <a:srgbClr val="FB4A18"/>
                </a:solidFill>
                <a:latin typeface="Georgia"/>
                <a:ea typeface="Georgia"/>
                <a:cs typeface="Georgia"/>
                <a:sym typeface="Georgia"/>
                <a:hlinkClick r:id="rId4">
                  <a:extLst>
                    <a:ext uri="{A12FA001-AC4F-418D-AE19-62706E023703}">
                      <ahyp:hlinkClr val="tx"/>
                    </a:ext>
                  </a:extLst>
                </a:hlinkClick>
              </a:rPr>
              <a:t>https://www.tutorialspoint.com/python/python_gui_programming.htm#%20:~:text=Tkinter%20is%20the%20standard%20GUI,to%20the%20Tk%%2020GUI%20toolkit.&amp;text=Import%20the%20Tkinter%20module</a:t>
            </a:r>
            <a:endParaRPr sz="18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t/>
            </a:r>
            <a:endParaRPr sz="1800">
              <a:latin typeface="Georgia"/>
              <a:ea typeface="Georgia"/>
              <a:cs typeface="Georgia"/>
              <a:sym typeface="Georgia"/>
            </a:endParaRPr>
          </a:p>
          <a:p>
            <a:pPr indent="0" lvl="0" marL="0" rtl="0" algn="l">
              <a:lnSpc>
                <a:spcPct val="115000"/>
              </a:lnSpc>
              <a:spcBef>
                <a:spcPts val="0"/>
              </a:spcBef>
              <a:spcAft>
                <a:spcPts val="0"/>
              </a:spcAft>
              <a:buNone/>
            </a:pPr>
            <a:r>
              <a:rPr lang="en-US" sz="1800">
                <a:latin typeface="Georgia"/>
                <a:ea typeface="Georgia"/>
                <a:cs typeface="Georgia"/>
                <a:sym typeface="Georgia"/>
              </a:rPr>
              <a:t>2</a:t>
            </a:r>
            <a:r>
              <a:rPr lang="en-US" sz="1800">
                <a:solidFill>
                  <a:srgbClr val="000000"/>
                </a:solidFill>
                <a:latin typeface="Georgia"/>
                <a:ea typeface="Georgia"/>
                <a:cs typeface="Georgia"/>
                <a:sym typeface="Georgia"/>
              </a:rPr>
              <a:t>)Cesar Cipher: </a:t>
            </a:r>
            <a:endParaRPr sz="18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rPr lang="en-US" sz="1800" u="sng">
                <a:solidFill>
                  <a:srgbClr val="FB4A18"/>
                </a:solidFill>
                <a:latin typeface="Georgia"/>
                <a:ea typeface="Georgia"/>
                <a:cs typeface="Georgia"/>
                <a:sym typeface="Georgia"/>
                <a:hlinkClick r:id="rId5">
                  <a:extLst>
                    <a:ext uri="{A12FA001-AC4F-418D-AE19-62706E023703}">
                      <ahyp:hlinkClr val="tx"/>
                    </a:ext>
                  </a:extLst>
                </a:hlinkClick>
              </a:rPr>
              <a:t>https://en.wikipedia.org/wiki/Caesar_cipher</a:t>
            </a:r>
            <a:endParaRPr sz="18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rPr lang="en-US" sz="1800" u="sng">
                <a:solidFill>
                  <a:srgbClr val="FB4A18"/>
                </a:solidFill>
                <a:latin typeface="Georgia"/>
                <a:ea typeface="Georgia"/>
                <a:cs typeface="Georgia"/>
                <a:sym typeface="Georgia"/>
                <a:hlinkClick r:id="rId6">
                  <a:extLst>
                    <a:ext uri="{A12FA001-AC4F-418D-AE19-62706E023703}">
                      <ahyp:hlinkClr val="tx"/>
                    </a:ext>
                  </a:extLst>
                </a:hlinkClick>
              </a:rPr>
              <a:t>https://cryptography.fandom.com/wiki/Caesar_cipher</a:t>
            </a:r>
            <a:endParaRPr sz="1800">
              <a:latin typeface="Georgia"/>
              <a:ea typeface="Georgia"/>
              <a:cs typeface="Georgia"/>
              <a:sym typeface="Georgia"/>
            </a:endParaRPr>
          </a:p>
          <a:p>
            <a:pPr indent="0" lvl="0" marL="0" rtl="0" algn="l">
              <a:lnSpc>
                <a:spcPct val="115000"/>
              </a:lnSpc>
              <a:spcBef>
                <a:spcPts val="0"/>
              </a:spcBef>
              <a:spcAft>
                <a:spcPts val="0"/>
              </a:spcAft>
              <a:buNone/>
            </a:pPr>
            <a:r>
              <a:t/>
            </a:r>
            <a:endParaRPr sz="1800">
              <a:latin typeface="Georgia"/>
              <a:ea typeface="Georgia"/>
              <a:cs typeface="Georgia"/>
              <a:sym typeface="Georgia"/>
            </a:endParaRPr>
          </a:p>
          <a:p>
            <a:pPr indent="0" lvl="0" marL="0" rtl="0" algn="l">
              <a:lnSpc>
                <a:spcPct val="115000"/>
              </a:lnSpc>
              <a:spcBef>
                <a:spcPts val="0"/>
              </a:spcBef>
              <a:spcAft>
                <a:spcPts val="0"/>
              </a:spcAft>
              <a:buNone/>
            </a:pPr>
            <a:r>
              <a:rPr lang="en-US" sz="1800">
                <a:solidFill>
                  <a:schemeClr val="dk1"/>
                </a:solidFill>
                <a:latin typeface="Georgia"/>
                <a:ea typeface="Georgia"/>
                <a:cs typeface="Georgia"/>
                <a:sym typeface="Georgia"/>
              </a:rPr>
              <a:t>3)Steganography: </a:t>
            </a:r>
            <a:endParaRPr sz="1800">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rPr lang="en-US" sz="1800" u="sng">
                <a:solidFill>
                  <a:schemeClr val="hlink"/>
                </a:solidFill>
                <a:latin typeface="Georgia"/>
                <a:ea typeface="Georgia"/>
                <a:cs typeface="Georgia"/>
                <a:sym typeface="Georgia"/>
                <a:hlinkClick r:id="rId7"/>
              </a:rPr>
              <a:t>https://en.wikipedia.org/wiki/Steganography</a:t>
            </a:r>
            <a:endParaRPr sz="1800">
              <a:solidFill>
                <a:schemeClr val="dk1"/>
              </a:solidFill>
              <a:latin typeface="Georgia"/>
              <a:ea typeface="Georgia"/>
              <a:cs typeface="Georgia"/>
              <a:sym typeface="Georgia"/>
            </a:endParaRPr>
          </a:p>
          <a:p>
            <a:pPr indent="0" lvl="0" marL="0" rtl="0" algn="l">
              <a:lnSpc>
                <a:spcPct val="115000"/>
              </a:lnSpc>
              <a:spcBef>
                <a:spcPts val="0"/>
              </a:spcBef>
              <a:spcAft>
                <a:spcPts val="0"/>
              </a:spcAft>
              <a:buNone/>
            </a:pPr>
            <a:r>
              <a:rPr lang="en-US" sz="1800" u="sng">
                <a:solidFill>
                  <a:schemeClr val="hlink"/>
                </a:solidFill>
                <a:latin typeface="Georgia"/>
                <a:ea typeface="Georgia"/>
                <a:cs typeface="Georgia"/>
                <a:sym typeface="Georgia"/>
                <a:hlinkClick r:id="rId8"/>
              </a:rPr>
              <a:t>https://www.techtarget.com/searchsecurity/definition/steganography</a:t>
            </a:r>
            <a:endParaRPr sz="1300">
              <a:solidFill>
                <a:srgbClr val="000000"/>
              </a:solidFill>
              <a:latin typeface="Georgia"/>
              <a:ea typeface="Georgia"/>
              <a:cs typeface="Georgia"/>
              <a:sym typeface="Georgia"/>
            </a:endParaRPr>
          </a:p>
        </p:txBody>
      </p:sp>
      <p:pic>
        <p:nvPicPr>
          <p:cNvPr id="400" name="Google Shape;400;p42"/>
          <p:cNvPicPr preferRelativeResize="0"/>
          <p:nvPr/>
        </p:nvPicPr>
        <p:blipFill rotWithShape="1">
          <a:blip r:embed="rId9">
            <a:alphaModFix/>
          </a:blip>
          <a:srcRect b="0" l="0" r="0" t="0"/>
          <a:stretch/>
        </p:blipFill>
        <p:spPr>
          <a:xfrm>
            <a:off x="11267090" y="35183"/>
            <a:ext cx="924910" cy="1053745"/>
          </a:xfrm>
          <a:prstGeom prst="rect">
            <a:avLst/>
          </a:prstGeom>
          <a:noFill/>
          <a:ln>
            <a:noFill/>
          </a:ln>
        </p:spPr>
      </p:pic>
      <p:sp>
        <p:nvSpPr>
          <p:cNvPr id="401" name="Google Shape;401;p42"/>
          <p:cNvSpPr txBox="1"/>
          <p:nvPr/>
        </p:nvSpPr>
        <p:spPr>
          <a:xfrm>
            <a:off x="10361612" y="6247637"/>
            <a:ext cx="1146300" cy="370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100">
                <a:solidFill>
                  <a:schemeClr val="dk1"/>
                </a:solidFill>
                <a:latin typeface="Century Gothic"/>
                <a:ea typeface="Century Gothic"/>
                <a:cs typeface="Century Gothic"/>
                <a:sym typeface="Century Gothic"/>
              </a:rPr>
              <a:t>30-04-2022</a:t>
            </a:r>
            <a:endParaRPr b="1" sz="1100">
              <a:solidFill>
                <a:schemeClr val="dk1"/>
              </a:solidFill>
              <a:latin typeface="Century Gothic"/>
              <a:ea typeface="Century Gothic"/>
              <a:cs typeface="Century Gothic"/>
              <a:sym typeface="Century Gothic"/>
            </a:endParaRPr>
          </a:p>
        </p:txBody>
      </p:sp>
      <p:sp>
        <p:nvSpPr>
          <p:cNvPr id="402" name="Google Shape;402;p42"/>
          <p:cNvSpPr txBox="1"/>
          <p:nvPr/>
        </p:nvSpPr>
        <p:spPr>
          <a:xfrm>
            <a:off x="2589212" y="6250333"/>
            <a:ext cx="7620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100">
                <a:solidFill>
                  <a:schemeClr val="dk1"/>
                </a:solidFill>
                <a:latin typeface="Times New Roman"/>
                <a:ea typeface="Times New Roman"/>
                <a:cs typeface="Times New Roman"/>
                <a:sym typeface="Times New Roman"/>
              </a:rPr>
              <a:t>ENCRYPTION - DECRYPTION</a:t>
            </a:r>
            <a:endParaRPr sz="1100">
              <a:solidFill>
                <a:srgbClr val="888888"/>
              </a:solidFill>
              <a:latin typeface="Century Gothic"/>
              <a:ea typeface="Century Gothic"/>
              <a:cs typeface="Century Gothic"/>
              <a:sym typeface="Century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3"/>
          <p:cNvSpPr txBox="1"/>
          <p:nvPr/>
        </p:nvSpPr>
        <p:spPr>
          <a:xfrm>
            <a:off x="1638300" y="2006400"/>
            <a:ext cx="8915400" cy="3607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t/>
            </a:r>
            <a:endParaRPr sz="4200">
              <a:solidFill>
                <a:srgbClr val="000000"/>
              </a:solidFill>
              <a:latin typeface="Georgia"/>
              <a:ea typeface="Georgia"/>
              <a:cs typeface="Georgia"/>
              <a:sym typeface="Georgia"/>
            </a:endParaRPr>
          </a:p>
          <a:p>
            <a:pPr indent="0" lvl="0" marL="0" rtl="0" algn="ctr">
              <a:lnSpc>
                <a:spcPct val="115000"/>
              </a:lnSpc>
              <a:spcBef>
                <a:spcPts val="0"/>
              </a:spcBef>
              <a:spcAft>
                <a:spcPts val="0"/>
              </a:spcAft>
              <a:buNone/>
            </a:pPr>
            <a:r>
              <a:rPr lang="en-US" sz="7800">
                <a:solidFill>
                  <a:srgbClr val="000000"/>
                </a:solidFill>
                <a:latin typeface="Georgia"/>
                <a:ea typeface="Georgia"/>
                <a:cs typeface="Georgia"/>
                <a:sym typeface="Georgia"/>
              </a:rPr>
              <a:t>THANK YOU</a:t>
            </a:r>
            <a:endParaRPr sz="7800">
              <a:latin typeface="Georgia"/>
              <a:ea typeface="Georgia"/>
              <a:cs typeface="Georgia"/>
              <a:sym typeface="Georgia"/>
            </a:endParaRPr>
          </a:p>
          <a:p>
            <a:pPr indent="0" lvl="0" marL="0" rtl="0" algn="l">
              <a:lnSpc>
                <a:spcPct val="115000"/>
              </a:lnSpc>
              <a:spcBef>
                <a:spcPts val="0"/>
              </a:spcBef>
              <a:spcAft>
                <a:spcPts val="0"/>
              </a:spcAft>
              <a:buNone/>
            </a:pPr>
            <a:r>
              <a:t/>
            </a:r>
            <a:endParaRPr sz="100">
              <a:solidFill>
                <a:srgbClr val="000000"/>
              </a:solidFill>
              <a:latin typeface="Georgia"/>
              <a:ea typeface="Georgia"/>
              <a:cs typeface="Georgia"/>
              <a:sym typeface="Georgia"/>
            </a:endParaRPr>
          </a:p>
        </p:txBody>
      </p:sp>
      <p:pic>
        <p:nvPicPr>
          <p:cNvPr id="408" name="Google Shape;408;p43"/>
          <p:cNvPicPr preferRelativeResize="0"/>
          <p:nvPr/>
        </p:nvPicPr>
        <p:blipFill rotWithShape="1">
          <a:blip r:embed="rId3">
            <a:alphaModFix/>
          </a:blip>
          <a:srcRect b="0" l="0" r="0" t="0"/>
          <a:stretch/>
        </p:blipFill>
        <p:spPr>
          <a:xfrm>
            <a:off x="11267090" y="35183"/>
            <a:ext cx="924910" cy="1053745"/>
          </a:xfrm>
          <a:prstGeom prst="rect">
            <a:avLst/>
          </a:prstGeom>
          <a:noFill/>
          <a:ln>
            <a:noFill/>
          </a:ln>
        </p:spPr>
      </p:pic>
      <p:sp>
        <p:nvSpPr>
          <p:cNvPr id="409" name="Google Shape;409;p43"/>
          <p:cNvSpPr txBox="1"/>
          <p:nvPr/>
        </p:nvSpPr>
        <p:spPr>
          <a:xfrm>
            <a:off x="10361612" y="6247637"/>
            <a:ext cx="1146300" cy="370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100">
                <a:solidFill>
                  <a:schemeClr val="dk1"/>
                </a:solidFill>
                <a:latin typeface="Century Gothic"/>
                <a:ea typeface="Century Gothic"/>
                <a:cs typeface="Century Gothic"/>
                <a:sym typeface="Century Gothic"/>
              </a:rPr>
              <a:t>30-04-2022</a:t>
            </a:r>
            <a:endParaRPr b="1" sz="1100">
              <a:solidFill>
                <a:schemeClr val="dk1"/>
              </a:solidFill>
              <a:latin typeface="Century Gothic"/>
              <a:ea typeface="Century Gothic"/>
              <a:cs typeface="Century Gothic"/>
              <a:sym typeface="Century Gothic"/>
            </a:endParaRPr>
          </a:p>
        </p:txBody>
      </p:sp>
      <p:sp>
        <p:nvSpPr>
          <p:cNvPr id="410" name="Google Shape;410;p43"/>
          <p:cNvSpPr txBox="1"/>
          <p:nvPr/>
        </p:nvSpPr>
        <p:spPr>
          <a:xfrm>
            <a:off x="2589212" y="6250333"/>
            <a:ext cx="7620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100">
                <a:solidFill>
                  <a:schemeClr val="dk1"/>
                </a:solidFill>
                <a:latin typeface="Times New Roman"/>
                <a:ea typeface="Times New Roman"/>
                <a:cs typeface="Times New Roman"/>
                <a:sym typeface="Times New Roman"/>
              </a:rPr>
              <a:t>ENCRYPTION - DECRYPTION</a:t>
            </a:r>
            <a:endParaRPr sz="1100">
              <a:solidFill>
                <a:srgbClr val="888888"/>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0"/>
          <p:cNvSpPr txBox="1"/>
          <p:nvPr/>
        </p:nvSpPr>
        <p:spPr>
          <a:xfrm>
            <a:off x="2351710" y="457275"/>
            <a:ext cx="3533700" cy="75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i="1" lang="en-US" sz="3600">
                <a:solidFill>
                  <a:srgbClr val="000000"/>
                </a:solidFill>
                <a:latin typeface="Times New Roman"/>
                <a:ea typeface="Times New Roman"/>
                <a:cs typeface="Times New Roman"/>
                <a:sym typeface="Times New Roman"/>
              </a:rPr>
              <a:t>OVERVIEW</a:t>
            </a:r>
            <a:endParaRPr i="1" sz="3600">
              <a:solidFill>
                <a:srgbClr val="000000"/>
              </a:solidFill>
              <a:latin typeface="Century Gothic"/>
              <a:ea typeface="Century Gothic"/>
              <a:cs typeface="Century Gothic"/>
              <a:sym typeface="Century Gothic"/>
            </a:endParaRPr>
          </a:p>
        </p:txBody>
      </p:sp>
      <p:sp>
        <p:nvSpPr>
          <p:cNvPr id="190" name="Google Shape;190;p20"/>
          <p:cNvSpPr txBox="1"/>
          <p:nvPr/>
        </p:nvSpPr>
        <p:spPr>
          <a:xfrm>
            <a:off x="2351700" y="1327473"/>
            <a:ext cx="8915400" cy="4354800"/>
          </a:xfrm>
          <a:prstGeom prst="rect">
            <a:avLst/>
          </a:prstGeom>
          <a:noFill/>
          <a:ln>
            <a:noFill/>
          </a:ln>
        </p:spPr>
        <p:txBody>
          <a:bodyPr anchorCtr="0" anchor="t" bIns="45700" lIns="91425" spcFirstLastPara="1" rIns="91425" wrap="square" tIns="45700">
            <a:noAutofit/>
          </a:bodyPr>
          <a:lstStyle/>
          <a:p>
            <a:pPr indent="-381000" lvl="0" marL="342900" rtl="0" algn="l">
              <a:spcBef>
                <a:spcPts val="0"/>
              </a:spcBef>
              <a:spcAft>
                <a:spcPts val="0"/>
              </a:spcAft>
              <a:buClr>
                <a:srgbClr val="000000"/>
              </a:buClr>
              <a:buSzPts val="2400"/>
              <a:buFont typeface="Noto Sans Symbols"/>
              <a:buChar char="🠶"/>
            </a:pPr>
            <a:r>
              <a:rPr lang="en-US" sz="2400">
                <a:solidFill>
                  <a:srgbClr val="000000"/>
                </a:solidFill>
                <a:latin typeface="Times New Roman"/>
                <a:ea typeface="Times New Roman"/>
                <a:cs typeface="Times New Roman"/>
                <a:sym typeface="Times New Roman"/>
              </a:rPr>
              <a:t>Introduction</a:t>
            </a:r>
            <a:endParaRPr sz="2400">
              <a:solidFill>
                <a:srgbClr val="000000"/>
              </a:solidFill>
              <a:latin typeface="Century Gothic"/>
              <a:ea typeface="Century Gothic"/>
              <a:cs typeface="Century Gothic"/>
              <a:sym typeface="Century Gothic"/>
            </a:endParaRPr>
          </a:p>
          <a:p>
            <a:pPr indent="-381000" lvl="0" marL="342900" rtl="0" algn="l">
              <a:spcBef>
                <a:spcPts val="1000"/>
              </a:spcBef>
              <a:spcAft>
                <a:spcPts val="0"/>
              </a:spcAft>
              <a:buClr>
                <a:srgbClr val="000000"/>
              </a:buClr>
              <a:buSzPts val="2400"/>
              <a:buFont typeface="Noto Sans Symbols"/>
              <a:buChar char="🠶"/>
            </a:pPr>
            <a:r>
              <a:rPr lang="en-US" sz="2400">
                <a:solidFill>
                  <a:srgbClr val="000000"/>
                </a:solidFill>
                <a:latin typeface="Times New Roman"/>
                <a:ea typeface="Times New Roman"/>
                <a:cs typeface="Times New Roman"/>
                <a:sym typeface="Times New Roman"/>
              </a:rPr>
              <a:t>Literature Survey</a:t>
            </a:r>
            <a:endParaRPr sz="2400">
              <a:solidFill>
                <a:srgbClr val="000000"/>
              </a:solidFill>
              <a:latin typeface="Times New Roman"/>
              <a:ea typeface="Times New Roman"/>
              <a:cs typeface="Times New Roman"/>
              <a:sym typeface="Times New Roman"/>
            </a:endParaRPr>
          </a:p>
          <a:p>
            <a:pPr indent="-381000" lvl="0" marL="342900" rtl="0" algn="l">
              <a:spcBef>
                <a:spcPts val="1000"/>
              </a:spcBef>
              <a:spcAft>
                <a:spcPts val="0"/>
              </a:spcAft>
              <a:buClr>
                <a:srgbClr val="000000"/>
              </a:buClr>
              <a:buSzPts val="2400"/>
              <a:buFont typeface="Noto Sans Symbols"/>
              <a:buChar char="🠶"/>
            </a:pPr>
            <a:r>
              <a:rPr lang="en-US" sz="2400">
                <a:solidFill>
                  <a:srgbClr val="000000"/>
                </a:solidFill>
                <a:latin typeface="Times New Roman"/>
                <a:ea typeface="Times New Roman"/>
                <a:cs typeface="Times New Roman"/>
                <a:sym typeface="Times New Roman"/>
              </a:rPr>
              <a:t>Problem finding and Motivation to the work</a:t>
            </a:r>
            <a:endParaRPr sz="2400">
              <a:solidFill>
                <a:srgbClr val="000000"/>
              </a:solidFill>
              <a:latin typeface="Century Gothic"/>
              <a:ea typeface="Century Gothic"/>
              <a:cs typeface="Century Gothic"/>
              <a:sym typeface="Century Gothic"/>
            </a:endParaRPr>
          </a:p>
          <a:p>
            <a:pPr indent="-381000" lvl="0" marL="342900" rtl="0" algn="l">
              <a:spcBef>
                <a:spcPts val="1000"/>
              </a:spcBef>
              <a:spcAft>
                <a:spcPts val="0"/>
              </a:spcAft>
              <a:buClr>
                <a:srgbClr val="000000"/>
              </a:buClr>
              <a:buSzPts val="2400"/>
              <a:buFont typeface="Noto Sans Symbols"/>
              <a:buChar char="🠶"/>
            </a:pPr>
            <a:r>
              <a:rPr lang="en-US" sz="2400">
                <a:solidFill>
                  <a:srgbClr val="000000"/>
                </a:solidFill>
                <a:latin typeface="Times New Roman"/>
                <a:ea typeface="Times New Roman"/>
                <a:cs typeface="Times New Roman"/>
                <a:sym typeface="Times New Roman"/>
              </a:rPr>
              <a:t>Hardware and Software Requirements</a:t>
            </a:r>
            <a:endParaRPr sz="2400">
              <a:solidFill>
                <a:srgbClr val="000000"/>
              </a:solidFill>
              <a:latin typeface="Century Gothic"/>
              <a:ea typeface="Century Gothic"/>
              <a:cs typeface="Century Gothic"/>
              <a:sym typeface="Century Gothic"/>
            </a:endParaRPr>
          </a:p>
          <a:p>
            <a:pPr indent="-381000" lvl="0" marL="342900" rtl="0" algn="l">
              <a:spcBef>
                <a:spcPts val="1000"/>
              </a:spcBef>
              <a:spcAft>
                <a:spcPts val="0"/>
              </a:spcAft>
              <a:buClr>
                <a:srgbClr val="000000"/>
              </a:buClr>
              <a:buSzPts val="2400"/>
              <a:buFont typeface="Noto Sans Symbols"/>
              <a:buChar char="🠶"/>
            </a:pPr>
            <a:r>
              <a:rPr lang="en-US" sz="2400">
                <a:solidFill>
                  <a:srgbClr val="000000"/>
                </a:solidFill>
                <a:latin typeface="Times New Roman"/>
                <a:ea typeface="Times New Roman"/>
                <a:cs typeface="Times New Roman"/>
                <a:sym typeface="Times New Roman"/>
              </a:rPr>
              <a:t>Methodology</a:t>
            </a:r>
            <a:endParaRPr sz="2400">
              <a:solidFill>
                <a:srgbClr val="000000"/>
              </a:solidFill>
              <a:latin typeface="Century Gothic"/>
              <a:ea typeface="Century Gothic"/>
              <a:cs typeface="Century Gothic"/>
              <a:sym typeface="Century Gothic"/>
            </a:endParaRPr>
          </a:p>
          <a:p>
            <a:pPr indent="-381000" lvl="0" marL="342900" rtl="0" algn="l">
              <a:spcBef>
                <a:spcPts val="1000"/>
              </a:spcBef>
              <a:spcAft>
                <a:spcPts val="0"/>
              </a:spcAft>
              <a:buClr>
                <a:srgbClr val="000000"/>
              </a:buClr>
              <a:buSzPts val="2400"/>
              <a:buFont typeface="Noto Sans Symbols"/>
              <a:buChar char="🠶"/>
            </a:pPr>
            <a:r>
              <a:rPr lang="en-US" sz="2400">
                <a:solidFill>
                  <a:srgbClr val="000000"/>
                </a:solidFill>
                <a:latin typeface="Times New Roman"/>
                <a:ea typeface="Times New Roman"/>
                <a:cs typeface="Times New Roman"/>
                <a:sym typeface="Times New Roman"/>
              </a:rPr>
              <a:t>Proposed Techniques</a:t>
            </a:r>
            <a:endParaRPr sz="2400">
              <a:solidFill>
                <a:srgbClr val="000000"/>
              </a:solidFill>
              <a:latin typeface="Century Gothic"/>
              <a:ea typeface="Century Gothic"/>
              <a:cs typeface="Century Gothic"/>
              <a:sym typeface="Century Gothic"/>
            </a:endParaRPr>
          </a:p>
          <a:p>
            <a:pPr indent="-381000" lvl="0" marL="342900" rtl="0" algn="l">
              <a:spcBef>
                <a:spcPts val="1000"/>
              </a:spcBef>
              <a:spcAft>
                <a:spcPts val="0"/>
              </a:spcAft>
              <a:buClr>
                <a:srgbClr val="000000"/>
              </a:buClr>
              <a:buSzPts val="2400"/>
              <a:buFont typeface="Noto Sans Symbols"/>
              <a:buChar char="🠶"/>
            </a:pPr>
            <a:r>
              <a:rPr lang="en-US" sz="2400">
                <a:solidFill>
                  <a:srgbClr val="000000"/>
                </a:solidFill>
                <a:latin typeface="Times New Roman"/>
                <a:ea typeface="Times New Roman"/>
                <a:cs typeface="Times New Roman"/>
                <a:sym typeface="Times New Roman"/>
              </a:rPr>
              <a:t>Results and Discussions</a:t>
            </a:r>
            <a:endParaRPr sz="2400">
              <a:solidFill>
                <a:srgbClr val="000000"/>
              </a:solidFill>
              <a:latin typeface="Century Gothic"/>
              <a:ea typeface="Century Gothic"/>
              <a:cs typeface="Century Gothic"/>
              <a:sym typeface="Century Gothic"/>
            </a:endParaRPr>
          </a:p>
          <a:p>
            <a:pPr indent="-381000" lvl="0" marL="342900" rtl="0" algn="l">
              <a:spcBef>
                <a:spcPts val="1000"/>
              </a:spcBef>
              <a:spcAft>
                <a:spcPts val="0"/>
              </a:spcAft>
              <a:buClr>
                <a:srgbClr val="000000"/>
              </a:buClr>
              <a:buSzPts val="2400"/>
              <a:buFont typeface="Noto Sans Symbols"/>
              <a:buChar char="🠶"/>
            </a:pPr>
            <a:r>
              <a:rPr lang="en-US" sz="2400">
                <a:solidFill>
                  <a:srgbClr val="000000"/>
                </a:solidFill>
                <a:latin typeface="Times New Roman"/>
                <a:ea typeface="Times New Roman"/>
                <a:cs typeface="Times New Roman"/>
                <a:sym typeface="Times New Roman"/>
              </a:rPr>
              <a:t>Conclusion</a:t>
            </a:r>
            <a:endParaRPr sz="2400">
              <a:solidFill>
                <a:srgbClr val="000000"/>
              </a:solidFill>
              <a:latin typeface="Century Gothic"/>
              <a:ea typeface="Century Gothic"/>
              <a:cs typeface="Century Gothic"/>
              <a:sym typeface="Century Gothic"/>
            </a:endParaRPr>
          </a:p>
          <a:p>
            <a:pPr indent="-381000" lvl="0" marL="342900" rtl="0" algn="l">
              <a:spcBef>
                <a:spcPts val="1000"/>
              </a:spcBef>
              <a:spcAft>
                <a:spcPts val="0"/>
              </a:spcAft>
              <a:buClr>
                <a:srgbClr val="000000"/>
              </a:buClr>
              <a:buSzPts val="2400"/>
              <a:buFont typeface="Noto Sans Symbols"/>
              <a:buChar char="🠶"/>
            </a:pPr>
            <a:r>
              <a:rPr lang="en-US" sz="2400">
                <a:solidFill>
                  <a:srgbClr val="000000"/>
                </a:solidFill>
                <a:latin typeface="Times New Roman"/>
                <a:ea typeface="Times New Roman"/>
                <a:cs typeface="Times New Roman"/>
                <a:sym typeface="Times New Roman"/>
              </a:rPr>
              <a:t>References</a:t>
            </a:r>
            <a:endParaRPr sz="2400">
              <a:solidFill>
                <a:srgbClr val="000000"/>
              </a:solidFill>
              <a:latin typeface="Century Gothic"/>
              <a:ea typeface="Century Gothic"/>
              <a:cs typeface="Century Gothic"/>
              <a:sym typeface="Century Gothic"/>
            </a:endParaRPr>
          </a:p>
          <a:p>
            <a:pPr indent="-228600" lvl="0" marL="342900" rtl="0" algn="l">
              <a:spcBef>
                <a:spcPts val="1000"/>
              </a:spcBef>
              <a:spcAft>
                <a:spcPts val="0"/>
              </a:spcAft>
              <a:buNone/>
            </a:pPr>
            <a:r>
              <a:t/>
            </a:r>
            <a:endParaRPr sz="2400">
              <a:solidFill>
                <a:srgbClr val="3F3F3F"/>
              </a:solidFill>
              <a:latin typeface="Century Gothic"/>
              <a:ea typeface="Century Gothic"/>
              <a:cs typeface="Century Gothic"/>
              <a:sym typeface="Century Gothic"/>
            </a:endParaRPr>
          </a:p>
        </p:txBody>
      </p:sp>
      <p:pic>
        <p:nvPicPr>
          <p:cNvPr id="191" name="Google Shape;191;p20"/>
          <p:cNvPicPr preferRelativeResize="0"/>
          <p:nvPr/>
        </p:nvPicPr>
        <p:blipFill rotWithShape="1">
          <a:blip r:embed="rId3">
            <a:alphaModFix/>
          </a:blip>
          <a:srcRect b="0" l="0" r="0" t="0"/>
          <a:stretch/>
        </p:blipFill>
        <p:spPr>
          <a:xfrm>
            <a:off x="11267090" y="35183"/>
            <a:ext cx="924910" cy="1053745"/>
          </a:xfrm>
          <a:prstGeom prst="rect">
            <a:avLst/>
          </a:prstGeom>
          <a:noFill/>
          <a:ln>
            <a:noFill/>
          </a:ln>
        </p:spPr>
      </p:pic>
      <p:pic>
        <p:nvPicPr>
          <p:cNvPr id="192" name="Google Shape;192;p20"/>
          <p:cNvPicPr preferRelativeResize="0"/>
          <p:nvPr/>
        </p:nvPicPr>
        <p:blipFill>
          <a:blip r:embed="rId4">
            <a:alphaModFix/>
          </a:blip>
          <a:stretch>
            <a:fillRect/>
          </a:stretch>
        </p:blipFill>
        <p:spPr>
          <a:xfrm>
            <a:off x="8649950" y="1934750"/>
            <a:ext cx="3107350" cy="2566275"/>
          </a:xfrm>
          <a:prstGeom prst="rect">
            <a:avLst/>
          </a:prstGeom>
          <a:noFill/>
          <a:ln>
            <a:noFill/>
          </a:ln>
          <a:effectLst>
            <a:reflection blurRad="0" dir="5400000" dist="38100" endA="0" endPos="30000" fadeDir="5400012" kx="0" rotWithShape="0" algn="bl" stPos="0" sy="-100000" ky="0"/>
          </a:effectLst>
        </p:spPr>
      </p:pic>
      <p:sp>
        <p:nvSpPr>
          <p:cNvPr id="193" name="Google Shape;193;p20"/>
          <p:cNvSpPr txBox="1"/>
          <p:nvPr/>
        </p:nvSpPr>
        <p:spPr>
          <a:xfrm>
            <a:off x="10361612" y="6247637"/>
            <a:ext cx="1146300" cy="370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100">
                <a:solidFill>
                  <a:schemeClr val="dk1"/>
                </a:solidFill>
                <a:latin typeface="Century Gothic"/>
                <a:ea typeface="Century Gothic"/>
                <a:cs typeface="Century Gothic"/>
                <a:sym typeface="Century Gothic"/>
              </a:rPr>
              <a:t>30-04-2022</a:t>
            </a:r>
            <a:endParaRPr b="1" sz="1100">
              <a:solidFill>
                <a:schemeClr val="dk1"/>
              </a:solidFill>
              <a:latin typeface="Century Gothic"/>
              <a:ea typeface="Century Gothic"/>
              <a:cs typeface="Century Gothic"/>
              <a:sym typeface="Century Gothic"/>
            </a:endParaRPr>
          </a:p>
        </p:txBody>
      </p:sp>
      <p:sp>
        <p:nvSpPr>
          <p:cNvPr id="194" name="Google Shape;194;p20"/>
          <p:cNvSpPr txBox="1"/>
          <p:nvPr/>
        </p:nvSpPr>
        <p:spPr>
          <a:xfrm>
            <a:off x="2589212" y="6250333"/>
            <a:ext cx="7620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100">
                <a:solidFill>
                  <a:schemeClr val="dk1"/>
                </a:solidFill>
                <a:latin typeface="Times New Roman"/>
                <a:ea typeface="Times New Roman"/>
                <a:cs typeface="Times New Roman"/>
                <a:sym typeface="Times New Roman"/>
              </a:rPr>
              <a:t>ENCRYPTION - DECRYPTION</a:t>
            </a:r>
            <a:endParaRPr sz="1100">
              <a:solidFill>
                <a:srgbClr val="888888"/>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1"/>
          <p:cNvSpPr txBox="1"/>
          <p:nvPr/>
        </p:nvSpPr>
        <p:spPr>
          <a:xfrm>
            <a:off x="2351711" y="457275"/>
            <a:ext cx="3579300" cy="75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1" lang="en-US" sz="3600">
                <a:solidFill>
                  <a:srgbClr val="000000"/>
                </a:solidFill>
                <a:latin typeface="Times New Roman"/>
                <a:ea typeface="Times New Roman"/>
                <a:cs typeface="Times New Roman"/>
                <a:sym typeface="Times New Roman"/>
              </a:rPr>
              <a:t>Introduction</a:t>
            </a:r>
            <a:endParaRPr b="1" sz="3600">
              <a:solidFill>
                <a:srgbClr val="000000"/>
              </a:solidFill>
              <a:latin typeface="Century Gothic"/>
              <a:ea typeface="Century Gothic"/>
              <a:cs typeface="Century Gothic"/>
              <a:sym typeface="Century Gothic"/>
            </a:endParaRPr>
          </a:p>
        </p:txBody>
      </p:sp>
      <p:sp>
        <p:nvSpPr>
          <p:cNvPr id="200" name="Google Shape;200;p21"/>
          <p:cNvSpPr txBox="1"/>
          <p:nvPr/>
        </p:nvSpPr>
        <p:spPr>
          <a:xfrm>
            <a:off x="2351700" y="1327475"/>
            <a:ext cx="9419400" cy="4655700"/>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0"/>
              </a:spcBef>
              <a:spcAft>
                <a:spcPts val="0"/>
              </a:spcAft>
              <a:buClr>
                <a:schemeClr val="dk1"/>
              </a:buClr>
              <a:buSzPts val="1600"/>
              <a:buFont typeface="Georgia"/>
              <a:buChar char="🠶"/>
            </a:pPr>
            <a:r>
              <a:rPr lang="en-US" sz="1600">
                <a:solidFill>
                  <a:srgbClr val="000000"/>
                </a:solidFill>
                <a:latin typeface="Georgia"/>
                <a:ea typeface="Georgia"/>
                <a:cs typeface="Georgia"/>
                <a:sym typeface="Georgia"/>
              </a:rPr>
              <a:t>In cryptography, </a:t>
            </a:r>
            <a:r>
              <a:rPr lang="en-US" sz="1600">
                <a:solidFill>
                  <a:srgbClr val="000000"/>
                </a:solidFill>
                <a:latin typeface="Georgia"/>
                <a:ea typeface="Georgia"/>
                <a:cs typeface="Georgia"/>
                <a:sym typeface="Georgia"/>
              </a:rPr>
              <a:t>encryption</a:t>
            </a:r>
            <a:r>
              <a:rPr lang="en-US" sz="1600">
                <a:solidFill>
                  <a:srgbClr val="000000"/>
                </a:solidFill>
                <a:latin typeface="Georgia"/>
                <a:ea typeface="Georgia"/>
                <a:cs typeface="Georgia"/>
                <a:sym typeface="Georgia"/>
              </a:rPr>
              <a:t> is </a:t>
            </a:r>
            <a:r>
              <a:rPr lang="en-US" sz="1600">
                <a:latin typeface="Georgia"/>
                <a:ea typeface="Georgia"/>
                <a:cs typeface="Georgia"/>
                <a:sym typeface="Georgia"/>
              </a:rPr>
              <a:t>a</a:t>
            </a:r>
            <a:r>
              <a:rPr lang="en-US" sz="1600">
                <a:solidFill>
                  <a:srgbClr val="000000"/>
                </a:solidFill>
                <a:latin typeface="Georgia"/>
                <a:ea typeface="Georgia"/>
                <a:cs typeface="Georgia"/>
                <a:sym typeface="Georgia"/>
              </a:rPr>
              <a:t> process of encoding information. This process converts the original information into an alternative form known as ciphertext. </a:t>
            </a:r>
            <a:r>
              <a:rPr lang="en-US" sz="1600">
                <a:latin typeface="Georgia"/>
                <a:ea typeface="Georgia"/>
                <a:cs typeface="Georgia"/>
                <a:sym typeface="Georgia"/>
              </a:rPr>
              <a:t>O</a:t>
            </a:r>
            <a:r>
              <a:rPr lang="en-US" sz="1600">
                <a:solidFill>
                  <a:srgbClr val="000000"/>
                </a:solidFill>
                <a:latin typeface="Georgia"/>
                <a:ea typeface="Georgia"/>
                <a:cs typeface="Georgia"/>
                <a:sym typeface="Georgia"/>
              </a:rPr>
              <a:t>nly authorized parties can decipher a ciphertext back to plaintext </a:t>
            </a:r>
            <a:r>
              <a:rPr lang="en-US" sz="1600">
                <a:latin typeface="Georgia"/>
                <a:ea typeface="Georgia"/>
                <a:cs typeface="Georgia"/>
                <a:sym typeface="Georgia"/>
              </a:rPr>
              <a:t>&amp; </a:t>
            </a:r>
            <a:r>
              <a:rPr lang="en-US" sz="1600">
                <a:solidFill>
                  <a:srgbClr val="000000"/>
                </a:solidFill>
                <a:latin typeface="Georgia"/>
                <a:ea typeface="Georgia"/>
                <a:cs typeface="Georgia"/>
                <a:sym typeface="Georgia"/>
              </a:rPr>
              <a:t>access the original information. </a:t>
            </a:r>
            <a:endParaRPr sz="1600">
              <a:solidFill>
                <a:srgbClr val="000000"/>
              </a:solidFill>
              <a:latin typeface="Georgia"/>
              <a:ea typeface="Georgia"/>
              <a:cs typeface="Georgia"/>
              <a:sym typeface="Georgia"/>
            </a:endParaRPr>
          </a:p>
          <a:p>
            <a:pPr indent="0" lvl="0" marL="457200" rtl="0" algn="l">
              <a:lnSpc>
                <a:spcPct val="115000"/>
              </a:lnSpc>
              <a:spcBef>
                <a:spcPts val="0"/>
              </a:spcBef>
              <a:spcAft>
                <a:spcPts val="0"/>
              </a:spcAft>
              <a:buNone/>
            </a:pPr>
            <a:r>
              <a:t/>
            </a:r>
            <a:endParaRPr sz="1600">
              <a:latin typeface="Georgia"/>
              <a:ea typeface="Georgia"/>
              <a:cs typeface="Georgia"/>
              <a:sym typeface="Georgia"/>
            </a:endParaRPr>
          </a:p>
          <a:p>
            <a:pPr indent="-330200" lvl="0" marL="457200" rtl="0" algn="l">
              <a:lnSpc>
                <a:spcPct val="115000"/>
              </a:lnSpc>
              <a:spcBef>
                <a:spcPts val="0"/>
              </a:spcBef>
              <a:spcAft>
                <a:spcPts val="0"/>
              </a:spcAft>
              <a:buClr>
                <a:schemeClr val="dk1"/>
              </a:buClr>
              <a:buSzPts val="1600"/>
              <a:buFont typeface="Georgia"/>
              <a:buChar char="🠶"/>
            </a:pPr>
            <a:r>
              <a:rPr lang="en-US" sz="1600">
                <a:solidFill>
                  <a:srgbClr val="000000"/>
                </a:solidFill>
                <a:latin typeface="Georgia"/>
                <a:ea typeface="Georgia"/>
                <a:cs typeface="Georgia"/>
                <a:sym typeface="Georgia"/>
              </a:rPr>
              <a:t>The conversion of encrypted data into its original form is called Decryption. </a:t>
            </a:r>
            <a:r>
              <a:rPr lang="en-US" sz="1600">
                <a:latin typeface="Georgia"/>
                <a:ea typeface="Georgia"/>
                <a:cs typeface="Georgia"/>
                <a:sym typeface="Georgia"/>
              </a:rPr>
              <a:t>If correct key / Password is provided, user will get the original information </a:t>
            </a:r>
            <a:r>
              <a:rPr lang="en-US" sz="1600">
                <a:solidFill>
                  <a:schemeClr val="dk1"/>
                </a:solidFill>
                <a:latin typeface="Georgia"/>
                <a:ea typeface="Georgia"/>
                <a:cs typeface="Georgia"/>
                <a:sym typeface="Georgia"/>
              </a:rPr>
              <a:t>Generally text files, images, e-mail messages, user data and directories are encrypted.</a:t>
            </a:r>
            <a:endParaRPr sz="1600">
              <a:solidFill>
                <a:srgbClr val="000000"/>
              </a:solidFill>
              <a:latin typeface="Georgia"/>
              <a:ea typeface="Georgia"/>
              <a:cs typeface="Georgia"/>
              <a:sym typeface="Georgia"/>
            </a:endParaRPr>
          </a:p>
          <a:p>
            <a:pPr indent="0" lvl="0" marL="457200" rtl="0" algn="l">
              <a:lnSpc>
                <a:spcPct val="115000"/>
              </a:lnSpc>
              <a:spcBef>
                <a:spcPts val="0"/>
              </a:spcBef>
              <a:spcAft>
                <a:spcPts val="0"/>
              </a:spcAft>
              <a:buNone/>
            </a:pPr>
            <a:r>
              <a:t/>
            </a:r>
            <a:endParaRPr sz="1600">
              <a:latin typeface="Georgia"/>
              <a:ea typeface="Georgia"/>
              <a:cs typeface="Georgia"/>
              <a:sym typeface="Georgia"/>
            </a:endParaRPr>
          </a:p>
          <a:p>
            <a:pPr indent="-330200" lvl="0" marL="457200" rtl="0" algn="l">
              <a:lnSpc>
                <a:spcPct val="115000"/>
              </a:lnSpc>
              <a:spcBef>
                <a:spcPts val="0"/>
              </a:spcBef>
              <a:spcAft>
                <a:spcPts val="0"/>
              </a:spcAft>
              <a:buClr>
                <a:schemeClr val="dk1"/>
              </a:buClr>
              <a:buSzPts val="1600"/>
              <a:buFont typeface="Georgia"/>
              <a:buChar char="🠶"/>
            </a:pPr>
            <a:r>
              <a:rPr lang="en-US" sz="1600">
                <a:latin typeface="Georgia"/>
                <a:ea typeface="Georgia"/>
                <a:cs typeface="Georgia"/>
                <a:sym typeface="Georgia"/>
              </a:rPr>
              <a:t>The word Steganography is derived from two Greek words- ‘stegos’ meaning ‘to cover’ and ‘grayfia’, meaning ‘writing’, thus translating to ‘covered writing’, or ‘hidden writing’.</a:t>
            </a:r>
            <a:endParaRPr sz="1600">
              <a:latin typeface="Georgia"/>
              <a:ea typeface="Georgia"/>
              <a:cs typeface="Georgia"/>
              <a:sym typeface="Georgia"/>
            </a:endParaRPr>
          </a:p>
          <a:p>
            <a:pPr indent="0" lvl="0" marL="457200" rtl="0" algn="l">
              <a:lnSpc>
                <a:spcPct val="115000"/>
              </a:lnSpc>
              <a:spcBef>
                <a:spcPts val="0"/>
              </a:spcBef>
              <a:spcAft>
                <a:spcPts val="0"/>
              </a:spcAft>
              <a:buNone/>
            </a:pPr>
            <a:r>
              <a:t/>
            </a:r>
            <a:endParaRPr sz="1600">
              <a:latin typeface="Georgia"/>
              <a:ea typeface="Georgia"/>
              <a:cs typeface="Georgia"/>
              <a:sym typeface="Georgia"/>
            </a:endParaRPr>
          </a:p>
          <a:p>
            <a:pPr indent="-330200" lvl="0" marL="457200" rtl="0" algn="l">
              <a:lnSpc>
                <a:spcPct val="115000"/>
              </a:lnSpc>
              <a:spcBef>
                <a:spcPts val="0"/>
              </a:spcBef>
              <a:spcAft>
                <a:spcPts val="0"/>
              </a:spcAft>
              <a:buClr>
                <a:schemeClr val="dk1"/>
              </a:buClr>
              <a:buSzPts val="1600"/>
              <a:buFont typeface="Georgia"/>
              <a:buChar char="🠶"/>
            </a:pPr>
            <a:r>
              <a:rPr lang="en-US" sz="1600">
                <a:latin typeface="Georgia"/>
                <a:ea typeface="Georgia"/>
                <a:cs typeface="Georgia"/>
                <a:sym typeface="Georgia"/>
              </a:rPr>
              <a:t>In this project </a:t>
            </a:r>
            <a:r>
              <a:rPr lang="en-US" sz="1600">
                <a:solidFill>
                  <a:srgbClr val="000000"/>
                </a:solidFill>
                <a:latin typeface="Georgia"/>
                <a:ea typeface="Georgia"/>
                <a:cs typeface="Georgia"/>
                <a:sym typeface="Georgia"/>
              </a:rPr>
              <a:t>we have used Caesar Cipher &amp; </a:t>
            </a:r>
            <a:r>
              <a:rPr lang="en-US" sz="1600">
                <a:latin typeface="Georgia"/>
                <a:ea typeface="Georgia"/>
                <a:cs typeface="Georgia"/>
                <a:sym typeface="Georgia"/>
              </a:rPr>
              <a:t>Steganography</a:t>
            </a:r>
            <a:r>
              <a:rPr lang="en-US" sz="1600">
                <a:solidFill>
                  <a:srgbClr val="000000"/>
                </a:solidFill>
                <a:latin typeface="Georgia"/>
                <a:ea typeface="Georgia"/>
                <a:cs typeface="Georgia"/>
                <a:sym typeface="Georgia"/>
              </a:rPr>
              <a:t>. Which </a:t>
            </a:r>
            <a:r>
              <a:rPr lang="en-US" sz="1600">
                <a:latin typeface="Georgia"/>
                <a:ea typeface="Georgia"/>
                <a:cs typeface="Georgia"/>
                <a:sym typeface="Georgia"/>
              </a:rPr>
              <a:t>are </a:t>
            </a:r>
            <a:r>
              <a:rPr lang="en-US" sz="1600">
                <a:solidFill>
                  <a:srgbClr val="000000"/>
                </a:solidFill>
                <a:latin typeface="Georgia"/>
                <a:ea typeface="Georgia"/>
                <a:cs typeface="Georgia"/>
                <a:sym typeface="Georgia"/>
              </a:rPr>
              <a:t>most used technique </a:t>
            </a:r>
            <a:r>
              <a:rPr lang="en-US" sz="1600">
                <a:latin typeface="Georgia"/>
                <a:ea typeface="Georgia"/>
                <a:cs typeface="Georgia"/>
                <a:sym typeface="Georgia"/>
              </a:rPr>
              <a:t>and oldest </a:t>
            </a:r>
            <a:r>
              <a:rPr lang="en-US" sz="1600">
                <a:solidFill>
                  <a:srgbClr val="000000"/>
                </a:solidFill>
                <a:latin typeface="Georgia"/>
                <a:ea typeface="Georgia"/>
                <a:cs typeface="Georgia"/>
                <a:sym typeface="Georgia"/>
              </a:rPr>
              <a:t>for secret messaging and exchanging of confidential data</a:t>
            </a:r>
            <a:endParaRPr sz="1600">
              <a:solidFill>
                <a:srgbClr val="000000"/>
              </a:solidFill>
              <a:latin typeface="Georgia"/>
              <a:ea typeface="Georgia"/>
              <a:cs typeface="Georgia"/>
              <a:sym typeface="Georgia"/>
            </a:endParaRPr>
          </a:p>
          <a:p>
            <a:pPr indent="0" lvl="0" marL="457200" rtl="0" algn="l">
              <a:lnSpc>
                <a:spcPct val="115000"/>
              </a:lnSpc>
              <a:spcBef>
                <a:spcPts val="0"/>
              </a:spcBef>
              <a:spcAft>
                <a:spcPts val="0"/>
              </a:spcAft>
              <a:buNone/>
            </a:pPr>
            <a:r>
              <a:t/>
            </a:r>
            <a:endParaRPr sz="1600">
              <a:latin typeface="Georgia"/>
              <a:ea typeface="Georgia"/>
              <a:cs typeface="Georgia"/>
              <a:sym typeface="Georgia"/>
            </a:endParaRPr>
          </a:p>
          <a:p>
            <a:pPr indent="-330200" lvl="0" marL="457200" rtl="0" algn="l">
              <a:lnSpc>
                <a:spcPct val="115000"/>
              </a:lnSpc>
              <a:spcBef>
                <a:spcPts val="0"/>
              </a:spcBef>
              <a:spcAft>
                <a:spcPts val="0"/>
              </a:spcAft>
              <a:buClr>
                <a:schemeClr val="dk1"/>
              </a:buClr>
              <a:buSzPts val="1600"/>
              <a:buFont typeface="Georgia"/>
              <a:buChar char="🠶"/>
            </a:pPr>
            <a:r>
              <a:rPr lang="en-US" sz="1600">
                <a:latin typeface="Georgia"/>
                <a:ea typeface="Georgia"/>
                <a:cs typeface="Georgia"/>
                <a:sym typeface="Georgia"/>
              </a:rPr>
              <a:t>Main difference is, Cryptography makes the data unreadable, or hides the meaning of the data, while Steganography hides the existence of the data.</a:t>
            </a:r>
            <a:endParaRPr sz="1600">
              <a:latin typeface="Georgia"/>
              <a:ea typeface="Georgia"/>
              <a:cs typeface="Georgia"/>
              <a:sym typeface="Georgia"/>
            </a:endParaRPr>
          </a:p>
          <a:p>
            <a:pPr indent="0" lvl="0" marL="0" rtl="0" algn="l">
              <a:lnSpc>
                <a:spcPct val="115000"/>
              </a:lnSpc>
              <a:spcBef>
                <a:spcPts val="0"/>
              </a:spcBef>
              <a:spcAft>
                <a:spcPts val="0"/>
              </a:spcAft>
              <a:buNone/>
            </a:pPr>
            <a:r>
              <a:t/>
            </a:r>
            <a:endParaRPr sz="1800">
              <a:solidFill>
                <a:srgbClr val="3F3F3F"/>
              </a:solidFill>
              <a:latin typeface="Century Gothic"/>
              <a:ea typeface="Century Gothic"/>
              <a:cs typeface="Century Gothic"/>
              <a:sym typeface="Century Gothic"/>
            </a:endParaRPr>
          </a:p>
        </p:txBody>
      </p:sp>
      <p:pic>
        <p:nvPicPr>
          <p:cNvPr id="201" name="Google Shape;201;p21"/>
          <p:cNvPicPr preferRelativeResize="0"/>
          <p:nvPr/>
        </p:nvPicPr>
        <p:blipFill rotWithShape="1">
          <a:blip r:embed="rId3">
            <a:alphaModFix/>
          </a:blip>
          <a:srcRect b="0" l="0" r="0" t="0"/>
          <a:stretch/>
        </p:blipFill>
        <p:spPr>
          <a:xfrm>
            <a:off x="11267090" y="35183"/>
            <a:ext cx="924910" cy="1053745"/>
          </a:xfrm>
          <a:prstGeom prst="rect">
            <a:avLst/>
          </a:prstGeom>
          <a:noFill/>
          <a:ln>
            <a:noFill/>
          </a:ln>
        </p:spPr>
      </p:pic>
      <p:sp>
        <p:nvSpPr>
          <p:cNvPr id="202" name="Google Shape;202;p21"/>
          <p:cNvSpPr txBox="1"/>
          <p:nvPr/>
        </p:nvSpPr>
        <p:spPr>
          <a:xfrm>
            <a:off x="10361612" y="6247637"/>
            <a:ext cx="1146300" cy="370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100">
                <a:solidFill>
                  <a:schemeClr val="dk1"/>
                </a:solidFill>
                <a:latin typeface="Century Gothic"/>
                <a:ea typeface="Century Gothic"/>
                <a:cs typeface="Century Gothic"/>
                <a:sym typeface="Century Gothic"/>
              </a:rPr>
              <a:t>30-04-2022</a:t>
            </a:r>
            <a:endParaRPr b="1" sz="1100">
              <a:solidFill>
                <a:schemeClr val="dk1"/>
              </a:solidFill>
              <a:latin typeface="Century Gothic"/>
              <a:ea typeface="Century Gothic"/>
              <a:cs typeface="Century Gothic"/>
              <a:sym typeface="Century Gothic"/>
            </a:endParaRPr>
          </a:p>
        </p:txBody>
      </p:sp>
      <p:sp>
        <p:nvSpPr>
          <p:cNvPr id="203" name="Google Shape;203;p21"/>
          <p:cNvSpPr txBox="1"/>
          <p:nvPr/>
        </p:nvSpPr>
        <p:spPr>
          <a:xfrm>
            <a:off x="2589212" y="6250333"/>
            <a:ext cx="7620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100">
                <a:solidFill>
                  <a:schemeClr val="dk1"/>
                </a:solidFill>
                <a:latin typeface="Times New Roman"/>
                <a:ea typeface="Times New Roman"/>
                <a:cs typeface="Times New Roman"/>
                <a:sym typeface="Times New Roman"/>
              </a:rPr>
              <a:t>ENCRYPTION - DECRYPTION</a:t>
            </a:r>
            <a:endParaRPr sz="1100">
              <a:solidFill>
                <a:srgbClr val="888888"/>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2"/>
          <p:cNvSpPr txBox="1"/>
          <p:nvPr/>
        </p:nvSpPr>
        <p:spPr>
          <a:xfrm>
            <a:off x="2351697" y="457275"/>
            <a:ext cx="4565700" cy="75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1" lang="en-US" sz="3600">
                <a:solidFill>
                  <a:srgbClr val="000000"/>
                </a:solidFill>
                <a:latin typeface="Times New Roman"/>
                <a:ea typeface="Times New Roman"/>
                <a:cs typeface="Times New Roman"/>
                <a:sym typeface="Times New Roman"/>
              </a:rPr>
              <a:t>Literature Survey</a:t>
            </a:r>
            <a:endParaRPr b="1" i="1" sz="3600">
              <a:solidFill>
                <a:srgbClr val="000000"/>
              </a:solidFill>
              <a:latin typeface="Century Gothic"/>
              <a:ea typeface="Century Gothic"/>
              <a:cs typeface="Century Gothic"/>
              <a:sym typeface="Century Gothic"/>
            </a:endParaRPr>
          </a:p>
        </p:txBody>
      </p:sp>
      <p:sp>
        <p:nvSpPr>
          <p:cNvPr id="209" name="Google Shape;209;p22"/>
          <p:cNvSpPr txBox="1"/>
          <p:nvPr/>
        </p:nvSpPr>
        <p:spPr>
          <a:xfrm>
            <a:off x="2045450" y="1041100"/>
            <a:ext cx="9631800" cy="5206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600">
              <a:solidFill>
                <a:srgbClr val="000000"/>
              </a:solidFill>
              <a:latin typeface="Georgia"/>
              <a:ea typeface="Georgia"/>
              <a:cs typeface="Georgia"/>
              <a:sym typeface="Georgia"/>
            </a:endParaRPr>
          </a:p>
          <a:p>
            <a:pPr indent="-228600" lvl="0" marL="342900" rtl="0" algn="l">
              <a:spcBef>
                <a:spcPts val="1000"/>
              </a:spcBef>
              <a:spcAft>
                <a:spcPts val="0"/>
              </a:spcAft>
              <a:buNone/>
            </a:pPr>
            <a:r>
              <a:t/>
            </a:r>
            <a:endParaRPr sz="1600">
              <a:solidFill>
                <a:srgbClr val="3F3F3F"/>
              </a:solidFill>
              <a:latin typeface="Century Gothic"/>
              <a:ea typeface="Century Gothic"/>
              <a:cs typeface="Century Gothic"/>
              <a:sym typeface="Century Gothic"/>
            </a:endParaRPr>
          </a:p>
        </p:txBody>
      </p:sp>
      <p:sp>
        <p:nvSpPr>
          <p:cNvPr id="210" name="Google Shape;210;p22"/>
          <p:cNvSpPr txBox="1"/>
          <p:nvPr/>
        </p:nvSpPr>
        <p:spPr>
          <a:xfrm>
            <a:off x="10361612" y="6247637"/>
            <a:ext cx="1146300" cy="370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100">
                <a:solidFill>
                  <a:schemeClr val="dk1"/>
                </a:solidFill>
                <a:latin typeface="Century Gothic"/>
                <a:ea typeface="Century Gothic"/>
                <a:cs typeface="Century Gothic"/>
                <a:sym typeface="Century Gothic"/>
              </a:rPr>
              <a:t>30-04-2022</a:t>
            </a:r>
            <a:endParaRPr b="1" sz="1100">
              <a:solidFill>
                <a:schemeClr val="dk1"/>
              </a:solidFill>
              <a:latin typeface="Century Gothic"/>
              <a:ea typeface="Century Gothic"/>
              <a:cs typeface="Century Gothic"/>
              <a:sym typeface="Century Gothic"/>
            </a:endParaRPr>
          </a:p>
        </p:txBody>
      </p:sp>
      <p:sp>
        <p:nvSpPr>
          <p:cNvPr id="211" name="Google Shape;211;p22"/>
          <p:cNvSpPr txBox="1"/>
          <p:nvPr/>
        </p:nvSpPr>
        <p:spPr>
          <a:xfrm>
            <a:off x="2589212" y="6250333"/>
            <a:ext cx="7620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100">
                <a:solidFill>
                  <a:schemeClr val="dk1"/>
                </a:solidFill>
                <a:latin typeface="Times New Roman"/>
                <a:ea typeface="Times New Roman"/>
                <a:cs typeface="Times New Roman"/>
                <a:sym typeface="Times New Roman"/>
              </a:rPr>
              <a:t>ENCRYPTION - DECRYPTION</a:t>
            </a:r>
            <a:endParaRPr sz="1100">
              <a:solidFill>
                <a:srgbClr val="888888"/>
              </a:solidFill>
              <a:latin typeface="Century Gothic"/>
              <a:ea typeface="Century Gothic"/>
              <a:cs typeface="Century Gothic"/>
              <a:sym typeface="Century Gothic"/>
            </a:endParaRPr>
          </a:p>
        </p:txBody>
      </p:sp>
      <p:pic>
        <p:nvPicPr>
          <p:cNvPr id="212" name="Google Shape;212;p22"/>
          <p:cNvPicPr preferRelativeResize="0"/>
          <p:nvPr/>
        </p:nvPicPr>
        <p:blipFill rotWithShape="1">
          <a:blip r:embed="rId3">
            <a:alphaModFix/>
          </a:blip>
          <a:srcRect b="460" l="0" r="299" t="-460"/>
          <a:stretch/>
        </p:blipFill>
        <p:spPr>
          <a:xfrm>
            <a:off x="4997625" y="1041100"/>
            <a:ext cx="5565275" cy="5349700"/>
          </a:xfrm>
          <a:prstGeom prst="rect">
            <a:avLst/>
          </a:prstGeom>
          <a:noFill/>
          <a:ln>
            <a:noFill/>
          </a:ln>
        </p:spPr>
      </p:pic>
      <p:sp>
        <p:nvSpPr>
          <p:cNvPr id="213" name="Google Shape;213;p22"/>
          <p:cNvSpPr txBox="1"/>
          <p:nvPr/>
        </p:nvSpPr>
        <p:spPr>
          <a:xfrm>
            <a:off x="1765725" y="1513500"/>
            <a:ext cx="3231900" cy="7233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i="1" lang="en-US" sz="3500">
                <a:solidFill>
                  <a:schemeClr val="dk1"/>
                </a:solidFill>
                <a:latin typeface="Times New Roman"/>
                <a:ea typeface="Times New Roman"/>
                <a:cs typeface="Times New Roman"/>
                <a:sym typeface="Times New Roman"/>
              </a:rPr>
              <a:t>(Caesar Cipher)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3"/>
          <p:cNvSpPr txBox="1"/>
          <p:nvPr/>
        </p:nvSpPr>
        <p:spPr>
          <a:xfrm>
            <a:off x="2351697" y="457275"/>
            <a:ext cx="4565700" cy="750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1" lang="en-US" sz="3600">
                <a:solidFill>
                  <a:srgbClr val="000000"/>
                </a:solidFill>
                <a:latin typeface="Times New Roman"/>
                <a:ea typeface="Times New Roman"/>
                <a:cs typeface="Times New Roman"/>
                <a:sym typeface="Times New Roman"/>
              </a:rPr>
              <a:t>Literature Survey</a:t>
            </a:r>
            <a:endParaRPr b="1" i="1" sz="3600">
              <a:solidFill>
                <a:srgbClr val="000000"/>
              </a:solidFill>
              <a:latin typeface="Century Gothic"/>
              <a:ea typeface="Century Gothic"/>
              <a:cs typeface="Century Gothic"/>
              <a:sym typeface="Century Gothic"/>
            </a:endParaRPr>
          </a:p>
        </p:txBody>
      </p:sp>
      <p:sp>
        <p:nvSpPr>
          <p:cNvPr id="219" name="Google Shape;219;p23"/>
          <p:cNvSpPr txBox="1"/>
          <p:nvPr/>
        </p:nvSpPr>
        <p:spPr>
          <a:xfrm>
            <a:off x="2351700" y="1327475"/>
            <a:ext cx="8915400" cy="4808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600">
              <a:solidFill>
                <a:srgbClr val="000000"/>
              </a:solidFill>
              <a:latin typeface="Georgia"/>
              <a:ea typeface="Georgia"/>
              <a:cs typeface="Georgia"/>
              <a:sym typeface="Georgia"/>
            </a:endParaRPr>
          </a:p>
          <a:p>
            <a:pPr indent="-228600" lvl="0" marL="342900" rtl="0" algn="l">
              <a:spcBef>
                <a:spcPts val="1000"/>
              </a:spcBef>
              <a:spcAft>
                <a:spcPts val="0"/>
              </a:spcAft>
              <a:buNone/>
            </a:pPr>
            <a:r>
              <a:t/>
            </a:r>
            <a:endParaRPr sz="1600">
              <a:solidFill>
                <a:srgbClr val="3F3F3F"/>
              </a:solidFill>
              <a:latin typeface="Century Gothic"/>
              <a:ea typeface="Century Gothic"/>
              <a:cs typeface="Century Gothic"/>
              <a:sym typeface="Century Gothic"/>
            </a:endParaRPr>
          </a:p>
        </p:txBody>
      </p:sp>
      <p:sp>
        <p:nvSpPr>
          <p:cNvPr id="220" name="Google Shape;220;p23"/>
          <p:cNvSpPr txBox="1"/>
          <p:nvPr/>
        </p:nvSpPr>
        <p:spPr>
          <a:xfrm>
            <a:off x="10361612" y="6247637"/>
            <a:ext cx="1146300" cy="370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100">
                <a:solidFill>
                  <a:schemeClr val="dk1"/>
                </a:solidFill>
                <a:latin typeface="Century Gothic"/>
                <a:ea typeface="Century Gothic"/>
                <a:cs typeface="Century Gothic"/>
                <a:sym typeface="Century Gothic"/>
              </a:rPr>
              <a:t>30-04-2022</a:t>
            </a:r>
            <a:endParaRPr b="1" sz="1100">
              <a:solidFill>
                <a:schemeClr val="dk1"/>
              </a:solidFill>
              <a:latin typeface="Century Gothic"/>
              <a:ea typeface="Century Gothic"/>
              <a:cs typeface="Century Gothic"/>
              <a:sym typeface="Century Gothic"/>
            </a:endParaRPr>
          </a:p>
        </p:txBody>
      </p:sp>
      <p:sp>
        <p:nvSpPr>
          <p:cNvPr id="221" name="Google Shape;221;p23"/>
          <p:cNvSpPr txBox="1"/>
          <p:nvPr/>
        </p:nvSpPr>
        <p:spPr>
          <a:xfrm>
            <a:off x="2589212" y="6250333"/>
            <a:ext cx="7620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100">
                <a:solidFill>
                  <a:schemeClr val="dk1"/>
                </a:solidFill>
                <a:latin typeface="Times New Roman"/>
                <a:ea typeface="Times New Roman"/>
                <a:cs typeface="Times New Roman"/>
                <a:sym typeface="Times New Roman"/>
              </a:rPr>
              <a:t>ENCRYPTION - DECRYPTION</a:t>
            </a:r>
            <a:endParaRPr sz="1100">
              <a:solidFill>
                <a:srgbClr val="888888"/>
              </a:solidFill>
              <a:latin typeface="Century Gothic"/>
              <a:ea typeface="Century Gothic"/>
              <a:cs typeface="Century Gothic"/>
              <a:sym typeface="Century Gothic"/>
            </a:endParaRPr>
          </a:p>
        </p:txBody>
      </p:sp>
      <p:pic>
        <p:nvPicPr>
          <p:cNvPr id="222" name="Google Shape;222;p23"/>
          <p:cNvPicPr preferRelativeResize="0"/>
          <p:nvPr/>
        </p:nvPicPr>
        <p:blipFill>
          <a:blip r:embed="rId3">
            <a:alphaModFix/>
          </a:blip>
          <a:stretch>
            <a:fillRect/>
          </a:stretch>
        </p:blipFill>
        <p:spPr>
          <a:xfrm>
            <a:off x="5149925" y="1525375"/>
            <a:ext cx="5345300" cy="4808400"/>
          </a:xfrm>
          <a:prstGeom prst="rect">
            <a:avLst/>
          </a:prstGeom>
          <a:noFill/>
          <a:ln>
            <a:noFill/>
          </a:ln>
        </p:spPr>
      </p:pic>
      <p:sp>
        <p:nvSpPr>
          <p:cNvPr id="223" name="Google Shape;223;p23"/>
          <p:cNvSpPr txBox="1"/>
          <p:nvPr/>
        </p:nvSpPr>
        <p:spPr>
          <a:xfrm>
            <a:off x="1720625" y="1525375"/>
            <a:ext cx="3429300" cy="7233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i="1" lang="en-US" sz="3500">
                <a:solidFill>
                  <a:schemeClr val="dk1"/>
                </a:solidFill>
                <a:latin typeface="Times New Roman"/>
                <a:ea typeface="Times New Roman"/>
                <a:cs typeface="Times New Roman"/>
                <a:sym typeface="Times New Roman"/>
              </a:rPr>
              <a:t>(Steganography)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4"/>
          <p:cNvSpPr txBox="1"/>
          <p:nvPr/>
        </p:nvSpPr>
        <p:spPr>
          <a:xfrm>
            <a:off x="2351700" y="457275"/>
            <a:ext cx="7620000" cy="7644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b="1" i="1" lang="en-US" sz="3600">
                <a:solidFill>
                  <a:srgbClr val="000000"/>
                </a:solidFill>
                <a:latin typeface="Times New Roman"/>
                <a:ea typeface="Times New Roman"/>
                <a:cs typeface="Times New Roman"/>
                <a:sym typeface="Times New Roman"/>
              </a:rPr>
              <a:t>Problem Statement  </a:t>
            </a:r>
            <a:endParaRPr b="1" sz="3600">
              <a:solidFill>
                <a:srgbClr val="000000"/>
              </a:solidFill>
              <a:latin typeface="Century Gothic"/>
              <a:ea typeface="Century Gothic"/>
              <a:cs typeface="Century Gothic"/>
              <a:sym typeface="Century Gothic"/>
            </a:endParaRPr>
          </a:p>
        </p:txBody>
      </p:sp>
      <p:sp>
        <p:nvSpPr>
          <p:cNvPr id="229" name="Google Shape;229;p24"/>
          <p:cNvSpPr txBox="1"/>
          <p:nvPr/>
        </p:nvSpPr>
        <p:spPr>
          <a:xfrm>
            <a:off x="1925500" y="1327475"/>
            <a:ext cx="9695400" cy="4808400"/>
          </a:xfrm>
          <a:prstGeom prst="rect">
            <a:avLst/>
          </a:prstGeom>
          <a:noFill/>
          <a:ln>
            <a:noFill/>
          </a:ln>
        </p:spPr>
        <p:txBody>
          <a:bodyPr anchorCtr="0" anchor="t" bIns="45700" lIns="91425" spcFirstLastPara="1" rIns="91425" wrap="square" tIns="45700">
            <a:normAutofit/>
          </a:bodyPr>
          <a:lstStyle/>
          <a:p>
            <a:pPr indent="0" lvl="0" marL="0" rtl="0" algn="ctr">
              <a:lnSpc>
                <a:spcPct val="115000"/>
              </a:lnSpc>
              <a:spcBef>
                <a:spcPts val="0"/>
              </a:spcBef>
              <a:spcAft>
                <a:spcPts val="0"/>
              </a:spcAft>
              <a:buNone/>
            </a:pPr>
            <a:r>
              <a:t/>
            </a:r>
            <a:endParaRPr>
              <a:solidFill>
                <a:srgbClr val="000000"/>
              </a:solidFill>
              <a:latin typeface="Georgia"/>
              <a:ea typeface="Georgia"/>
              <a:cs typeface="Georgia"/>
              <a:sym typeface="Georgia"/>
            </a:endParaRPr>
          </a:p>
          <a:p>
            <a:pPr indent="0" lvl="0" marL="0" rtl="0" algn="ctr">
              <a:lnSpc>
                <a:spcPct val="115000"/>
              </a:lnSpc>
              <a:spcBef>
                <a:spcPts val="0"/>
              </a:spcBef>
              <a:spcAft>
                <a:spcPts val="0"/>
              </a:spcAft>
              <a:buNone/>
            </a:pPr>
            <a:r>
              <a:t/>
            </a:r>
            <a:endParaRPr>
              <a:solidFill>
                <a:srgbClr val="000000"/>
              </a:solidFill>
              <a:latin typeface="Georgia"/>
              <a:ea typeface="Georgia"/>
              <a:cs typeface="Georgia"/>
              <a:sym typeface="Georgia"/>
            </a:endParaRPr>
          </a:p>
          <a:p>
            <a:pPr indent="0" lvl="0" marL="0" rtl="0" algn="ctr">
              <a:lnSpc>
                <a:spcPct val="115000"/>
              </a:lnSpc>
              <a:spcBef>
                <a:spcPts val="0"/>
              </a:spcBef>
              <a:spcAft>
                <a:spcPts val="0"/>
              </a:spcAft>
              <a:buNone/>
            </a:pPr>
            <a:r>
              <a:t/>
            </a:r>
            <a:endParaRPr>
              <a:solidFill>
                <a:srgbClr val="000000"/>
              </a:solidFill>
              <a:latin typeface="Georgia"/>
              <a:ea typeface="Georgia"/>
              <a:cs typeface="Georgia"/>
              <a:sym typeface="Georgia"/>
            </a:endParaRPr>
          </a:p>
          <a:p>
            <a:pPr indent="0" lvl="0" marL="0" rtl="0" algn="ctr">
              <a:lnSpc>
                <a:spcPct val="115000"/>
              </a:lnSpc>
              <a:spcBef>
                <a:spcPts val="0"/>
              </a:spcBef>
              <a:spcAft>
                <a:spcPts val="0"/>
              </a:spcAft>
              <a:buNone/>
            </a:pPr>
            <a:r>
              <a:t/>
            </a:r>
            <a:endParaRPr>
              <a:solidFill>
                <a:srgbClr val="000000"/>
              </a:solidFill>
              <a:latin typeface="Georgia"/>
              <a:ea typeface="Georgia"/>
              <a:cs typeface="Georgia"/>
              <a:sym typeface="Georgia"/>
            </a:endParaRPr>
          </a:p>
          <a:p>
            <a:pPr indent="0" lvl="0" marL="0" rtl="0" algn="ctr">
              <a:lnSpc>
                <a:spcPct val="115000"/>
              </a:lnSpc>
              <a:spcBef>
                <a:spcPts val="0"/>
              </a:spcBef>
              <a:spcAft>
                <a:spcPts val="0"/>
              </a:spcAft>
              <a:buNone/>
            </a:pPr>
            <a:r>
              <a:t/>
            </a:r>
            <a:endParaRPr>
              <a:solidFill>
                <a:srgbClr val="000000"/>
              </a:solidFill>
              <a:latin typeface="Georgia"/>
              <a:ea typeface="Georgia"/>
              <a:cs typeface="Georgia"/>
              <a:sym typeface="Georgia"/>
            </a:endParaRPr>
          </a:p>
          <a:p>
            <a:pPr indent="0" lvl="0" marL="0" rtl="0" algn="ctr">
              <a:lnSpc>
                <a:spcPct val="115000"/>
              </a:lnSpc>
              <a:spcBef>
                <a:spcPts val="0"/>
              </a:spcBef>
              <a:spcAft>
                <a:spcPts val="0"/>
              </a:spcAft>
              <a:buNone/>
            </a:pPr>
            <a:r>
              <a:t/>
            </a:r>
            <a:endParaRPr>
              <a:solidFill>
                <a:srgbClr val="000000"/>
              </a:solidFill>
              <a:latin typeface="Georgia"/>
              <a:ea typeface="Georgia"/>
              <a:cs typeface="Georgia"/>
              <a:sym typeface="Georgia"/>
            </a:endParaRPr>
          </a:p>
          <a:p>
            <a:pPr indent="0" lvl="0" marL="0" rtl="0" algn="ctr">
              <a:lnSpc>
                <a:spcPct val="115000"/>
              </a:lnSpc>
              <a:spcBef>
                <a:spcPts val="0"/>
              </a:spcBef>
              <a:spcAft>
                <a:spcPts val="0"/>
              </a:spcAft>
              <a:buNone/>
            </a:pPr>
            <a:r>
              <a:t/>
            </a:r>
            <a:endParaRPr>
              <a:solidFill>
                <a:srgbClr val="000000"/>
              </a:solidFill>
              <a:latin typeface="Georgia"/>
              <a:ea typeface="Georgia"/>
              <a:cs typeface="Georgia"/>
              <a:sym typeface="Georgia"/>
            </a:endParaRPr>
          </a:p>
          <a:p>
            <a:pPr indent="0" lvl="0" marL="0" rtl="0" algn="ctr">
              <a:lnSpc>
                <a:spcPct val="115000"/>
              </a:lnSpc>
              <a:spcBef>
                <a:spcPts val="0"/>
              </a:spcBef>
              <a:spcAft>
                <a:spcPts val="0"/>
              </a:spcAft>
              <a:buNone/>
            </a:pPr>
            <a:r>
              <a:t/>
            </a:r>
            <a:endParaRPr>
              <a:solidFill>
                <a:srgbClr val="000000"/>
              </a:solidFill>
              <a:latin typeface="Georgia"/>
              <a:ea typeface="Georgia"/>
              <a:cs typeface="Georgia"/>
              <a:sym typeface="Georgia"/>
            </a:endParaRPr>
          </a:p>
          <a:p>
            <a:pPr indent="0" lvl="0" marL="0" rtl="0" algn="ctr">
              <a:lnSpc>
                <a:spcPct val="115000"/>
              </a:lnSpc>
              <a:spcBef>
                <a:spcPts val="0"/>
              </a:spcBef>
              <a:spcAft>
                <a:spcPts val="0"/>
              </a:spcAft>
              <a:buNone/>
            </a:pPr>
            <a:r>
              <a:t/>
            </a:r>
            <a:endParaRPr>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t/>
            </a:r>
            <a:endParaRPr>
              <a:solidFill>
                <a:srgbClr val="000000"/>
              </a:solidFill>
              <a:latin typeface="Georgia"/>
              <a:ea typeface="Georgia"/>
              <a:cs typeface="Georgia"/>
              <a:sym typeface="Georgia"/>
            </a:endParaRPr>
          </a:p>
          <a:p>
            <a:pPr indent="0" lvl="0" marL="0" rtl="0" algn="ctr">
              <a:lnSpc>
                <a:spcPct val="115000"/>
              </a:lnSpc>
              <a:spcBef>
                <a:spcPts val="0"/>
              </a:spcBef>
              <a:spcAft>
                <a:spcPts val="0"/>
              </a:spcAft>
              <a:buNone/>
            </a:pPr>
            <a:r>
              <a:rPr lang="en-US" sz="2600">
                <a:solidFill>
                  <a:srgbClr val="000000"/>
                </a:solidFill>
                <a:latin typeface="Georgia"/>
                <a:ea typeface="Georgia"/>
                <a:cs typeface="Georgia"/>
                <a:sym typeface="Georgia"/>
              </a:rPr>
              <a:t>How to secure your information from unauthorized access?</a:t>
            </a:r>
            <a:endParaRPr sz="2600">
              <a:solidFill>
                <a:srgbClr val="000000"/>
              </a:solidFill>
              <a:latin typeface="Georgia"/>
              <a:ea typeface="Georgia"/>
              <a:cs typeface="Georgia"/>
              <a:sym typeface="Georgia"/>
            </a:endParaRPr>
          </a:p>
          <a:p>
            <a:pPr indent="0" lvl="0" marL="0" rtl="0" algn="ctr">
              <a:lnSpc>
                <a:spcPct val="115000"/>
              </a:lnSpc>
              <a:spcBef>
                <a:spcPts val="0"/>
              </a:spcBef>
              <a:spcAft>
                <a:spcPts val="0"/>
              </a:spcAft>
              <a:buNone/>
            </a:pPr>
            <a:r>
              <a:rPr lang="en-US" sz="2600">
                <a:solidFill>
                  <a:srgbClr val="000000"/>
                </a:solidFill>
                <a:latin typeface="Georgia"/>
                <a:ea typeface="Georgia"/>
                <a:cs typeface="Georgia"/>
                <a:sym typeface="Georgia"/>
              </a:rPr>
              <a:t>Secure message/ data transfer.</a:t>
            </a:r>
            <a:endParaRPr sz="2600">
              <a:solidFill>
                <a:srgbClr val="000000"/>
              </a:solidFill>
              <a:latin typeface="Georgia"/>
              <a:ea typeface="Georgia"/>
              <a:cs typeface="Georgia"/>
              <a:sym typeface="Georgia"/>
            </a:endParaRPr>
          </a:p>
          <a:p>
            <a:pPr indent="0" lvl="0" marL="0" rtl="0" algn="ctr">
              <a:lnSpc>
                <a:spcPct val="115000"/>
              </a:lnSpc>
              <a:spcBef>
                <a:spcPts val="0"/>
              </a:spcBef>
              <a:spcAft>
                <a:spcPts val="0"/>
              </a:spcAft>
              <a:buNone/>
            </a:pPr>
            <a:r>
              <a:rPr lang="en-US" sz="2600">
                <a:solidFill>
                  <a:srgbClr val="000000"/>
                </a:solidFill>
                <a:latin typeface="Georgia"/>
                <a:ea typeface="Georgia"/>
                <a:cs typeface="Georgia"/>
                <a:sym typeface="Georgia"/>
              </a:rPr>
              <a:t>Encoder-Decoder – Secures your Information by Encoding the</a:t>
            </a:r>
            <a:endParaRPr sz="2600">
              <a:solidFill>
                <a:srgbClr val="000000"/>
              </a:solidFill>
              <a:latin typeface="Georgia"/>
              <a:ea typeface="Georgia"/>
              <a:cs typeface="Georgia"/>
              <a:sym typeface="Georgia"/>
            </a:endParaRPr>
          </a:p>
          <a:p>
            <a:pPr indent="0" lvl="0" marL="0" rtl="0" algn="ctr">
              <a:lnSpc>
                <a:spcPct val="115000"/>
              </a:lnSpc>
              <a:spcBef>
                <a:spcPts val="0"/>
              </a:spcBef>
              <a:spcAft>
                <a:spcPts val="0"/>
              </a:spcAft>
              <a:buNone/>
            </a:pPr>
            <a:r>
              <a:rPr lang="en-US" sz="2600">
                <a:solidFill>
                  <a:srgbClr val="000000"/>
                </a:solidFill>
                <a:latin typeface="Georgia"/>
                <a:ea typeface="Georgia"/>
                <a:cs typeface="Georgia"/>
                <a:sym typeface="Georgia"/>
              </a:rPr>
              <a:t>messages.</a:t>
            </a:r>
            <a:endParaRPr sz="2600">
              <a:solidFill>
                <a:srgbClr val="000000"/>
              </a:solidFill>
              <a:latin typeface="Georgia"/>
              <a:ea typeface="Georgia"/>
              <a:cs typeface="Georgia"/>
              <a:sym typeface="Georgia"/>
            </a:endParaRPr>
          </a:p>
        </p:txBody>
      </p:sp>
      <p:pic>
        <p:nvPicPr>
          <p:cNvPr id="230" name="Google Shape;230;p24"/>
          <p:cNvPicPr preferRelativeResize="0"/>
          <p:nvPr/>
        </p:nvPicPr>
        <p:blipFill rotWithShape="1">
          <a:blip r:embed="rId3">
            <a:alphaModFix/>
          </a:blip>
          <a:srcRect b="0" l="0" r="0" t="0"/>
          <a:stretch/>
        </p:blipFill>
        <p:spPr>
          <a:xfrm>
            <a:off x="11267090" y="35183"/>
            <a:ext cx="924910" cy="1053745"/>
          </a:xfrm>
          <a:prstGeom prst="rect">
            <a:avLst/>
          </a:prstGeom>
          <a:noFill/>
          <a:ln>
            <a:noFill/>
          </a:ln>
        </p:spPr>
      </p:pic>
      <p:pic>
        <p:nvPicPr>
          <p:cNvPr id="231" name="Google Shape;231;p24"/>
          <p:cNvPicPr preferRelativeResize="0"/>
          <p:nvPr/>
        </p:nvPicPr>
        <p:blipFill>
          <a:blip r:embed="rId4">
            <a:alphaModFix/>
          </a:blip>
          <a:stretch>
            <a:fillRect/>
          </a:stretch>
        </p:blipFill>
        <p:spPr>
          <a:xfrm>
            <a:off x="2464813" y="1504100"/>
            <a:ext cx="8689174" cy="1841650"/>
          </a:xfrm>
          <a:prstGeom prst="rect">
            <a:avLst/>
          </a:prstGeom>
          <a:noFill/>
          <a:ln>
            <a:noFill/>
          </a:ln>
        </p:spPr>
      </p:pic>
      <p:sp>
        <p:nvSpPr>
          <p:cNvPr id="232" name="Google Shape;232;p24"/>
          <p:cNvSpPr txBox="1"/>
          <p:nvPr/>
        </p:nvSpPr>
        <p:spPr>
          <a:xfrm>
            <a:off x="10361612" y="6247637"/>
            <a:ext cx="1146300" cy="370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100">
                <a:solidFill>
                  <a:schemeClr val="dk1"/>
                </a:solidFill>
                <a:latin typeface="Century Gothic"/>
                <a:ea typeface="Century Gothic"/>
                <a:cs typeface="Century Gothic"/>
                <a:sym typeface="Century Gothic"/>
              </a:rPr>
              <a:t>30-04-2022</a:t>
            </a:r>
            <a:endParaRPr b="1" sz="1100">
              <a:solidFill>
                <a:schemeClr val="dk1"/>
              </a:solidFill>
              <a:latin typeface="Century Gothic"/>
              <a:ea typeface="Century Gothic"/>
              <a:cs typeface="Century Gothic"/>
              <a:sym typeface="Century Gothic"/>
            </a:endParaRPr>
          </a:p>
        </p:txBody>
      </p:sp>
      <p:sp>
        <p:nvSpPr>
          <p:cNvPr id="233" name="Google Shape;233;p24"/>
          <p:cNvSpPr txBox="1"/>
          <p:nvPr/>
        </p:nvSpPr>
        <p:spPr>
          <a:xfrm>
            <a:off x="2589212" y="6250333"/>
            <a:ext cx="7620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100">
                <a:solidFill>
                  <a:schemeClr val="dk1"/>
                </a:solidFill>
                <a:latin typeface="Times New Roman"/>
                <a:ea typeface="Times New Roman"/>
                <a:cs typeface="Times New Roman"/>
                <a:sym typeface="Times New Roman"/>
              </a:rPr>
              <a:t>ENCRYPTION - DECRYPTION</a:t>
            </a:r>
            <a:endParaRPr sz="1100">
              <a:solidFill>
                <a:srgbClr val="888888"/>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5"/>
          <p:cNvSpPr txBox="1"/>
          <p:nvPr/>
        </p:nvSpPr>
        <p:spPr>
          <a:xfrm>
            <a:off x="2351688" y="457275"/>
            <a:ext cx="7620000" cy="7509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b="1" i="1" lang="en-US" sz="3600">
                <a:solidFill>
                  <a:srgbClr val="000000"/>
                </a:solidFill>
                <a:latin typeface="Times New Roman"/>
                <a:ea typeface="Times New Roman"/>
                <a:cs typeface="Times New Roman"/>
                <a:sym typeface="Times New Roman"/>
              </a:rPr>
              <a:t>Hardware Requirements</a:t>
            </a:r>
            <a:endParaRPr b="1" sz="3600">
              <a:solidFill>
                <a:srgbClr val="000000"/>
              </a:solidFill>
              <a:latin typeface="Century Gothic"/>
              <a:ea typeface="Century Gothic"/>
              <a:cs typeface="Century Gothic"/>
              <a:sym typeface="Century Gothic"/>
            </a:endParaRPr>
          </a:p>
        </p:txBody>
      </p:sp>
      <p:sp>
        <p:nvSpPr>
          <p:cNvPr id="239" name="Google Shape;239;p25"/>
          <p:cNvSpPr txBox="1"/>
          <p:nvPr/>
        </p:nvSpPr>
        <p:spPr>
          <a:xfrm>
            <a:off x="2351700" y="1406099"/>
            <a:ext cx="8915400" cy="1833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800">
                <a:solidFill>
                  <a:srgbClr val="000000"/>
                </a:solidFill>
                <a:latin typeface="Georgia"/>
                <a:ea typeface="Georgia"/>
                <a:cs typeface="Georgia"/>
                <a:sym typeface="Georgia"/>
              </a:rPr>
              <a:t>SYSTEM :- INTEL CORE  I3 (Min)</a:t>
            </a:r>
            <a:endParaRPr sz="18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rPr lang="en-US" sz="1800">
                <a:solidFill>
                  <a:srgbClr val="000000"/>
                </a:solidFill>
                <a:latin typeface="Georgia"/>
                <a:ea typeface="Georgia"/>
                <a:cs typeface="Georgia"/>
                <a:sym typeface="Georgia"/>
              </a:rPr>
              <a:t>HARD DISK :- </a:t>
            </a:r>
            <a:r>
              <a:rPr lang="en-US" sz="1800">
                <a:latin typeface="Times New Roman"/>
                <a:ea typeface="Times New Roman"/>
                <a:cs typeface="Times New Roman"/>
                <a:sym typeface="Times New Roman"/>
              </a:rPr>
              <a:t>512 </a:t>
            </a:r>
            <a:r>
              <a:rPr lang="en-US" sz="1800">
                <a:solidFill>
                  <a:srgbClr val="000000"/>
                </a:solidFill>
                <a:latin typeface="Georgia"/>
                <a:ea typeface="Georgia"/>
                <a:cs typeface="Georgia"/>
                <a:sym typeface="Georgia"/>
              </a:rPr>
              <a:t>GB</a:t>
            </a:r>
            <a:endParaRPr sz="18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rPr lang="en-US" sz="1800">
                <a:solidFill>
                  <a:srgbClr val="000000"/>
                </a:solidFill>
                <a:latin typeface="Georgia"/>
                <a:ea typeface="Georgia"/>
                <a:cs typeface="Georgia"/>
                <a:sym typeface="Georgia"/>
              </a:rPr>
              <a:t>MONITOR : STANDARD LED MONITOR</a:t>
            </a:r>
            <a:endParaRPr sz="18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rPr lang="en-US" sz="1800">
                <a:solidFill>
                  <a:srgbClr val="000000"/>
                </a:solidFill>
                <a:latin typeface="Georgia"/>
                <a:ea typeface="Georgia"/>
                <a:cs typeface="Georgia"/>
                <a:sym typeface="Georgia"/>
              </a:rPr>
              <a:t>INPUT DEVICES :- KEYBOARD</a:t>
            </a:r>
            <a:endParaRPr sz="18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rPr lang="en-US" sz="1800">
                <a:solidFill>
                  <a:srgbClr val="000000"/>
                </a:solidFill>
                <a:latin typeface="Georgia"/>
                <a:ea typeface="Georgia"/>
                <a:cs typeface="Georgia"/>
                <a:sym typeface="Georgia"/>
              </a:rPr>
              <a:t>RAM:- </a:t>
            </a:r>
            <a:r>
              <a:rPr lang="en-US" sz="1800">
                <a:solidFill>
                  <a:srgbClr val="000000"/>
                </a:solidFill>
                <a:latin typeface="Times New Roman"/>
                <a:ea typeface="Times New Roman"/>
                <a:cs typeface="Times New Roman"/>
                <a:sym typeface="Times New Roman"/>
              </a:rPr>
              <a:t>4</a:t>
            </a:r>
            <a:r>
              <a:rPr lang="en-US" sz="1800">
                <a:solidFill>
                  <a:srgbClr val="000000"/>
                </a:solidFill>
                <a:latin typeface="Georgia"/>
                <a:ea typeface="Georgia"/>
                <a:cs typeface="Georgia"/>
                <a:sym typeface="Georgia"/>
              </a:rPr>
              <a:t> GB </a:t>
            </a:r>
            <a:r>
              <a:rPr lang="en-US" sz="1800">
                <a:latin typeface="Georgia"/>
                <a:ea typeface="Georgia"/>
                <a:cs typeface="Georgia"/>
                <a:sym typeface="Georgia"/>
              </a:rPr>
              <a:t>AND ABOVE</a:t>
            </a:r>
            <a:endParaRPr sz="18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rPr lang="en-US" sz="1800">
                <a:latin typeface="Georgia"/>
                <a:ea typeface="Georgia"/>
                <a:cs typeface="Georgia"/>
                <a:sym typeface="Georgia"/>
              </a:rPr>
              <a:t>PROCESSOR : </a:t>
            </a:r>
            <a:r>
              <a:rPr lang="en-US" sz="1800"/>
              <a:t>x32bit, x64 bit</a:t>
            </a:r>
            <a:endParaRPr sz="1800"/>
          </a:p>
        </p:txBody>
      </p:sp>
      <p:pic>
        <p:nvPicPr>
          <p:cNvPr id="240" name="Google Shape;240;p25"/>
          <p:cNvPicPr preferRelativeResize="0"/>
          <p:nvPr/>
        </p:nvPicPr>
        <p:blipFill rotWithShape="1">
          <a:blip r:embed="rId3">
            <a:alphaModFix/>
          </a:blip>
          <a:srcRect b="0" l="0" r="0" t="0"/>
          <a:stretch/>
        </p:blipFill>
        <p:spPr>
          <a:xfrm>
            <a:off x="11267090" y="35183"/>
            <a:ext cx="924910" cy="1053745"/>
          </a:xfrm>
          <a:prstGeom prst="rect">
            <a:avLst/>
          </a:prstGeom>
          <a:noFill/>
          <a:ln>
            <a:noFill/>
          </a:ln>
        </p:spPr>
      </p:pic>
      <p:sp>
        <p:nvSpPr>
          <p:cNvPr id="241" name="Google Shape;241;p25"/>
          <p:cNvSpPr txBox="1"/>
          <p:nvPr/>
        </p:nvSpPr>
        <p:spPr>
          <a:xfrm>
            <a:off x="6153200" y="3409850"/>
            <a:ext cx="4980900" cy="7389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i="1" lang="en-US" sz="3600">
                <a:solidFill>
                  <a:srgbClr val="000000"/>
                </a:solidFill>
                <a:latin typeface="Times New Roman"/>
                <a:ea typeface="Times New Roman"/>
                <a:cs typeface="Times New Roman"/>
                <a:sym typeface="Times New Roman"/>
              </a:rPr>
              <a:t>Software Requirements</a:t>
            </a:r>
            <a:endParaRPr b="1" sz="3600">
              <a:solidFill>
                <a:srgbClr val="000000"/>
              </a:solidFill>
            </a:endParaRPr>
          </a:p>
        </p:txBody>
      </p:sp>
      <p:sp>
        <p:nvSpPr>
          <p:cNvPr id="242" name="Google Shape;242;p25"/>
          <p:cNvSpPr txBox="1"/>
          <p:nvPr/>
        </p:nvSpPr>
        <p:spPr>
          <a:xfrm>
            <a:off x="6153200" y="4148750"/>
            <a:ext cx="5113800" cy="20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800">
              <a:latin typeface="Georgia"/>
              <a:ea typeface="Georgia"/>
              <a:cs typeface="Georgia"/>
              <a:sym typeface="Georgia"/>
            </a:endParaRPr>
          </a:p>
          <a:p>
            <a:pPr indent="0" lvl="0" marL="0" rtl="0" algn="l">
              <a:lnSpc>
                <a:spcPct val="115000"/>
              </a:lnSpc>
              <a:spcBef>
                <a:spcPts val="0"/>
              </a:spcBef>
              <a:spcAft>
                <a:spcPts val="0"/>
              </a:spcAft>
              <a:buNone/>
            </a:pPr>
            <a:r>
              <a:rPr lang="en-US" sz="1800">
                <a:solidFill>
                  <a:srgbClr val="000000"/>
                </a:solidFill>
                <a:latin typeface="Georgia"/>
                <a:ea typeface="Georgia"/>
                <a:cs typeface="Georgia"/>
                <a:sym typeface="Georgia"/>
              </a:rPr>
              <a:t>OPERATING SYSTEM :- WINDOWS </a:t>
            </a:r>
            <a:r>
              <a:rPr lang="en-US" sz="1800">
                <a:solidFill>
                  <a:srgbClr val="000000"/>
                </a:solidFill>
                <a:latin typeface="Times New Roman"/>
                <a:ea typeface="Times New Roman"/>
                <a:cs typeface="Times New Roman"/>
                <a:sym typeface="Times New Roman"/>
              </a:rPr>
              <a:t>7</a:t>
            </a:r>
            <a:r>
              <a:rPr lang="en-US" sz="1800">
                <a:solidFill>
                  <a:srgbClr val="000000"/>
                </a:solidFill>
                <a:latin typeface="Georgia"/>
                <a:ea typeface="Georgia"/>
                <a:cs typeface="Georgia"/>
                <a:sym typeface="Georgia"/>
              </a:rPr>
              <a:t> (Min)</a:t>
            </a:r>
            <a:endParaRPr sz="18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rPr lang="en-US" sz="1800">
                <a:solidFill>
                  <a:srgbClr val="000000"/>
                </a:solidFill>
                <a:latin typeface="Georgia"/>
                <a:ea typeface="Georgia"/>
                <a:cs typeface="Georgia"/>
                <a:sym typeface="Georgia"/>
              </a:rPr>
              <a:t>PROGRAMMING LANGUAGE :- PYTHON</a:t>
            </a:r>
            <a:endParaRPr sz="18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rPr lang="en-US" sz="1800">
                <a:solidFill>
                  <a:srgbClr val="000000"/>
                </a:solidFill>
                <a:latin typeface="Georgia"/>
                <a:ea typeface="Georgia"/>
                <a:cs typeface="Georgia"/>
                <a:sym typeface="Georgia"/>
              </a:rPr>
              <a:t>CODE EDITOR  :- VS CODE / ATOM</a:t>
            </a:r>
            <a:endParaRPr sz="180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rPr lang="en-US" sz="1800">
                <a:solidFill>
                  <a:srgbClr val="000000"/>
                </a:solidFill>
                <a:latin typeface="Georgia"/>
                <a:ea typeface="Georgia"/>
                <a:cs typeface="Georgia"/>
                <a:sym typeface="Georgia"/>
              </a:rPr>
              <a:t>LIBRARIES USED :- TKINTER &amp; </a:t>
            </a:r>
            <a:r>
              <a:rPr lang="en-US" sz="1800">
                <a:latin typeface="Georgia"/>
                <a:ea typeface="Georgia"/>
                <a:cs typeface="Georgia"/>
                <a:sym typeface="Georgia"/>
              </a:rPr>
              <a:t>STEGANO</a:t>
            </a:r>
            <a:endParaRPr sz="18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latin typeface="Georgia"/>
              <a:ea typeface="Georgia"/>
              <a:cs typeface="Georgia"/>
              <a:sym typeface="Georgia"/>
            </a:endParaRPr>
          </a:p>
        </p:txBody>
      </p:sp>
      <p:pic>
        <p:nvPicPr>
          <p:cNvPr id="243" name="Google Shape;243;p25"/>
          <p:cNvPicPr preferRelativeResize="0"/>
          <p:nvPr/>
        </p:nvPicPr>
        <p:blipFill>
          <a:blip r:embed="rId4">
            <a:alphaModFix/>
          </a:blip>
          <a:stretch>
            <a:fillRect/>
          </a:stretch>
        </p:blipFill>
        <p:spPr>
          <a:xfrm>
            <a:off x="7506400" y="1022326"/>
            <a:ext cx="3627626" cy="2042223"/>
          </a:xfrm>
          <a:prstGeom prst="rect">
            <a:avLst/>
          </a:prstGeom>
          <a:noFill/>
          <a:ln>
            <a:noFill/>
          </a:ln>
        </p:spPr>
      </p:pic>
      <p:pic>
        <p:nvPicPr>
          <p:cNvPr id="244" name="Google Shape;244;p25"/>
          <p:cNvPicPr preferRelativeResize="0"/>
          <p:nvPr/>
        </p:nvPicPr>
        <p:blipFill>
          <a:blip r:embed="rId5">
            <a:alphaModFix/>
          </a:blip>
          <a:stretch>
            <a:fillRect/>
          </a:stretch>
        </p:blipFill>
        <p:spPr>
          <a:xfrm>
            <a:off x="2351699" y="3677911"/>
            <a:ext cx="3627626" cy="2040525"/>
          </a:xfrm>
          <a:prstGeom prst="rect">
            <a:avLst/>
          </a:prstGeom>
          <a:noFill/>
          <a:ln>
            <a:noFill/>
          </a:ln>
        </p:spPr>
      </p:pic>
      <p:sp>
        <p:nvSpPr>
          <p:cNvPr id="245" name="Google Shape;245;p25"/>
          <p:cNvSpPr txBox="1"/>
          <p:nvPr/>
        </p:nvSpPr>
        <p:spPr>
          <a:xfrm>
            <a:off x="10361612" y="6247637"/>
            <a:ext cx="1146300" cy="370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100">
                <a:solidFill>
                  <a:schemeClr val="dk1"/>
                </a:solidFill>
                <a:latin typeface="Century Gothic"/>
                <a:ea typeface="Century Gothic"/>
                <a:cs typeface="Century Gothic"/>
                <a:sym typeface="Century Gothic"/>
              </a:rPr>
              <a:t>30-04-2022</a:t>
            </a:r>
            <a:endParaRPr b="1" sz="1100">
              <a:solidFill>
                <a:schemeClr val="dk1"/>
              </a:solidFill>
              <a:latin typeface="Century Gothic"/>
              <a:ea typeface="Century Gothic"/>
              <a:cs typeface="Century Gothic"/>
              <a:sym typeface="Century Gothic"/>
            </a:endParaRPr>
          </a:p>
        </p:txBody>
      </p:sp>
      <p:sp>
        <p:nvSpPr>
          <p:cNvPr id="246" name="Google Shape;246;p25"/>
          <p:cNvSpPr txBox="1"/>
          <p:nvPr/>
        </p:nvSpPr>
        <p:spPr>
          <a:xfrm>
            <a:off x="2589212" y="6250333"/>
            <a:ext cx="7620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100">
                <a:solidFill>
                  <a:schemeClr val="dk1"/>
                </a:solidFill>
                <a:latin typeface="Times New Roman"/>
                <a:ea typeface="Times New Roman"/>
                <a:cs typeface="Times New Roman"/>
                <a:sym typeface="Times New Roman"/>
              </a:rPr>
              <a:t>ENCRYPTION - DECRYPTION</a:t>
            </a:r>
            <a:endParaRPr sz="1100">
              <a:solidFill>
                <a:srgbClr val="888888"/>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6"/>
          <p:cNvSpPr txBox="1"/>
          <p:nvPr/>
        </p:nvSpPr>
        <p:spPr>
          <a:xfrm>
            <a:off x="2046911" y="685875"/>
            <a:ext cx="3579300" cy="7509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b="1" i="1" lang="en-US" sz="3600">
                <a:solidFill>
                  <a:srgbClr val="000000"/>
                </a:solidFill>
                <a:latin typeface="Times New Roman"/>
                <a:ea typeface="Times New Roman"/>
                <a:cs typeface="Times New Roman"/>
                <a:sym typeface="Times New Roman"/>
              </a:rPr>
              <a:t>Methodology</a:t>
            </a:r>
            <a:endParaRPr b="1" sz="3600">
              <a:solidFill>
                <a:srgbClr val="000000"/>
              </a:solidFill>
              <a:latin typeface="Century Gothic"/>
              <a:ea typeface="Century Gothic"/>
              <a:cs typeface="Century Gothic"/>
              <a:sym typeface="Century Gothic"/>
            </a:endParaRPr>
          </a:p>
        </p:txBody>
      </p:sp>
      <p:sp>
        <p:nvSpPr>
          <p:cNvPr id="252" name="Google Shape;252;p26"/>
          <p:cNvSpPr txBox="1"/>
          <p:nvPr/>
        </p:nvSpPr>
        <p:spPr>
          <a:xfrm>
            <a:off x="2031550" y="1643400"/>
            <a:ext cx="9941400" cy="4204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sz="2320">
                <a:solidFill>
                  <a:srgbClr val="000000"/>
                </a:solidFill>
                <a:latin typeface="Georgia"/>
                <a:ea typeface="Georgia"/>
                <a:cs typeface="Georgia"/>
                <a:sym typeface="Georgia"/>
              </a:rPr>
              <a:t>● Import tkinter, numpy libraries.</a:t>
            </a:r>
            <a:endParaRPr b="1" sz="232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rPr lang="en-US" sz="2320">
                <a:solidFill>
                  <a:srgbClr val="000000"/>
                </a:solidFill>
                <a:latin typeface="Georgia"/>
                <a:ea typeface="Georgia"/>
                <a:cs typeface="Georgia"/>
                <a:sym typeface="Georgia"/>
              </a:rPr>
              <a:t>● Initialized window to cover the whole screen.</a:t>
            </a:r>
            <a:endParaRPr sz="232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rPr lang="en-US" sz="2320">
                <a:solidFill>
                  <a:srgbClr val="000000"/>
                </a:solidFill>
                <a:latin typeface="Georgia"/>
                <a:ea typeface="Georgia"/>
                <a:cs typeface="Georgia"/>
                <a:sym typeface="Georgia"/>
              </a:rPr>
              <a:t>● Added labels, input fields and buttons.</a:t>
            </a:r>
            <a:endParaRPr sz="232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rPr lang="en-US" sz="2320">
                <a:solidFill>
                  <a:srgbClr val="000000"/>
                </a:solidFill>
                <a:latin typeface="Georgia"/>
                <a:ea typeface="Georgia"/>
                <a:cs typeface="Georgia"/>
                <a:sym typeface="Georgia"/>
              </a:rPr>
              <a:t>● Created a function </a:t>
            </a:r>
            <a:r>
              <a:rPr b="1" lang="en-US" sz="2320">
                <a:solidFill>
                  <a:srgbClr val="000000"/>
                </a:solidFill>
                <a:latin typeface="Georgia"/>
                <a:ea typeface="Georgia"/>
                <a:cs typeface="Georgia"/>
                <a:sym typeface="Georgia"/>
              </a:rPr>
              <a:t>encrypt()</a:t>
            </a:r>
            <a:r>
              <a:rPr lang="en-US" sz="2320">
                <a:solidFill>
                  <a:srgbClr val="000000"/>
                </a:solidFill>
                <a:latin typeface="Georgia"/>
                <a:ea typeface="Georgia"/>
                <a:cs typeface="Georgia"/>
                <a:sym typeface="Georgia"/>
              </a:rPr>
              <a:t> to encode the input string entered by user.</a:t>
            </a:r>
            <a:endParaRPr sz="232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rPr lang="en-US" sz="2320">
                <a:solidFill>
                  <a:srgbClr val="000000"/>
                </a:solidFill>
                <a:latin typeface="Georgia"/>
                <a:ea typeface="Georgia"/>
                <a:cs typeface="Georgia"/>
                <a:sym typeface="Georgia"/>
              </a:rPr>
              <a:t>● Ask the user to provide a </a:t>
            </a:r>
            <a:r>
              <a:rPr b="1" lang="en-US" sz="2320">
                <a:solidFill>
                  <a:srgbClr val="000000"/>
                </a:solidFill>
                <a:latin typeface="Georgia"/>
                <a:ea typeface="Georgia"/>
                <a:cs typeface="Georgia"/>
                <a:sym typeface="Georgia"/>
              </a:rPr>
              <a:t>key</a:t>
            </a:r>
            <a:r>
              <a:rPr lang="en-US" sz="2320">
                <a:solidFill>
                  <a:srgbClr val="000000"/>
                </a:solidFill>
                <a:latin typeface="Georgia"/>
                <a:ea typeface="Georgia"/>
                <a:cs typeface="Georgia"/>
                <a:sym typeface="Georgia"/>
              </a:rPr>
              <a:t> which will help to decode the text while decrypting.</a:t>
            </a:r>
            <a:endParaRPr sz="232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rPr lang="en-US" sz="2320">
                <a:solidFill>
                  <a:srgbClr val="000000"/>
                </a:solidFill>
                <a:latin typeface="Georgia"/>
                <a:ea typeface="Georgia"/>
                <a:cs typeface="Georgia"/>
                <a:sym typeface="Georgia"/>
              </a:rPr>
              <a:t>● Created a function </a:t>
            </a:r>
            <a:r>
              <a:rPr b="1" lang="en-US" sz="2320">
                <a:solidFill>
                  <a:srgbClr val="000000"/>
                </a:solidFill>
                <a:latin typeface="Georgia"/>
                <a:ea typeface="Georgia"/>
                <a:cs typeface="Georgia"/>
                <a:sym typeface="Georgia"/>
              </a:rPr>
              <a:t>decrypt()</a:t>
            </a:r>
            <a:r>
              <a:rPr lang="en-US" sz="2320">
                <a:solidFill>
                  <a:srgbClr val="000000"/>
                </a:solidFill>
                <a:latin typeface="Georgia"/>
                <a:ea typeface="Georgia"/>
                <a:cs typeface="Georgia"/>
                <a:sym typeface="Georgia"/>
              </a:rPr>
              <a:t> to decode the the encrypted text.</a:t>
            </a:r>
            <a:endParaRPr sz="232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rPr lang="en-US" sz="2320">
                <a:solidFill>
                  <a:srgbClr val="000000"/>
                </a:solidFill>
                <a:latin typeface="Georgia"/>
                <a:ea typeface="Georgia"/>
                <a:cs typeface="Georgia"/>
                <a:sym typeface="Georgia"/>
              </a:rPr>
              <a:t>● If the user will enter same key used while encrypting text, it will show the decoded text.</a:t>
            </a:r>
            <a:endParaRPr sz="2320">
              <a:solidFill>
                <a:srgbClr val="000000"/>
              </a:solidFill>
              <a:latin typeface="Georgia"/>
              <a:ea typeface="Georgia"/>
              <a:cs typeface="Georgia"/>
              <a:sym typeface="Georgia"/>
            </a:endParaRPr>
          </a:p>
          <a:p>
            <a:pPr indent="0" lvl="0" marL="0" rtl="0" algn="l">
              <a:lnSpc>
                <a:spcPct val="115000"/>
              </a:lnSpc>
              <a:spcBef>
                <a:spcPts val="0"/>
              </a:spcBef>
              <a:spcAft>
                <a:spcPts val="0"/>
              </a:spcAft>
              <a:buNone/>
            </a:pPr>
            <a:r>
              <a:rPr lang="en-US" sz="2320">
                <a:solidFill>
                  <a:srgbClr val="000000"/>
                </a:solidFill>
                <a:latin typeface="Georgia"/>
                <a:ea typeface="Georgia"/>
                <a:cs typeface="Georgia"/>
                <a:sym typeface="Georgia"/>
              </a:rPr>
              <a:t>● </a:t>
            </a:r>
            <a:r>
              <a:rPr lang="en-US" sz="2320">
                <a:latin typeface="Georgia"/>
                <a:ea typeface="Georgia"/>
                <a:cs typeface="Georgia"/>
                <a:sym typeface="Georgia"/>
              </a:rPr>
              <a:t>Click </a:t>
            </a:r>
            <a:r>
              <a:rPr lang="en-US" sz="2320">
                <a:solidFill>
                  <a:srgbClr val="000000"/>
                </a:solidFill>
                <a:latin typeface="Georgia"/>
                <a:ea typeface="Georgia"/>
                <a:cs typeface="Georgia"/>
                <a:sym typeface="Georgia"/>
              </a:rPr>
              <a:t>“</a:t>
            </a:r>
            <a:r>
              <a:rPr b="1" lang="en-US" sz="2320">
                <a:solidFill>
                  <a:srgbClr val="000000"/>
                </a:solidFill>
                <a:latin typeface="Georgia"/>
                <a:ea typeface="Georgia"/>
                <a:cs typeface="Georgia"/>
                <a:sym typeface="Georgia"/>
              </a:rPr>
              <a:t>Show Result</a:t>
            </a:r>
            <a:r>
              <a:rPr lang="en-US" sz="2320">
                <a:solidFill>
                  <a:srgbClr val="000000"/>
                </a:solidFill>
                <a:latin typeface="Georgia"/>
                <a:ea typeface="Georgia"/>
                <a:cs typeface="Georgia"/>
                <a:sym typeface="Georgia"/>
              </a:rPr>
              <a:t>” button to get the </a:t>
            </a:r>
            <a:r>
              <a:rPr lang="en-US" sz="2320">
                <a:latin typeface="Georgia"/>
                <a:ea typeface="Georgia"/>
                <a:cs typeface="Georgia"/>
                <a:sym typeface="Georgia"/>
              </a:rPr>
              <a:t>en</a:t>
            </a:r>
            <a:r>
              <a:rPr lang="en-US" sz="2320">
                <a:solidFill>
                  <a:srgbClr val="000000"/>
                </a:solidFill>
                <a:latin typeface="Georgia"/>
                <a:ea typeface="Georgia"/>
                <a:cs typeface="Georgia"/>
                <a:sym typeface="Georgia"/>
              </a:rPr>
              <a:t>coded text.</a:t>
            </a:r>
            <a:endParaRPr sz="320">
              <a:solidFill>
                <a:srgbClr val="3F3F3F"/>
              </a:solidFill>
              <a:latin typeface="Century Gothic"/>
              <a:ea typeface="Century Gothic"/>
              <a:cs typeface="Century Gothic"/>
              <a:sym typeface="Century Gothic"/>
            </a:endParaRPr>
          </a:p>
        </p:txBody>
      </p:sp>
      <p:pic>
        <p:nvPicPr>
          <p:cNvPr id="253" name="Google Shape;253;p26"/>
          <p:cNvPicPr preferRelativeResize="0"/>
          <p:nvPr/>
        </p:nvPicPr>
        <p:blipFill rotWithShape="1">
          <a:blip r:embed="rId3">
            <a:alphaModFix/>
          </a:blip>
          <a:srcRect b="0" l="0" r="0" t="0"/>
          <a:stretch/>
        </p:blipFill>
        <p:spPr>
          <a:xfrm>
            <a:off x="11267090" y="35183"/>
            <a:ext cx="924910" cy="1053745"/>
          </a:xfrm>
          <a:prstGeom prst="rect">
            <a:avLst/>
          </a:prstGeom>
          <a:noFill/>
          <a:ln>
            <a:noFill/>
          </a:ln>
        </p:spPr>
      </p:pic>
      <p:sp>
        <p:nvSpPr>
          <p:cNvPr id="254" name="Google Shape;254;p26"/>
          <p:cNvSpPr txBox="1"/>
          <p:nvPr/>
        </p:nvSpPr>
        <p:spPr>
          <a:xfrm>
            <a:off x="10361612" y="6247637"/>
            <a:ext cx="1146300" cy="370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b="1" lang="en-US" sz="1100">
                <a:solidFill>
                  <a:schemeClr val="dk1"/>
                </a:solidFill>
                <a:latin typeface="Century Gothic"/>
                <a:ea typeface="Century Gothic"/>
                <a:cs typeface="Century Gothic"/>
                <a:sym typeface="Century Gothic"/>
              </a:rPr>
              <a:t>30-04-2022</a:t>
            </a:r>
            <a:endParaRPr b="1" sz="1100">
              <a:solidFill>
                <a:schemeClr val="dk1"/>
              </a:solidFill>
              <a:latin typeface="Century Gothic"/>
              <a:ea typeface="Century Gothic"/>
              <a:cs typeface="Century Gothic"/>
              <a:sym typeface="Century Gothic"/>
            </a:endParaRPr>
          </a:p>
        </p:txBody>
      </p:sp>
      <p:sp>
        <p:nvSpPr>
          <p:cNvPr id="255" name="Google Shape;255;p26"/>
          <p:cNvSpPr txBox="1"/>
          <p:nvPr/>
        </p:nvSpPr>
        <p:spPr>
          <a:xfrm>
            <a:off x="2589212" y="6250333"/>
            <a:ext cx="76200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1100">
                <a:solidFill>
                  <a:schemeClr val="dk1"/>
                </a:solidFill>
                <a:latin typeface="Times New Roman"/>
                <a:ea typeface="Times New Roman"/>
                <a:cs typeface="Times New Roman"/>
                <a:sym typeface="Times New Roman"/>
              </a:rPr>
              <a:t>ENCRYPTION - DECRYPTION</a:t>
            </a:r>
            <a:endParaRPr sz="1100">
              <a:solidFill>
                <a:srgbClr val="888888"/>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