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3e8895129_1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f3e8895129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3e8895129_1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f3e8895129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24c7ccd41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224c7ccd41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5abe4ea60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25abe4ea60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5abe4ea60_3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25abe4ea60_3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3e8895129_1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f3e8895129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3e8895129_1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f3e8895129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5abe4ea60_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25abe4ea60_3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3e8895129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f3e8895129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3e8895129_1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f3e8895129_1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3e8895129_1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f3e8895129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3e8895129_1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f3e8895129_1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3e889512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f3e889512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3e8895129_1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f3e8895129_1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3e8895129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f3e8895129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3e8895129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f3e8895129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3e8895129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f3e8895129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3e8895129_1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f3e8895129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0" name="Google Shape;50;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4"/>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57" name="Google Shape;57;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4" name="Google Shape;64;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2" name="Google Shape;72;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9" name="Google Shape;79;p7"/>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0" name="Google Shape;80;p7"/>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1" name="Google Shape;81;p7"/>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1"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python.org/3/library/tkinter.html" TargetMode="External"/><Relationship Id="rId4" Type="http://schemas.openxmlformats.org/officeDocument/2006/relationships/hyperlink" Target="https://www.tutorialspoint.com/python/python_gui_programming.htm#%20:~:text=Tkinter%20is%20the%20standard%20GUI,to%20the%20Tk%%2020GUI%20toolkit.&amp;text=Import%20the%20Tkinter%20module" TargetMode="External"/><Relationship Id="rId5" Type="http://schemas.openxmlformats.org/officeDocument/2006/relationships/hyperlink" Target="https://en.wikipedia.org/wiki/Caesar_cipher" TargetMode="External"/><Relationship Id="rId6" Type="http://schemas.openxmlformats.org/officeDocument/2006/relationships/hyperlink" Target="https://www.geeksforgeeks.org/caesar-cipher-in-cryptography/" TargetMode="External"/><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8"/>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169" name="Google Shape;169;p18"/>
          <p:cNvSpPr txBox="1"/>
          <p:nvPr/>
        </p:nvSpPr>
        <p:spPr>
          <a:xfrm>
            <a:off x="683610" y="35183"/>
            <a:ext cx="10405533" cy="1299631"/>
          </a:xfrm>
          <a:prstGeom prst="rect">
            <a:avLst/>
          </a:prstGeom>
          <a:noFill/>
          <a:ln>
            <a:noFill/>
          </a:ln>
        </p:spPr>
        <p:txBody>
          <a:bodyPr anchorCtr="0" anchor="b" bIns="45700" lIns="91425" spcFirstLastPara="1" rIns="18275" wrap="square" tIns="0">
            <a:normAutofit/>
          </a:bodyPr>
          <a:lstStyle/>
          <a:p>
            <a:pPr indent="0" lvl="0" marL="0" marR="0" rtl="0" algn="ctr">
              <a:lnSpc>
                <a:spcPct val="110000"/>
              </a:lnSpc>
              <a:spcBef>
                <a:spcPts val="0"/>
              </a:spcBef>
              <a:spcAft>
                <a:spcPts val="0"/>
              </a:spcAft>
              <a:buClr>
                <a:srgbClr val="FF0066"/>
              </a:buClr>
              <a:buSzPts val="2400"/>
              <a:buFont typeface="Cambria"/>
              <a:buNone/>
            </a:pPr>
            <a:r>
              <a:rPr b="1" i="0" lang="en-US" sz="1900" u="none" cap="none" strike="noStrike">
                <a:solidFill>
                  <a:schemeClr val="dk1"/>
                </a:solidFill>
                <a:latin typeface="Cambria"/>
                <a:ea typeface="Cambria"/>
                <a:cs typeface="Cambria"/>
                <a:sym typeface="Cambria"/>
              </a:rPr>
              <a:t>Excelssior Education Society’s</a:t>
            </a:r>
            <a:br>
              <a:rPr b="1" i="0" lang="en-US" sz="6000" u="none" cap="none" strike="noStrike">
                <a:solidFill>
                  <a:schemeClr val="dk1"/>
                </a:solidFill>
                <a:latin typeface="Cambria"/>
                <a:ea typeface="Cambria"/>
                <a:cs typeface="Cambria"/>
                <a:sym typeface="Cambria"/>
              </a:rPr>
            </a:br>
            <a:r>
              <a:rPr b="1" i="0" lang="en-US" sz="100" u="none" cap="none" strike="noStrike">
                <a:solidFill>
                  <a:schemeClr val="dk1"/>
                </a:solidFill>
                <a:latin typeface="Cambria"/>
                <a:ea typeface="Cambria"/>
                <a:cs typeface="Cambria"/>
                <a:sym typeface="Cambria"/>
              </a:rPr>
              <a:t> </a:t>
            </a:r>
            <a:br>
              <a:rPr b="0" i="0" lang="en-US" sz="4400" u="none" cap="none" strike="noStrike">
                <a:solidFill>
                  <a:schemeClr val="dk1"/>
                </a:solidFill>
                <a:latin typeface="Cambria"/>
                <a:ea typeface="Cambria"/>
                <a:cs typeface="Cambria"/>
                <a:sym typeface="Cambria"/>
              </a:rPr>
            </a:br>
            <a:r>
              <a:rPr b="1" i="0" lang="en-US" sz="2400" u="none" cap="none" strike="noStrike">
                <a:solidFill>
                  <a:schemeClr val="dk1"/>
                </a:solidFill>
                <a:latin typeface="Cambria"/>
                <a:ea typeface="Cambria"/>
                <a:cs typeface="Cambria"/>
                <a:sym typeface="Cambria"/>
              </a:rPr>
              <a:t>         K. C. College of Engineering &amp; Management Studies &amp; Research  </a:t>
            </a:r>
            <a:br>
              <a:rPr b="0" i="0" lang="en-US" sz="4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mbria"/>
                <a:ea typeface="Cambria"/>
                <a:cs typeface="Cambria"/>
                <a:sym typeface="Cambria"/>
              </a:rPr>
              <a:t>Department of Computer Engineering</a:t>
            </a:r>
            <a:endParaRPr b="1" i="0" sz="2000" u="none" cap="none" strike="noStrike">
              <a:solidFill>
                <a:schemeClr val="dk1"/>
              </a:solidFill>
              <a:latin typeface="Cambria"/>
              <a:ea typeface="Cambria"/>
              <a:cs typeface="Cambria"/>
              <a:sym typeface="Cambria"/>
            </a:endParaRPr>
          </a:p>
        </p:txBody>
      </p:sp>
      <p:sp>
        <p:nvSpPr>
          <p:cNvPr id="170" name="Google Shape;170;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21-04-2022</a:t>
            </a:r>
            <a:endParaRPr/>
          </a:p>
        </p:txBody>
      </p:sp>
      <p:sp>
        <p:nvSpPr>
          <p:cNvPr id="171" name="Google Shape;171;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Name of Project</a:t>
            </a:r>
            <a:endParaRPr/>
          </a:p>
        </p:txBody>
      </p:sp>
      <p:sp>
        <p:nvSpPr>
          <p:cNvPr id="172" name="Google Shape;172;p18"/>
          <p:cNvSpPr txBox="1"/>
          <p:nvPr/>
        </p:nvSpPr>
        <p:spPr>
          <a:xfrm>
            <a:off x="2905800" y="1598675"/>
            <a:ext cx="8824500" cy="221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a:solidFill>
                  <a:schemeClr val="dk1"/>
                </a:solidFill>
                <a:latin typeface="Times New Roman"/>
                <a:ea typeface="Times New Roman"/>
                <a:cs typeface="Times New Roman"/>
                <a:sym typeface="Times New Roman"/>
              </a:rPr>
              <a:t>CAESAR  CIPHER</a:t>
            </a:r>
            <a:endParaRPr b="1" sz="7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US" sz="3000">
                <a:solidFill>
                  <a:schemeClr val="dk1"/>
                </a:solidFill>
                <a:latin typeface="Times New Roman"/>
                <a:ea typeface="Times New Roman"/>
                <a:cs typeface="Times New Roman"/>
                <a:sym typeface="Times New Roman"/>
              </a:rPr>
              <a:t>(Secrete messaging,securing data)</a:t>
            </a:r>
            <a:endParaRPr b="1" sz="3000">
              <a:solidFill>
                <a:schemeClr val="dk1"/>
              </a:solidFill>
              <a:latin typeface="Times New Roman"/>
              <a:ea typeface="Times New Roman"/>
              <a:cs typeface="Times New Roman"/>
              <a:sym typeface="Times New Roman"/>
            </a:endParaRPr>
          </a:p>
        </p:txBody>
      </p:sp>
      <p:pic>
        <p:nvPicPr>
          <p:cNvPr id="173" name="Google Shape;173;p18"/>
          <p:cNvPicPr preferRelativeResize="0"/>
          <p:nvPr/>
        </p:nvPicPr>
        <p:blipFill>
          <a:blip r:embed="rId4">
            <a:alphaModFix/>
          </a:blip>
          <a:stretch>
            <a:fillRect/>
          </a:stretch>
        </p:blipFill>
        <p:spPr>
          <a:xfrm>
            <a:off x="2329975" y="4533775"/>
            <a:ext cx="9400326" cy="14520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1559732" y="3053550"/>
            <a:ext cx="32427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FLOWCHART</a:t>
            </a:r>
            <a:endParaRPr b="1">
              <a:solidFill>
                <a:schemeClr val="dk1"/>
              </a:solidFill>
            </a:endParaRPr>
          </a:p>
        </p:txBody>
      </p:sp>
      <p:pic>
        <p:nvPicPr>
          <p:cNvPr id="245" name="Google Shape;245;p27"/>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46" name="Google Shape;246;p27"/>
          <p:cNvPicPr preferRelativeResize="0"/>
          <p:nvPr/>
        </p:nvPicPr>
        <p:blipFill>
          <a:blip r:embed="rId4">
            <a:alphaModFix/>
          </a:blip>
          <a:stretch>
            <a:fillRect/>
          </a:stretch>
        </p:blipFill>
        <p:spPr>
          <a:xfrm>
            <a:off x="5224300" y="0"/>
            <a:ext cx="4518573" cy="68579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2227411" y="54152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Results </a:t>
            </a:r>
            <a:endParaRPr b="1">
              <a:solidFill>
                <a:schemeClr val="dk1"/>
              </a:solidFill>
            </a:endParaRPr>
          </a:p>
        </p:txBody>
      </p:sp>
      <p:pic>
        <p:nvPicPr>
          <p:cNvPr id="252" name="Google Shape;252;p28"/>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53" name="Google Shape;253;p28"/>
          <p:cNvPicPr preferRelativeResize="0"/>
          <p:nvPr/>
        </p:nvPicPr>
        <p:blipFill>
          <a:blip r:embed="rId4">
            <a:alphaModFix/>
          </a:blip>
          <a:stretch>
            <a:fillRect/>
          </a:stretch>
        </p:blipFill>
        <p:spPr>
          <a:xfrm>
            <a:off x="2589188" y="1597225"/>
            <a:ext cx="8644922" cy="45385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2227411" y="62577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Results </a:t>
            </a:r>
            <a:endParaRPr b="1">
              <a:solidFill>
                <a:schemeClr val="dk1"/>
              </a:solidFill>
            </a:endParaRPr>
          </a:p>
        </p:txBody>
      </p:sp>
      <p:pic>
        <p:nvPicPr>
          <p:cNvPr id="259" name="Google Shape;259;p29"/>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260" name="Google Shape;260;p29"/>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21-04-2022</a:t>
            </a:r>
            <a:endParaRPr/>
          </a:p>
        </p:txBody>
      </p:sp>
      <p:sp>
        <p:nvSpPr>
          <p:cNvPr id="261" name="Google Shape;261;p29"/>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Name of Project</a:t>
            </a:r>
            <a:endParaRPr/>
          </a:p>
        </p:txBody>
      </p:sp>
      <p:pic>
        <p:nvPicPr>
          <p:cNvPr id="262" name="Google Shape;262;p29"/>
          <p:cNvPicPr preferRelativeResize="0"/>
          <p:nvPr/>
        </p:nvPicPr>
        <p:blipFill>
          <a:blip r:embed="rId4">
            <a:alphaModFix/>
          </a:blip>
          <a:stretch>
            <a:fillRect/>
          </a:stretch>
        </p:blipFill>
        <p:spPr>
          <a:xfrm>
            <a:off x="2351675" y="1549687"/>
            <a:ext cx="9220973" cy="4845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2351686" y="45727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Advantages</a:t>
            </a:r>
            <a:endParaRPr b="1">
              <a:solidFill>
                <a:schemeClr val="dk1"/>
              </a:solidFill>
            </a:endParaRPr>
          </a:p>
        </p:txBody>
      </p:sp>
      <p:sp>
        <p:nvSpPr>
          <p:cNvPr id="268" name="Google Shape;268;p30"/>
          <p:cNvSpPr txBox="1"/>
          <p:nvPr>
            <p:ph idx="1" type="body"/>
          </p:nvPr>
        </p:nvSpPr>
        <p:spPr>
          <a:xfrm>
            <a:off x="2351700" y="1088925"/>
            <a:ext cx="9451200" cy="5173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700">
                <a:solidFill>
                  <a:schemeClr val="dk1"/>
                </a:solidFill>
                <a:latin typeface="Georgia"/>
                <a:ea typeface="Georgia"/>
                <a:cs typeface="Georgia"/>
                <a:sym typeface="Georgia"/>
              </a:rPr>
              <a:t>Encryption Provides Security for Data at All Times:</a:t>
            </a:r>
            <a:endParaRPr b="1" sz="17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Georgia"/>
                <a:ea typeface="Georgia"/>
                <a:cs typeface="Georgia"/>
                <a:sym typeface="Georgia"/>
              </a:rPr>
              <a:t>Generally, data is most vulnerable when it is being moved from one location to another. Encryption works during data transport or at rest, making it an ideal solution no matter where data is stored or how it is used.</a:t>
            </a:r>
            <a:endParaRPr sz="17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b="1" lang="en-US" sz="1700">
                <a:solidFill>
                  <a:schemeClr val="dk1"/>
                </a:solidFill>
                <a:latin typeface="Georgia"/>
                <a:ea typeface="Georgia"/>
                <a:cs typeface="Georgia"/>
                <a:sym typeface="Georgia"/>
              </a:rPr>
              <a:t>Encryption Protects Privacy: </a:t>
            </a:r>
            <a:endParaRPr b="1" sz="17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Georgia"/>
                <a:ea typeface="Georgia"/>
                <a:cs typeface="Georgia"/>
                <a:sym typeface="Georgia"/>
              </a:rPr>
              <a:t>Encryption is used to protect sensitive data, including personal information for individuals. This helps to ensure anonymity and privacy, reducing opportunities for surveillance by both criminals and government agencies. Encryption technology is so powerful that some governments are attempting to put limits on the effectiveness of encryption—which does not ensure privacy for companies or individuals.</a:t>
            </a:r>
            <a:endParaRPr sz="17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b="1" lang="en-US" sz="1700">
                <a:solidFill>
                  <a:schemeClr val="dk1"/>
                </a:solidFill>
                <a:latin typeface="Georgia"/>
                <a:ea typeface="Georgia"/>
                <a:cs typeface="Georgia"/>
                <a:sym typeface="Georgia"/>
              </a:rPr>
              <a:t>Encrypted Data Maintains Integrity:</a:t>
            </a:r>
            <a:endParaRPr b="1" sz="17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700">
                <a:solidFill>
                  <a:schemeClr val="dk1"/>
                </a:solidFill>
                <a:latin typeface="Georgia"/>
                <a:ea typeface="Georgia"/>
                <a:cs typeface="Georgia"/>
                <a:sym typeface="Georgia"/>
              </a:rPr>
              <a:t>Hackers don’t just steal information, they also can benefit from altering data to commit fraud. While it is possible for skilled individuals to alter encrypted data, recipients of the data will be able to detect the corruption, which allows for a quick response to the cyber-attack.</a:t>
            </a:r>
            <a:endParaRPr sz="17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b="1" lang="en-US" sz="1700">
                <a:solidFill>
                  <a:schemeClr val="dk1"/>
                </a:solidFill>
                <a:latin typeface="Georgia"/>
                <a:ea typeface="Georgia"/>
                <a:cs typeface="Georgia"/>
                <a:sym typeface="Georgia"/>
              </a:rPr>
              <a:t>Time </a:t>
            </a:r>
            <a:r>
              <a:rPr b="1" lang="en-US" sz="1700">
                <a:solidFill>
                  <a:schemeClr val="dk1"/>
                </a:solidFill>
                <a:latin typeface="Georgia"/>
                <a:ea typeface="Georgia"/>
                <a:cs typeface="Georgia"/>
                <a:sym typeface="Georgia"/>
              </a:rPr>
              <a:t>complexity</a:t>
            </a:r>
            <a:r>
              <a:rPr b="1" lang="en-US" sz="1700">
                <a:solidFill>
                  <a:schemeClr val="dk1"/>
                </a:solidFill>
                <a:latin typeface="Georgia"/>
                <a:ea typeface="Georgia"/>
                <a:cs typeface="Georgia"/>
                <a:sym typeface="Georgia"/>
              </a:rPr>
              <a:t> of the cipher is  O(n): </a:t>
            </a:r>
            <a:endParaRPr b="1" sz="17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700">
                <a:solidFill>
                  <a:schemeClr val="dk1"/>
                </a:solidFill>
                <a:latin typeface="Georgia"/>
                <a:ea typeface="Georgia"/>
                <a:cs typeface="Georgia"/>
                <a:sym typeface="Georgia"/>
              </a:rPr>
              <a:t>Which means that </a:t>
            </a:r>
            <a:r>
              <a:rPr lang="en-US" sz="1700">
                <a:solidFill>
                  <a:schemeClr val="dk1"/>
                </a:solidFill>
                <a:latin typeface="Georgia"/>
                <a:ea typeface="Georgia"/>
                <a:cs typeface="Georgia"/>
                <a:sym typeface="Georgia"/>
              </a:rPr>
              <a:t>running</a:t>
            </a:r>
            <a:r>
              <a:rPr lang="en-US" sz="1700">
                <a:solidFill>
                  <a:schemeClr val="dk1"/>
                </a:solidFill>
                <a:latin typeface="Georgia"/>
                <a:ea typeface="Georgia"/>
                <a:cs typeface="Georgia"/>
                <a:sym typeface="Georgia"/>
              </a:rPr>
              <a:t> time increases at most linearly with the size of input.</a:t>
            </a:r>
            <a:endParaRPr sz="1700">
              <a:solidFill>
                <a:schemeClr val="dk1"/>
              </a:solidFill>
              <a:latin typeface="Georgia"/>
              <a:ea typeface="Georgia"/>
              <a:cs typeface="Georgia"/>
              <a:sym typeface="Georgia"/>
            </a:endParaRPr>
          </a:p>
        </p:txBody>
      </p:sp>
      <p:pic>
        <p:nvPicPr>
          <p:cNvPr id="269" name="Google Shape;269;p30"/>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2351686" y="45727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Limitations</a:t>
            </a:r>
            <a:endParaRPr b="1">
              <a:solidFill>
                <a:schemeClr val="dk1"/>
              </a:solidFill>
            </a:endParaRPr>
          </a:p>
        </p:txBody>
      </p:sp>
      <p:sp>
        <p:nvSpPr>
          <p:cNvPr id="275" name="Google Shape;275;p31"/>
          <p:cNvSpPr txBox="1"/>
          <p:nvPr>
            <p:ph idx="1" type="body"/>
          </p:nvPr>
        </p:nvSpPr>
        <p:spPr>
          <a:xfrm>
            <a:off x="2351700" y="1088925"/>
            <a:ext cx="8915400" cy="527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a:solidFill>
                  <a:schemeClr val="dk1"/>
                </a:solidFill>
                <a:latin typeface="Georgia"/>
                <a:ea typeface="Georgia"/>
                <a:cs typeface="Georgia"/>
                <a:sym typeface="Georgia"/>
              </a:rPr>
              <a:t>Forgetting Passwords/Key:</a:t>
            </a:r>
            <a:endParaRPr b="1">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General</a:t>
            </a:r>
            <a:r>
              <a:rPr lang="en-US">
                <a:solidFill>
                  <a:schemeClr val="dk1"/>
                </a:solidFill>
                <a:latin typeface="Georgia"/>
                <a:ea typeface="Georgia"/>
                <a:cs typeface="Georgia"/>
                <a:sym typeface="Georgia"/>
              </a:rPr>
              <a:t> most of the people forget the password/keys so they find difficulties to </a:t>
            </a:r>
            <a:r>
              <a:rPr lang="en-US">
                <a:solidFill>
                  <a:schemeClr val="dk1"/>
                </a:solidFill>
                <a:latin typeface="Georgia"/>
                <a:ea typeface="Georgia"/>
                <a:cs typeface="Georgia"/>
                <a:sym typeface="Georgia"/>
              </a:rPr>
              <a:t>access</a:t>
            </a:r>
            <a:r>
              <a:rPr lang="en-US">
                <a:solidFill>
                  <a:schemeClr val="dk1"/>
                </a:solidFill>
                <a:latin typeface="Georgia"/>
                <a:ea typeface="Georgia"/>
                <a:cs typeface="Georgia"/>
                <a:sym typeface="Georgia"/>
              </a:rPr>
              <a:t> the message or data.</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b="1">
              <a:solidFill>
                <a:schemeClr val="dk1"/>
              </a:solidFill>
              <a:latin typeface="Georgia"/>
              <a:ea typeface="Georgia"/>
              <a:cs typeface="Georgia"/>
              <a:sym typeface="Georgia"/>
            </a:endParaRPr>
          </a:p>
          <a:p>
            <a:pPr indent="0" lvl="0" marL="2743200" rtl="0" algn="l">
              <a:lnSpc>
                <a:spcPct val="115000"/>
              </a:lnSpc>
              <a:spcBef>
                <a:spcPts val="0"/>
              </a:spcBef>
              <a:spcAft>
                <a:spcPts val="0"/>
              </a:spcAft>
              <a:buNone/>
            </a:pPr>
            <a:r>
              <a:rPr b="1" lang="en-US">
                <a:solidFill>
                  <a:schemeClr val="dk1"/>
                </a:solidFill>
                <a:latin typeface="Georgia"/>
                <a:ea typeface="Georgia"/>
                <a:cs typeface="Georgia"/>
                <a:sym typeface="Georgia"/>
              </a:rPr>
              <a:t>Requiring Cooperation:</a:t>
            </a:r>
            <a:endParaRPr b="1">
              <a:solidFill>
                <a:schemeClr val="dk1"/>
              </a:solidFill>
              <a:latin typeface="Georgia"/>
              <a:ea typeface="Georgia"/>
              <a:cs typeface="Georgia"/>
              <a:sym typeface="Georgia"/>
            </a:endParaRPr>
          </a:p>
          <a:p>
            <a:pPr indent="0" lvl="0" marL="2743200" rtl="0" algn="l">
              <a:lnSpc>
                <a:spcPct val="115000"/>
              </a:lnSpc>
              <a:spcBef>
                <a:spcPts val="0"/>
              </a:spcBef>
              <a:spcAft>
                <a:spcPts val="0"/>
              </a:spcAft>
              <a:buNone/>
            </a:pPr>
            <a:r>
              <a:rPr lang="en-US">
                <a:solidFill>
                  <a:schemeClr val="dk1"/>
                </a:solidFill>
                <a:latin typeface="Georgia"/>
                <a:ea typeface="Georgia"/>
                <a:cs typeface="Georgia"/>
                <a:sym typeface="Georgia"/>
              </a:rPr>
              <a:t>Using encrypted files that are designed to be opened and shared by two or more people can be disadvantageous when one or more participants finds it a burden to use encryption.</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b="1" lang="en-US">
                <a:solidFill>
                  <a:schemeClr val="dk1"/>
                </a:solidFill>
                <a:latin typeface="Georgia"/>
                <a:ea typeface="Georgia"/>
                <a:cs typeface="Georgia"/>
                <a:sym typeface="Georgia"/>
              </a:rPr>
              <a:t>Developing a False Sense of Security:</a:t>
            </a:r>
            <a:endParaRPr b="1">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A disadvantage of encrypted files is that relying on them to keep things secret could lull you into a false sense of security. A determined person may marshal overwhelming computer resources to decrypt your secret files.</a:t>
            </a:r>
            <a:endParaRPr b="1">
              <a:solidFill>
                <a:schemeClr val="dk1"/>
              </a:solidFill>
              <a:latin typeface="Georgia"/>
              <a:ea typeface="Georgia"/>
              <a:cs typeface="Georgia"/>
              <a:sym typeface="Georgia"/>
            </a:endParaRPr>
          </a:p>
        </p:txBody>
      </p:sp>
      <p:pic>
        <p:nvPicPr>
          <p:cNvPr id="276" name="Google Shape;276;p31"/>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77" name="Google Shape;277;p31"/>
          <p:cNvPicPr preferRelativeResize="0"/>
          <p:nvPr/>
        </p:nvPicPr>
        <p:blipFill>
          <a:blip r:embed="rId4">
            <a:alphaModFix/>
          </a:blip>
          <a:stretch>
            <a:fillRect/>
          </a:stretch>
        </p:blipFill>
        <p:spPr>
          <a:xfrm>
            <a:off x="1776650" y="2169179"/>
            <a:ext cx="3011150" cy="1858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Applications</a:t>
            </a:r>
            <a:endParaRPr b="1">
              <a:solidFill>
                <a:schemeClr val="dk1"/>
              </a:solidFill>
            </a:endParaRPr>
          </a:p>
        </p:txBody>
      </p:sp>
      <p:sp>
        <p:nvSpPr>
          <p:cNvPr id="283" name="Google Shape;283;p32"/>
          <p:cNvSpPr txBox="1"/>
          <p:nvPr>
            <p:ph idx="1" type="body"/>
          </p:nvPr>
        </p:nvSpPr>
        <p:spPr>
          <a:xfrm>
            <a:off x="2351700" y="1625400"/>
            <a:ext cx="8915400" cy="429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1)</a:t>
            </a:r>
            <a:r>
              <a:rPr b="1" lang="en-US" sz="1600">
                <a:solidFill>
                  <a:schemeClr val="dk1"/>
                </a:solidFill>
                <a:latin typeface="Georgia"/>
                <a:ea typeface="Georgia"/>
                <a:cs typeface="Georgia"/>
                <a:sym typeface="Georgia"/>
              </a:rPr>
              <a:t>Encryption/Decryption in emai</a:t>
            </a:r>
            <a:r>
              <a:rPr lang="en-US" sz="1600">
                <a:solidFill>
                  <a:schemeClr val="dk1"/>
                </a:solidFill>
                <a:latin typeface="Georgia"/>
                <a:ea typeface="Georgia"/>
                <a:cs typeface="Georgia"/>
                <a:sym typeface="Georgia"/>
              </a:rPr>
              <a:t>l: Email encryption is a method of securing the content of emails from anyone outside of the email conversation looking to obtain a participant’s information. In its encrypted form, an email is no longer readable by a human. Only with your private email key can your emails be unlocked and decrypted back into the original message.</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2) </a:t>
            </a:r>
            <a:r>
              <a:rPr b="1" lang="en-US" sz="1600">
                <a:solidFill>
                  <a:schemeClr val="dk1"/>
                </a:solidFill>
                <a:latin typeface="Georgia"/>
                <a:ea typeface="Georgia"/>
                <a:cs typeface="Georgia"/>
                <a:sym typeface="Georgia"/>
              </a:rPr>
              <a:t>Defense Government Organizations</a:t>
            </a:r>
            <a:r>
              <a:rPr lang="en-US" sz="1600">
                <a:solidFill>
                  <a:schemeClr val="dk1"/>
                </a:solidFill>
                <a:latin typeface="Georgia"/>
                <a:ea typeface="Georgia"/>
                <a:cs typeface="Georgia"/>
                <a:sym typeface="Georgia"/>
              </a:rPr>
              <a:t>- to facilitate secret communication</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3) </a:t>
            </a:r>
            <a:r>
              <a:rPr b="1" lang="en-US" sz="1600">
                <a:solidFill>
                  <a:schemeClr val="dk1"/>
                </a:solidFill>
                <a:latin typeface="Georgia"/>
                <a:ea typeface="Georgia"/>
                <a:cs typeface="Georgia"/>
                <a:sym typeface="Georgia"/>
              </a:rPr>
              <a:t>For sending highly confidential message or details on Social Media like Card details or Bank Information</a:t>
            </a:r>
            <a:r>
              <a:rPr lang="en-US" sz="160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4) </a:t>
            </a:r>
            <a:r>
              <a:rPr b="1" lang="en-US" sz="1600">
                <a:solidFill>
                  <a:schemeClr val="dk1"/>
                </a:solidFill>
                <a:latin typeface="Georgia"/>
                <a:ea typeface="Georgia"/>
                <a:cs typeface="Georgia"/>
                <a:sym typeface="Georgia"/>
              </a:rPr>
              <a:t>Encryption is also used to protect data in transi</a:t>
            </a:r>
            <a:r>
              <a:rPr lang="en-US" sz="1600">
                <a:solidFill>
                  <a:schemeClr val="dk1"/>
                </a:solidFill>
                <a:latin typeface="Georgia"/>
                <a:ea typeface="Georgia"/>
                <a:cs typeface="Georgia"/>
                <a:sym typeface="Georgia"/>
              </a:rPr>
              <a:t>t, for example data being transferred via networks (e.g. the Internet, e-commerce), mobile telephones, wireless microphones, wireless intercom systems, Bluetooth devices and bank automatic teller machines. There have been numerous reports of data in transit being intercepted in recent years.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200">
              <a:solidFill>
                <a:schemeClr val="dk1"/>
              </a:solidFill>
              <a:latin typeface="Georgia"/>
              <a:ea typeface="Georgia"/>
              <a:cs typeface="Georgia"/>
              <a:sym typeface="Georgia"/>
            </a:endParaRPr>
          </a:p>
        </p:txBody>
      </p:sp>
      <p:pic>
        <p:nvPicPr>
          <p:cNvPr id="284" name="Google Shape;284;p32"/>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Applications</a:t>
            </a:r>
            <a:endParaRPr b="1">
              <a:solidFill>
                <a:schemeClr val="dk1"/>
              </a:solidFill>
            </a:endParaRPr>
          </a:p>
        </p:txBody>
      </p:sp>
      <p:sp>
        <p:nvSpPr>
          <p:cNvPr id="290" name="Google Shape;290;p33"/>
          <p:cNvSpPr txBox="1"/>
          <p:nvPr>
            <p:ph idx="1" type="body"/>
          </p:nvPr>
        </p:nvSpPr>
        <p:spPr>
          <a:xfrm>
            <a:off x="2351700" y="1291600"/>
            <a:ext cx="8915400" cy="4208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5)</a:t>
            </a:r>
            <a:r>
              <a:rPr b="1" lang="en-US" sz="1600">
                <a:solidFill>
                  <a:schemeClr val="dk1"/>
                </a:solidFill>
                <a:latin typeface="Georgia"/>
                <a:ea typeface="Georgia"/>
                <a:cs typeface="Georgia"/>
                <a:sym typeface="Georgia"/>
              </a:rPr>
              <a:t>Encryption can be used to protect data "at rest"</a:t>
            </a:r>
            <a:r>
              <a:rPr lang="en-US" sz="1600">
                <a:solidFill>
                  <a:schemeClr val="dk1"/>
                </a:solidFill>
                <a:latin typeface="Georgia"/>
                <a:ea typeface="Georgia"/>
                <a:cs typeface="Georgia"/>
                <a:sym typeface="Georgia"/>
              </a:rPr>
              <a:t>, such as information stored on computers and storage devices (e.g. USB flash drives). In recent years, there have been numerous reports of confidential data, such as customers' personal records, being exposed through loss or theft of laptops or backup drives; encrypting such files at rest helps protect them if physical security measures fail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6) </a:t>
            </a:r>
            <a:r>
              <a:rPr b="1" lang="en-US" sz="1600">
                <a:solidFill>
                  <a:schemeClr val="dk1"/>
                </a:solidFill>
                <a:latin typeface="Georgia"/>
                <a:ea typeface="Georgia"/>
                <a:cs typeface="Georgia"/>
                <a:sym typeface="Georgia"/>
              </a:rPr>
              <a:t>Digital rights management systems</a:t>
            </a:r>
            <a:r>
              <a:rPr lang="en-US" sz="1600">
                <a:solidFill>
                  <a:schemeClr val="dk1"/>
                </a:solidFill>
                <a:latin typeface="Georgia"/>
                <a:ea typeface="Georgia"/>
                <a:cs typeface="Georgia"/>
                <a:sym typeface="Georgia"/>
              </a:rPr>
              <a:t>, which prevent unauthorized</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 use or reproduction of copyrighted material and protect software against</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 reverse engineering (see also copy protection), is another somewhat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chemeClr val="dk1"/>
                </a:solidFill>
                <a:latin typeface="Georgia"/>
                <a:ea typeface="Georgia"/>
                <a:cs typeface="Georgia"/>
                <a:sym typeface="Georgia"/>
              </a:rPr>
              <a:t>different example of using encryption on data at rest.</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200">
              <a:solidFill>
                <a:schemeClr val="dk1"/>
              </a:solidFill>
              <a:latin typeface="Georgia"/>
              <a:ea typeface="Georgia"/>
              <a:cs typeface="Georgia"/>
              <a:sym typeface="Georgia"/>
            </a:endParaRPr>
          </a:p>
        </p:txBody>
      </p:sp>
      <p:pic>
        <p:nvPicPr>
          <p:cNvPr id="291" name="Google Shape;291;p33"/>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92" name="Google Shape;292;p33"/>
          <p:cNvPicPr preferRelativeResize="0"/>
          <p:nvPr/>
        </p:nvPicPr>
        <p:blipFill>
          <a:blip r:embed="rId4">
            <a:alphaModFix/>
          </a:blip>
          <a:stretch>
            <a:fillRect/>
          </a:stretch>
        </p:blipFill>
        <p:spPr>
          <a:xfrm>
            <a:off x="9101025" y="2762725"/>
            <a:ext cx="2747324" cy="18287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Future Scope</a:t>
            </a:r>
            <a:endParaRPr b="1">
              <a:solidFill>
                <a:schemeClr val="dk1"/>
              </a:solidFill>
            </a:endParaRPr>
          </a:p>
        </p:txBody>
      </p:sp>
      <p:sp>
        <p:nvSpPr>
          <p:cNvPr id="298" name="Google Shape;298;p34"/>
          <p:cNvSpPr txBox="1"/>
          <p:nvPr>
            <p:ph idx="1" type="body"/>
          </p:nvPr>
        </p:nvSpPr>
        <p:spPr>
          <a:xfrm>
            <a:off x="2427550" y="1468225"/>
            <a:ext cx="8915400" cy="4563300"/>
          </a:xfrm>
          <a:prstGeom prst="rect">
            <a:avLst/>
          </a:prstGeom>
          <a:noFill/>
          <a:ln>
            <a:noFill/>
          </a:ln>
        </p:spPr>
        <p:txBody>
          <a:bodyPr anchorCtr="0" anchor="t" bIns="45700" lIns="91425" spcFirstLastPara="1" rIns="91425" wrap="square" tIns="45700">
            <a:normAutofit fontScale="92500" lnSpcReduction="20000"/>
          </a:bodyPr>
          <a:lstStyle/>
          <a:p>
            <a:pPr indent="-346075" lvl="0" marL="457200" rtl="0" algn="l">
              <a:lnSpc>
                <a:spcPct val="115000"/>
              </a:lnSpc>
              <a:spcBef>
                <a:spcPts val="0"/>
              </a:spcBef>
              <a:spcAft>
                <a:spcPts val="0"/>
              </a:spcAft>
              <a:buClr>
                <a:schemeClr val="dk1"/>
              </a:buClr>
              <a:buSzPct val="100000"/>
              <a:buFont typeface="Georgia"/>
              <a:buAutoNum type="arabicPeriod"/>
            </a:pPr>
            <a:r>
              <a:rPr lang="en-US" sz="2000">
                <a:solidFill>
                  <a:schemeClr val="dk1"/>
                </a:solidFill>
                <a:latin typeface="Georgia"/>
                <a:ea typeface="Georgia"/>
                <a:cs typeface="Georgia"/>
                <a:sym typeface="Georgia"/>
              </a:rPr>
              <a:t>More </a:t>
            </a:r>
            <a:r>
              <a:rPr lang="en-US" sz="2000">
                <a:solidFill>
                  <a:schemeClr val="dk1"/>
                </a:solidFill>
                <a:latin typeface="Georgia"/>
                <a:ea typeface="Georgia"/>
                <a:cs typeface="Georgia"/>
                <a:sym typeface="Georgia"/>
              </a:rPr>
              <a:t>encoding</a:t>
            </a:r>
            <a:r>
              <a:rPr lang="en-US" sz="2000">
                <a:solidFill>
                  <a:schemeClr val="dk1"/>
                </a:solidFill>
                <a:latin typeface="Georgia"/>
                <a:ea typeface="Georgia"/>
                <a:cs typeface="Georgia"/>
                <a:sym typeface="Georgia"/>
              </a:rPr>
              <a:t> cipher options could be added such as</a:t>
            </a:r>
            <a:endParaRPr sz="2000">
              <a:solidFill>
                <a:schemeClr val="dk1"/>
              </a:solidFill>
              <a:latin typeface="Georgia"/>
              <a:ea typeface="Georgia"/>
              <a:cs typeface="Georgia"/>
              <a:sym typeface="Georgia"/>
            </a:endParaRPr>
          </a:p>
          <a:p>
            <a:pPr indent="0" lvl="0" marL="457200" rtl="0" algn="l">
              <a:lnSpc>
                <a:spcPct val="115000"/>
              </a:lnSpc>
              <a:spcBef>
                <a:spcPts val="0"/>
              </a:spcBef>
              <a:spcAft>
                <a:spcPts val="0"/>
              </a:spcAft>
              <a:buNone/>
            </a:pPr>
            <a:r>
              <a:rPr lang="en-US" sz="2000">
                <a:solidFill>
                  <a:schemeClr val="dk1"/>
                </a:solidFill>
                <a:latin typeface="Georgia"/>
                <a:ea typeface="Georgia"/>
                <a:cs typeface="Georgia"/>
                <a:sym typeface="Georgia"/>
              </a:rPr>
              <a:t>STEGANOGRAPHY</a:t>
            </a:r>
            <a:r>
              <a:rPr lang="en-US" sz="2000">
                <a:solidFill>
                  <a:schemeClr val="dk1"/>
                </a:solidFill>
                <a:latin typeface="Georgia"/>
                <a:ea typeface="Georgia"/>
                <a:cs typeface="Georgia"/>
                <a:sym typeface="Georgia"/>
              </a:rPr>
              <a:t> ,</a:t>
            </a:r>
            <a:endParaRPr sz="2000">
              <a:solidFill>
                <a:schemeClr val="dk1"/>
              </a:solidFill>
              <a:latin typeface="Georgia"/>
              <a:ea typeface="Georgia"/>
              <a:cs typeface="Georgia"/>
              <a:sym typeface="Georgia"/>
            </a:endParaRPr>
          </a:p>
          <a:p>
            <a:pPr indent="0" lvl="0" marL="457200" rtl="0" algn="l">
              <a:lnSpc>
                <a:spcPct val="115000"/>
              </a:lnSpc>
              <a:spcBef>
                <a:spcPts val="0"/>
              </a:spcBef>
              <a:spcAft>
                <a:spcPts val="0"/>
              </a:spcAft>
              <a:buNone/>
            </a:pPr>
            <a:r>
              <a:rPr lang="en-US" sz="2000">
                <a:solidFill>
                  <a:schemeClr val="dk1"/>
                </a:solidFill>
                <a:latin typeface="Georgia"/>
                <a:ea typeface="Georgia"/>
                <a:cs typeface="Georgia"/>
                <a:sym typeface="Georgia"/>
              </a:rPr>
              <a:t>ADVANCED</a:t>
            </a:r>
            <a:r>
              <a:rPr lang="en-US" sz="2000">
                <a:solidFill>
                  <a:schemeClr val="dk1"/>
                </a:solidFill>
                <a:latin typeface="Georgia"/>
                <a:ea typeface="Georgia"/>
                <a:cs typeface="Georgia"/>
                <a:sym typeface="Georgia"/>
              </a:rPr>
              <a:t> ENCRYPTION STANDARD (AES), </a:t>
            </a:r>
            <a:endParaRPr sz="2000">
              <a:solidFill>
                <a:schemeClr val="dk1"/>
              </a:solidFill>
              <a:latin typeface="Georgia"/>
              <a:ea typeface="Georgia"/>
              <a:cs typeface="Georgia"/>
              <a:sym typeface="Georgia"/>
            </a:endParaRPr>
          </a:p>
          <a:p>
            <a:pPr indent="0" lvl="0" marL="457200" rtl="0" algn="l">
              <a:lnSpc>
                <a:spcPct val="115000"/>
              </a:lnSpc>
              <a:spcBef>
                <a:spcPts val="0"/>
              </a:spcBef>
              <a:spcAft>
                <a:spcPts val="0"/>
              </a:spcAft>
              <a:buNone/>
            </a:pPr>
            <a:r>
              <a:rPr lang="en-US" sz="2000">
                <a:solidFill>
                  <a:schemeClr val="dk1"/>
                </a:solidFill>
                <a:latin typeface="Georgia"/>
                <a:ea typeface="Georgia"/>
                <a:cs typeface="Georgia"/>
                <a:sym typeface="Georgia"/>
              </a:rPr>
              <a:t>TRIPLE DES ( DATA ENCRYPTION STANDARD).</a:t>
            </a:r>
            <a:endParaRPr sz="2000">
              <a:solidFill>
                <a:schemeClr val="dk1"/>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2000">
              <a:solidFill>
                <a:schemeClr val="dk1"/>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2000">
              <a:solidFill>
                <a:schemeClr val="dk1"/>
              </a:solidFill>
              <a:latin typeface="Georgia"/>
              <a:ea typeface="Georgia"/>
              <a:cs typeface="Georgia"/>
              <a:sym typeface="Georgia"/>
            </a:endParaRPr>
          </a:p>
          <a:p>
            <a:pPr indent="-346075" lvl="0" marL="457200" rtl="0" algn="l">
              <a:lnSpc>
                <a:spcPct val="115000"/>
              </a:lnSpc>
              <a:spcBef>
                <a:spcPts val="0"/>
              </a:spcBef>
              <a:spcAft>
                <a:spcPts val="0"/>
              </a:spcAft>
              <a:buClr>
                <a:schemeClr val="dk1"/>
              </a:buClr>
              <a:buSzPct val="100000"/>
              <a:buFont typeface="Georgia"/>
              <a:buAutoNum type="arabicPeriod"/>
            </a:pPr>
            <a:r>
              <a:rPr lang="en-US" sz="2000">
                <a:solidFill>
                  <a:schemeClr val="dk1"/>
                </a:solidFill>
                <a:latin typeface="Georgia"/>
                <a:ea typeface="Georgia"/>
                <a:cs typeface="Georgia"/>
                <a:sym typeface="Georgia"/>
              </a:rPr>
              <a:t>More secure and user oriented encryption can be done</a:t>
            </a:r>
            <a:endParaRPr sz="20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20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2000">
              <a:solidFill>
                <a:schemeClr val="dk1"/>
              </a:solidFill>
              <a:latin typeface="Georgia"/>
              <a:ea typeface="Georgia"/>
              <a:cs typeface="Georgia"/>
              <a:sym typeface="Georgia"/>
            </a:endParaRPr>
          </a:p>
          <a:p>
            <a:pPr indent="-346075" lvl="0" marL="457200" rtl="0" algn="l">
              <a:lnSpc>
                <a:spcPct val="115000"/>
              </a:lnSpc>
              <a:spcBef>
                <a:spcPts val="0"/>
              </a:spcBef>
              <a:spcAft>
                <a:spcPts val="0"/>
              </a:spcAft>
              <a:buClr>
                <a:schemeClr val="dk1"/>
              </a:buClr>
              <a:buSzPct val="100000"/>
              <a:buFont typeface="Georgia"/>
              <a:buAutoNum type="arabicPeriod"/>
            </a:pPr>
            <a:r>
              <a:rPr lang="en-US" sz="2000">
                <a:solidFill>
                  <a:schemeClr val="dk1"/>
                </a:solidFill>
                <a:latin typeface="Georgia"/>
                <a:ea typeface="Georgia"/>
                <a:cs typeface="Georgia"/>
                <a:sym typeface="Georgia"/>
              </a:rPr>
              <a:t>It will be used in all purpose such as Internet banking, Sharing Personal details,</a:t>
            </a:r>
            <a:endParaRPr sz="2000">
              <a:solidFill>
                <a:schemeClr val="dk1"/>
              </a:solidFill>
              <a:latin typeface="Georgia"/>
              <a:ea typeface="Georgia"/>
              <a:cs typeface="Georgia"/>
              <a:sym typeface="Georgia"/>
            </a:endParaRPr>
          </a:p>
          <a:p>
            <a:pPr indent="0" lvl="0" marL="457200" rtl="0" algn="l">
              <a:lnSpc>
                <a:spcPct val="115000"/>
              </a:lnSpc>
              <a:spcBef>
                <a:spcPts val="0"/>
              </a:spcBef>
              <a:spcAft>
                <a:spcPts val="0"/>
              </a:spcAft>
              <a:buNone/>
            </a:pPr>
            <a:r>
              <a:rPr lang="en-US" sz="2000">
                <a:solidFill>
                  <a:schemeClr val="dk1"/>
                </a:solidFill>
                <a:latin typeface="Georgia"/>
                <a:ea typeface="Georgia"/>
                <a:cs typeface="Georgia"/>
                <a:sym typeface="Georgia"/>
              </a:rPr>
              <a:t>Military &amp; Defence connections and also identifing Terrorist threats , Securing your data in own devices more safely,</a:t>
            </a:r>
            <a:endParaRPr sz="2000">
              <a:solidFill>
                <a:schemeClr val="dk1"/>
              </a:solidFill>
              <a:latin typeface="Georgia"/>
              <a:ea typeface="Georgia"/>
              <a:cs typeface="Georgia"/>
              <a:sym typeface="Georgia"/>
            </a:endParaRPr>
          </a:p>
          <a:p>
            <a:pPr indent="0" lvl="0" marL="45720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300">
              <a:solidFill>
                <a:schemeClr val="dk1"/>
              </a:solidFill>
              <a:latin typeface="Georgia"/>
              <a:ea typeface="Georgia"/>
              <a:cs typeface="Georgia"/>
              <a:sym typeface="Georgia"/>
            </a:endParaRPr>
          </a:p>
        </p:txBody>
      </p:sp>
      <p:pic>
        <p:nvPicPr>
          <p:cNvPr id="299" name="Google Shape;299;p34"/>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300" name="Google Shape;300;p34"/>
          <p:cNvPicPr preferRelativeResize="0"/>
          <p:nvPr/>
        </p:nvPicPr>
        <p:blipFill>
          <a:blip r:embed="rId4">
            <a:alphaModFix/>
          </a:blip>
          <a:stretch>
            <a:fillRect/>
          </a:stretch>
        </p:blipFill>
        <p:spPr>
          <a:xfrm>
            <a:off x="9163088" y="1468225"/>
            <a:ext cx="2847975" cy="16002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2351700" y="457275"/>
            <a:ext cx="3579300" cy="631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Conclusion</a:t>
            </a:r>
            <a:endParaRPr b="1">
              <a:solidFill>
                <a:schemeClr val="dk1"/>
              </a:solidFill>
            </a:endParaRPr>
          </a:p>
        </p:txBody>
      </p:sp>
      <p:sp>
        <p:nvSpPr>
          <p:cNvPr id="306" name="Google Shape;306;p35"/>
          <p:cNvSpPr txBox="1"/>
          <p:nvPr>
            <p:ph idx="1" type="body"/>
          </p:nvPr>
        </p:nvSpPr>
        <p:spPr>
          <a:xfrm>
            <a:off x="2351700" y="1519125"/>
            <a:ext cx="9390600" cy="45177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Today, encryption is used in the transfer of communication over the Internet for security and commerce. As computing power continues to increase, computer encryption is constantly evolving to prevent attacks. Encryption serves as a mechanism to ensure confidentiality. Since data may be visible on the Internet, sensitive information such as passwords and personal communication may be exposed to potential interceptors </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chemeClr val="dk1"/>
              </a:solidFill>
              <a:latin typeface="Georgia"/>
              <a:ea typeface="Georgia"/>
              <a:cs typeface="Georgia"/>
              <a:sym typeface="Georgia"/>
            </a:endParaRPr>
          </a:p>
          <a:p>
            <a:pPr indent="-330200" lvl="0" marL="457200" rtl="0" algn="l">
              <a:lnSpc>
                <a:spcPct val="115000"/>
              </a:lnSpc>
              <a:spcBef>
                <a:spcPts val="0"/>
              </a:spcBef>
              <a:spcAft>
                <a:spcPts val="0"/>
              </a:spcAft>
              <a:buClr>
                <a:schemeClr val="dk1"/>
              </a:buClr>
              <a:buSzPts val="1600"/>
              <a:buFont typeface="Georgia"/>
              <a:buChar char="🠶"/>
            </a:pPr>
            <a:r>
              <a:rPr lang="en-US" sz="1600">
                <a:solidFill>
                  <a:schemeClr val="dk1"/>
                </a:solidFill>
                <a:latin typeface="Georgia"/>
                <a:ea typeface="Georgia"/>
                <a:cs typeface="Georgia"/>
                <a:sym typeface="Georgia"/>
              </a:rPr>
              <a:t>Early encryption techniques were often utilized in military messaging. Since then, new techniques have emerged and become commonplace in all areas of modern computing.Modern encryption schemes utilize the concepts of public-key and symmetric-key.Modern encryption techniques ensure security because modern computers are inefficient at cracking the encryption.</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en-US" sz="1600">
                <a:solidFill>
                  <a:schemeClr val="dk1"/>
                </a:solidFill>
                <a:latin typeface="Georgia"/>
                <a:ea typeface="Georgia"/>
                <a:cs typeface="Georgia"/>
                <a:sym typeface="Georgia"/>
              </a:rPr>
              <a:t>We have successfully developed Encoder-Decoder project in Python. We used the popular tkinter library for rendering graphics on a display window to encode &amp; decode using the Ceaser Cipher method for encrypting. In this way, we can encode our message and decode the encoded message in a secure way by using the Password key</a:t>
            </a:r>
            <a:endParaRPr b="1" sz="1600">
              <a:solidFill>
                <a:schemeClr val="dk1"/>
              </a:solidFill>
              <a:latin typeface="Georgia"/>
              <a:ea typeface="Georgia"/>
              <a:cs typeface="Georgia"/>
              <a:sym typeface="Georgia"/>
            </a:endParaRPr>
          </a:p>
        </p:txBody>
      </p:sp>
      <p:pic>
        <p:nvPicPr>
          <p:cNvPr id="307" name="Google Shape;307;p35"/>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References</a:t>
            </a:r>
            <a:endParaRPr b="1">
              <a:solidFill>
                <a:schemeClr val="dk1"/>
              </a:solidFill>
            </a:endParaRPr>
          </a:p>
        </p:txBody>
      </p:sp>
      <p:sp>
        <p:nvSpPr>
          <p:cNvPr id="313" name="Google Shape;313;p36"/>
          <p:cNvSpPr txBox="1"/>
          <p:nvPr>
            <p:ph idx="1" type="body"/>
          </p:nvPr>
        </p:nvSpPr>
        <p:spPr>
          <a:xfrm>
            <a:off x="2427550" y="1468225"/>
            <a:ext cx="8915400" cy="4563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1) Tkinter library:</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 </a:t>
            </a:r>
            <a:r>
              <a:rPr lang="en-US" u="sng">
                <a:solidFill>
                  <a:schemeClr val="hlink"/>
                </a:solidFill>
                <a:latin typeface="Georgia"/>
                <a:ea typeface="Georgia"/>
                <a:cs typeface="Georgia"/>
                <a:sym typeface="Georgia"/>
                <a:hlinkClick r:id="rId3"/>
              </a:rPr>
              <a:t>https://docs.python.org/3/library/tkinter.html</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u="sng">
                <a:solidFill>
                  <a:schemeClr val="hlink"/>
                </a:solidFill>
                <a:latin typeface="Georgia"/>
                <a:ea typeface="Georgia"/>
                <a:cs typeface="Georgia"/>
                <a:sym typeface="Georgia"/>
                <a:hlinkClick r:id="rId4"/>
              </a:rPr>
              <a:t>https://www.tutorialspoint.com/python/python_gui_programming.htm#%20:~:text=Tkinter%20is%20the%20standard%20GUI,to%20the%20Tk%%2020GUI%20toolkit.&amp;text=Import%20the%20Tkinter%20module</a:t>
            </a:r>
            <a:r>
              <a:rPr lang="en-US">
                <a:solidFill>
                  <a:schemeClr val="dk1"/>
                </a:solidFill>
                <a:latin typeface="Georgia"/>
                <a:ea typeface="Georgia"/>
                <a:cs typeface="Georgia"/>
                <a:sym typeface="Georgia"/>
              </a:rPr>
              <a:t>.</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3)Cesar Cipher: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u="sng">
                <a:solidFill>
                  <a:schemeClr val="hlink"/>
                </a:solidFill>
                <a:latin typeface="Georgia"/>
                <a:ea typeface="Georgia"/>
                <a:cs typeface="Georgia"/>
                <a:sym typeface="Georgia"/>
                <a:hlinkClick r:id="rId5"/>
              </a:rPr>
              <a:t>https://en.wikipedia.org/wiki/Caesar_cipher</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u="sng">
                <a:solidFill>
                  <a:schemeClr val="hlink"/>
                </a:solidFill>
                <a:latin typeface="Georgia"/>
                <a:ea typeface="Georgia"/>
                <a:cs typeface="Georgia"/>
                <a:sym typeface="Georgia"/>
                <a:hlinkClick r:id="rId6"/>
              </a:rPr>
              <a:t>https://www.geeksforgeeks.org/caesar-cipher-in-cryptography/</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300">
              <a:solidFill>
                <a:schemeClr val="dk1"/>
              </a:solidFill>
              <a:latin typeface="Georgia"/>
              <a:ea typeface="Georgia"/>
              <a:cs typeface="Georgia"/>
              <a:sym typeface="Georgia"/>
            </a:endParaRPr>
          </a:p>
        </p:txBody>
      </p:sp>
      <p:pic>
        <p:nvPicPr>
          <p:cNvPr id="314" name="Google Shape;314;p36"/>
          <p:cNvPicPr preferRelativeResize="0"/>
          <p:nvPr/>
        </p:nvPicPr>
        <p:blipFill rotWithShape="1">
          <a:blip r:embed="rId7">
            <a:alphaModFix/>
          </a:blip>
          <a:srcRect b="0" l="0" r="0" t="0"/>
          <a:stretch/>
        </p:blipFill>
        <p:spPr>
          <a:xfrm>
            <a:off x="11267090" y="35183"/>
            <a:ext cx="924910" cy="10537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2351720" y="457275"/>
            <a:ext cx="5096700" cy="75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B230B"/>
              </a:buClr>
              <a:buSzPts val="3200"/>
              <a:buFont typeface="Times New Roman"/>
              <a:buNone/>
            </a:pPr>
            <a:r>
              <a:rPr b="1" i="1" lang="en-US" sz="3200">
                <a:solidFill>
                  <a:schemeClr val="dk1"/>
                </a:solidFill>
                <a:latin typeface="Times New Roman"/>
                <a:ea typeface="Times New Roman"/>
                <a:cs typeface="Times New Roman"/>
                <a:sym typeface="Times New Roman"/>
              </a:rPr>
              <a:t>GROUP MEMBERS</a:t>
            </a:r>
            <a:endParaRPr>
              <a:solidFill>
                <a:schemeClr val="dk1"/>
              </a:solidFill>
            </a:endParaRPr>
          </a:p>
        </p:txBody>
      </p:sp>
      <p:sp>
        <p:nvSpPr>
          <p:cNvPr id="179" name="Google Shape;179;p19"/>
          <p:cNvSpPr txBox="1"/>
          <p:nvPr>
            <p:ph idx="1" type="body"/>
          </p:nvPr>
        </p:nvSpPr>
        <p:spPr>
          <a:xfrm>
            <a:off x="2351690" y="1327485"/>
            <a:ext cx="8915400" cy="3777622"/>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100"/>
              <a:buNone/>
            </a:pPr>
            <a:r>
              <a:rPr b="1" lang="en-US" sz="3000">
                <a:solidFill>
                  <a:schemeClr val="dk1"/>
                </a:solidFill>
                <a:latin typeface="Times New Roman"/>
                <a:ea typeface="Times New Roman"/>
                <a:cs typeface="Times New Roman"/>
                <a:sym typeface="Times New Roman"/>
              </a:rPr>
              <a:t>SAHIL A. SAWANT ( B-17 )</a:t>
            </a:r>
            <a:endParaRPr b="1" sz="3000">
              <a:solidFill>
                <a:schemeClr val="dk1"/>
              </a:solidFill>
              <a:latin typeface="Times New Roman"/>
              <a:ea typeface="Times New Roman"/>
              <a:cs typeface="Times New Roman"/>
              <a:sym typeface="Times New Roman"/>
            </a:endParaRPr>
          </a:p>
          <a:p>
            <a:pPr indent="0" lvl="0" marL="57150" rtl="0" algn="l">
              <a:spcBef>
                <a:spcPts val="0"/>
              </a:spcBef>
              <a:spcAft>
                <a:spcPts val="0"/>
              </a:spcAft>
              <a:buClr>
                <a:schemeClr val="dk1"/>
              </a:buClr>
              <a:buSzPts val="1100"/>
              <a:buFont typeface="Arial"/>
              <a:buNone/>
            </a:pPr>
            <a:r>
              <a:t/>
            </a:r>
            <a:endParaRPr b="1" sz="3000">
              <a:solidFill>
                <a:schemeClr val="dk1"/>
              </a:solidFill>
              <a:latin typeface="Times New Roman"/>
              <a:ea typeface="Times New Roman"/>
              <a:cs typeface="Times New Roman"/>
              <a:sym typeface="Times New Roman"/>
            </a:endParaRPr>
          </a:p>
          <a:p>
            <a:pPr indent="0" lvl="0" marL="57150" rtl="0" algn="l">
              <a:spcBef>
                <a:spcPts val="0"/>
              </a:spcBef>
              <a:spcAft>
                <a:spcPts val="0"/>
              </a:spcAft>
              <a:buSzPts val="1100"/>
              <a:buNone/>
            </a:pPr>
            <a:r>
              <a:rPr b="1" lang="en-US" sz="3000">
                <a:solidFill>
                  <a:schemeClr val="dk1"/>
                </a:solidFill>
                <a:latin typeface="Times New Roman"/>
                <a:ea typeface="Times New Roman"/>
                <a:cs typeface="Times New Roman"/>
                <a:sym typeface="Times New Roman"/>
              </a:rPr>
              <a:t>ADITYA P. SHINDE ( B-25 )</a:t>
            </a:r>
            <a:endParaRPr b="1" sz="3000">
              <a:solidFill>
                <a:schemeClr val="dk1"/>
              </a:solidFill>
              <a:latin typeface="Times New Roman"/>
              <a:ea typeface="Times New Roman"/>
              <a:cs typeface="Times New Roman"/>
              <a:sym typeface="Times New Roman"/>
            </a:endParaRPr>
          </a:p>
          <a:p>
            <a:pPr indent="0" lvl="0" marL="57150" rtl="0" algn="l">
              <a:spcBef>
                <a:spcPts val="0"/>
              </a:spcBef>
              <a:spcAft>
                <a:spcPts val="0"/>
              </a:spcAft>
              <a:buClr>
                <a:schemeClr val="dk1"/>
              </a:buClr>
              <a:buSzPts val="1100"/>
              <a:buFont typeface="Arial"/>
              <a:buNone/>
            </a:pPr>
            <a:r>
              <a:t/>
            </a:r>
            <a:endParaRPr b="1" sz="3000">
              <a:solidFill>
                <a:schemeClr val="dk1"/>
              </a:solidFill>
              <a:latin typeface="Times New Roman"/>
              <a:ea typeface="Times New Roman"/>
              <a:cs typeface="Times New Roman"/>
              <a:sym typeface="Times New Roman"/>
            </a:endParaRPr>
          </a:p>
          <a:p>
            <a:pPr indent="0" lvl="0" marL="57150" rtl="0" algn="l">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VINAYAK V. UTEKAR ( B-42 )</a:t>
            </a:r>
            <a:endParaRPr sz="3000">
              <a:solidFill>
                <a:schemeClr val="dk1"/>
              </a:solidFill>
              <a:latin typeface="Arial"/>
              <a:ea typeface="Arial"/>
              <a:cs typeface="Arial"/>
              <a:sym typeface="Arial"/>
            </a:endParaRPr>
          </a:p>
        </p:txBody>
      </p:sp>
      <p:pic>
        <p:nvPicPr>
          <p:cNvPr id="180" name="Google Shape;180;p19"/>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181" name="Google Shape;181;p19"/>
          <p:cNvSpPr txBox="1"/>
          <p:nvPr/>
        </p:nvSpPr>
        <p:spPr>
          <a:xfrm>
            <a:off x="5789300" y="4460750"/>
            <a:ext cx="5718600" cy="11775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US" sz="3000">
                <a:solidFill>
                  <a:schemeClr val="dk1"/>
                </a:solidFill>
                <a:latin typeface="Times New Roman"/>
                <a:ea typeface="Times New Roman"/>
                <a:cs typeface="Times New Roman"/>
                <a:sym typeface="Times New Roman"/>
              </a:rPr>
              <a:t> Under the Supervision of</a:t>
            </a:r>
            <a:endParaRPr b="1" sz="3000">
              <a:solidFill>
                <a:schemeClr val="dk1"/>
              </a:solidFill>
            </a:endParaRPr>
          </a:p>
          <a:p>
            <a:pPr indent="0" lvl="0" marL="0" marR="451636" rtl="0" algn="r">
              <a:lnSpc>
                <a:spcPct val="115000"/>
              </a:lnSpc>
              <a:spcBef>
                <a:spcPts val="0"/>
              </a:spcBef>
              <a:spcAft>
                <a:spcPts val="0"/>
              </a:spcAft>
              <a:buNone/>
            </a:pPr>
            <a:r>
              <a:rPr b="1" i="1" lang="en-US" sz="3000">
                <a:solidFill>
                  <a:schemeClr val="dk1"/>
                </a:solidFill>
                <a:latin typeface="Times New Roman"/>
                <a:ea typeface="Times New Roman"/>
                <a:cs typeface="Times New Roman"/>
                <a:sym typeface="Times New Roman"/>
              </a:rPr>
              <a:t>Prof.POULAMI DAS</a:t>
            </a:r>
            <a:endParaRPr sz="3000"/>
          </a:p>
        </p:txBody>
      </p:sp>
      <p:pic>
        <p:nvPicPr>
          <p:cNvPr id="182" name="Google Shape;182;p19"/>
          <p:cNvPicPr preferRelativeResize="0"/>
          <p:nvPr/>
        </p:nvPicPr>
        <p:blipFill>
          <a:blip r:embed="rId4">
            <a:alphaModFix/>
          </a:blip>
          <a:stretch>
            <a:fillRect/>
          </a:stretch>
        </p:blipFill>
        <p:spPr>
          <a:xfrm>
            <a:off x="8437550" y="1208175"/>
            <a:ext cx="2697700" cy="2484025"/>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idx="1" type="body"/>
          </p:nvPr>
        </p:nvSpPr>
        <p:spPr>
          <a:xfrm>
            <a:off x="2351700" y="1513750"/>
            <a:ext cx="8915400" cy="3607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60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rPr lang="en-US" sz="9600">
                <a:solidFill>
                  <a:schemeClr val="dk1"/>
                </a:solidFill>
                <a:latin typeface="Georgia"/>
                <a:ea typeface="Georgia"/>
                <a:cs typeface="Georgia"/>
                <a:sym typeface="Georgia"/>
              </a:rPr>
              <a:t>THANK YOU</a:t>
            </a:r>
            <a:endParaRPr sz="9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300">
              <a:solidFill>
                <a:schemeClr val="dk1"/>
              </a:solidFill>
              <a:latin typeface="Georgia"/>
              <a:ea typeface="Georgia"/>
              <a:cs typeface="Georgia"/>
              <a:sym typeface="Georgia"/>
            </a:endParaRPr>
          </a:p>
        </p:txBody>
      </p:sp>
      <p:pic>
        <p:nvPicPr>
          <p:cNvPr id="320" name="Google Shape;320;p37"/>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2351710" y="457275"/>
            <a:ext cx="3533700" cy="75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B230B"/>
              </a:buClr>
              <a:buSzPts val="3200"/>
              <a:buFont typeface="Times New Roman"/>
              <a:buNone/>
            </a:pPr>
            <a:r>
              <a:rPr b="1" i="1" lang="en-US">
                <a:solidFill>
                  <a:schemeClr val="dk1"/>
                </a:solidFill>
                <a:latin typeface="Times New Roman"/>
                <a:ea typeface="Times New Roman"/>
                <a:cs typeface="Times New Roman"/>
                <a:sym typeface="Times New Roman"/>
              </a:rPr>
              <a:t>OVERVIEW</a:t>
            </a:r>
            <a:endParaRPr i="1">
              <a:solidFill>
                <a:schemeClr val="dk1"/>
              </a:solidFill>
            </a:endParaRPr>
          </a:p>
        </p:txBody>
      </p:sp>
      <p:sp>
        <p:nvSpPr>
          <p:cNvPr id="188" name="Google Shape;188;p20"/>
          <p:cNvSpPr txBox="1"/>
          <p:nvPr>
            <p:ph idx="1" type="body"/>
          </p:nvPr>
        </p:nvSpPr>
        <p:spPr>
          <a:xfrm>
            <a:off x="2351700" y="1327473"/>
            <a:ext cx="8915400" cy="4354800"/>
          </a:xfrm>
          <a:prstGeom prst="rect">
            <a:avLst/>
          </a:prstGeom>
          <a:noFill/>
          <a:ln>
            <a:noFill/>
          </a:ln>
        </p:spPr>
        <p:txBody>
          <a:bodyPr anchorCtr="0" anchor="t" bIns="45700" lIns="91425" spcFirstLastPara="1" rIns="91425" wrap="square" tIns="45700">
            <a:noAutofit/>
          </a:bodyPr>
          <a:lstStyle/>
          <a:p>
            <a:pPr indent="-381000" lvl="0" marL="342900" rtl="0" algn="l">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Introduction</a:t>
            </a:r>
            <a:endParaRPr sz="2400">
              <a:solidFill>
                <a:schemeClr val="dk1"/>
              </a:solidFill>
            </a:endParaRPr>
          </a:p>
          <a:p>
            <a:pPr indent="-381000" lvl="0" marL="342900" rtl="0" algn="l">
              <a:spcBef>
                <a:spcPts val="10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Literature Survey</a:t>
            </a:r>
            <a:endParaRPr sz="2400">
              <a:solidFill>
                <a:schemeClr val="dk1"/>
              </a:solidFill>
              <a:latin typeface="Times New Roman"/>
              <a:ea typeface="Times New Roman"/>
              <a:cs typeface="Times New Roman"/>
              <a:sym typeface="Times New Roman"/>
            </a:endParaRPr>
          </a:p>
          <a:p>
            <a:pPr indent="-381000" lvl="0" marL="342900" rtl="0" algn="l">
              <a:spcBef>
                <a:spcPts val="10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Problem finding and Motivation to the work</a:t>
            </a:r>
            <a:endParaRPr sz="2400">
              <a:solidFill>
                <a:schemeClr val="dk1"/>
              </a:solidFill>
            </a:endParaRPr>
          </a:p>
          <a:p>
            <a:pPr indent="-381000" lvl="0" marL="342900" rtl="0" algn="l">
              <a:spcBef>
                <a:spcPts val="10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Hardware and Software Requirements</a:t>
            </a:r>
            <a:endParaRPr sz="2400">
              <a:solidFill>
                <a:schemeClr val="dk1"/>
              </a:solidFill>
            </a:endParaRPr>
          </a:p>
          <a:p>
            <a:pPr indent="-381000" lvl="0" marL="342900" rtl="0" algn="l">
              <a:spcBef>
                <a:spcPts val="10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Methodology</a:t>
            </a:r>
            <a:endParaRPr sz="2400">
              <a:solidFill>
                <a:schemeClr val="dk1"/>
              </a:solidFill>
            </a:endParaRPr>
          </a:p>
          <a:p>
            <a:pPr indent="-381000" lvl="0" marL="342900" rtl="0" algn="l">
              <a:spcBef>
                <a:spcPts val="10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Proposed Techniques</a:t>
            </a:r>
            <a:endParaRPr sz="2400">
              <a:solidFill>
                <a:schemeClr val="dk1"/>
              </a:solidFill>
            </a:endParaRPr>
          </a:p>
          <a:p>
            <a:pPr indent="-381000" lvl="0" marL="342900" rtl="0" algn="l">
              <a:spcBef>
                <a:spcPts val="10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Results and Discussions</a:t>
            </a:r>
            <a:endParaRPr sz="2400">
              <a:solidFill>
                <a:schemeClr val="dk1"/>
              </a:solidFill>
            </a:endParaRPr>
          </a:p>
          <a:p>
            <a:pPr indent="-381000" lvl="0" marL="342900" rtl="0" algn="l">
              <a:spcBef>
                <a:spcPts val="10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Conclusion</a:t>
            </a:r>
            <a:endParaRPr sz="2400">
              <a:solidFill>
                <a:schemeClr val="dk1"/>
              </a:solidFill>
            </a:endParaRPr>
          </a:p>
          <a:p>
            <a:pPr indent="-381000" lvl="0" marL="342900" rtl="0" algn="l">
              <a:spcBef>
                <a:spcPts val="10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References</a:t>
            </a:r>
            <a:endParaRPr sz="2400">
              <a:solidFill>
                <a:schemeClr val="dk1"/>
              </a:solidFill>
            </a:endParaRPr>
          </a:p>
          <a:p>
            <a:pPr indent="-228600" lvl="0" marL="342900" rtl="0" algn="l">
              <a:spcBef>
                <a:spcPts val="1000"/>
              </a:spcBef>
              <a:spcAft>
                <a:spcPts val="0"/>
              </a:spcAft>
              <a:buSzPts val="1800"/>
              <a:buNone/>
            </a:pPr>
            <a:r>
              <a:t/>
            </a:r>
            <a:endParaRPr sz="2400"/>
          </a:p>
        </p:txBody>
      </p:sp>
      <p:pic>
        <p:nvPicPr>
          <p:cNvPr id="189" name="Google Shape;189;p20"/>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190" name="Google Shape;190;p20"/>
          <p:cNvPicPr preferRelativeResize="0"/>
          <p:nvPr/>
        </p:nvPicPr>
        <p:blipFill>
          <a:blip r:embed="rId4">
            <a:alphaModFix/>
          </a:blip>
          <a:stretch>
            <a:fillRect/>
          </a:stretch>
        </p:blipFill>
        <p:spPr>
          <a:xfrm>
            <a:off x="8649950" y="1934750"/>
            <a:ext cx="3107350" cy="2566275"/>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solidFill>
                  <a:schemeClr val="dk1"/>
                </a:solidFill>
                <a:latin typeface="Times New Roman"/>
                <a:ea typeface="Times New Roman"/>
                <a:cs typeface="Times New Roman"/>
                <a:sym typeface="Times New Roman"/>
              </a:rPr>
              <a:t>Introduction</a:t>
            </a:r>
            <a:endParaRPr b="1">
              <a:solidFill>
                <a:schemeClr val="dk1"/>
              </a:solidFill>
            </a:endParaRPr>
          </a:p>
        </p:txBody>
      </p:sp>
      <p:sp>
        <p:nvSpPr>
          <p:cNvPr id="196" name="Google Shape;196;p21"/>
          <p:cNvSpPr txBox="1"/>
          <p:nvPr>
            <p:ph idx="1" type="body"/>
          </p:nvPr>
        </p:nvSpPr>
        <p:spPr>
          <a:xfrm>
            <a:off x="2351700" y="1327473"/>
            <a:ext cx="8915400" cy="4655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Georgia"/>
              <a:buChar char="🠶"/>
            </a:pPr>
            <a:r>
              <a:rPr lang="en-US">
                <a:solidFill>
                  <a:schemeClr val="dk1"/>
                </a:solidFill>
                <a:latin typeface="Georgia"/>
                <a:ea typeface="Georgia"/>
                <a:cs typeface="Georgia"/>
                <a:sym typeface="Georgia"/>
              </a:rPr>
              <a:t>In cryptography, encryption is the process of encoding information. This process converts the original representation of the information, known as plaintext, into an alternative form known as ciphertext. Ideally, only authorized parties can decipher a ciphertext back to plaintext and access the original information. </a:t>
            </a:r>
            <a:endParaRPr>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en-US">
                <a:solidFill>
                  <a:schemeClr val="dk1"/>
                </a:solidFill>
                <a:latin typeface="Georgia"/>
                <a:ea typeface="Georgia"/>
                <a:cs typeface="Georgia"/>
                <a:sym typeface="Georgia"/>
              </a:rPr>
              <a:t>The conversion of encrypted data into its original form is called Decryption. It is generally a reverse process of encryption. It decodes the encrypted information so that an authorized user can only decrypt the data because decryption requires a secret key or password. </a:t>
            </a:r>
            <a:endParaRPr>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Char char="🠶"/>
            </a:pPr>
            <a:r>
              <a:rPr lang="en-US">
                <a:solidFill>
                  <a:schemeClr val="dk1"/>
                </a:solidFill>
                <a:latin typeface="Georgia"/>
                <a:ea typeface="Georgia"/>
                <a:cs typeface="Georgia"/>
                <a:sym typeface="Georgia"/>
              </a:rPr>
              <a:t>Few common items that are encrypted include text files, images, e-mail messages, user data and directories. The recipient of decryption receives a prompt or window in which a password can be entered to access the encrypted data. </a:t>
            </a:r>
            <a:r>
              <a:rPr lang="en-US">
                <a:solidFill>
                  <a:schemeClr val="dk1"/>
                </a:solidFill>
                <a:latin typeface="Arial"/>
                <a:ea typeface="Arial"/>
                <a:cs typeface="Arial"/>
                <a:sym typeface="Arial"/>
              </a:rPr>
              <a:t>It may also be </a:t>
            </a:r>
            <a:r>
              <a:rPr lang="en-US">
                <a:solidFill>
                  <a:schemeClr val="dk1"/>
                </a:solidFill>
                <a:latin typeface="Georgia"/>
                <a:ea typeface="Georgia"/>
                <a:cs typeface="Georgia"/>
                <a:sym typeface="Georgia"/>
              </a:rPr>
              <a:t>performed with a set of keys or passwords.</a:t>
            </a:r>
            <a:endParaRPr>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en-US">
                <a:solidFill>
                  <a:schemeClr val="dk1"/>
                </a:solidFill>
                <a:latin typeface="Georgia"/>
                <a:ea typeface="Georgia"/>
                <a:cs typeface="Georgia"/>
                <a:sym typeface="Georgia"/>
              </a:rPr>
              <a:t>Here we have used  Caesar Cipher. Which is one of the most used technique  for secret messaging and exchanging of confidential data</a:t>
            </a:r>
            <a:endParaRPr/>
          </a:p>
          <a:p>
            <a:pPr indent="0" lvl="0" marL="0" rtl="0" algn="l">
              <a:lnSpc>
                <a:spcPct val="115000"/>
              </a:lnSpc>
              <a:spcBef>
                <a:spcPts val="0"/>
              </a:spcBef>
              <a:spcAft>
                <a:spcPts val="0"/>
              </a:spcAft>
              <a:buClr>
                <a:schemeClr val="dk1"/>
              </a:buClr>
              <a:buSzPts val="1100"/>
              <a:buFont typeface="Arial"/>
              <a:buNone/>
            </a:pPr>
            <a:r>
              <a:t/>
            </a:r>
            <a:endParaRPr/>
          </a:p>
        </p:txBody>
      </p:sp>
      <p:pic>
        <p:nvPicPr>
          <p:cNvPr id="197" name="Google Shape;197;p21"/>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2351697" y="457275"/>
            <a:ext cx="4565700" cy="75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solidFill>
                  <a:schemeClr val="dk1"/>
                </a:solidFill>
                <a:latin typeface="Times New Roman"/>
                <a:ea typeface="Times New Roman"/>
                <a:cs typeface="Times New Roman"/>
                <a:sym typeface="Times New Roman"/>
              </a:rPr>
              <a:t>Literature Survey</a:t>
            </a:r>
            <a:endParaRPr b="1" i="1">
              <a:solidFill>
                <a:schemeClr val="dk1"/>
              </a:solidFill>
            </a:endParaRPr>
          </a:p>
        </p:txBody>
      </p:sp>
      <p:sp>
        <p:nvSpPr>
          <p:cNvPr id="203" name="Google Shape;203;p22"/>
          <p:cNvSpPr txBox="1"/>
          <p:nvPr>
            <p:ph idx="1" type="body"/>
          </p:nvPr>
        </p:nvSpPr>
        <p:spPr>
          <a:xfrm>
            <a:off x="2351700" y="1327475"/>
            <a:ext cx="8915400" cy="4808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700">
                <a:solidFill>
                  <a:schemeClr val="dk1"/>
                </a:solidFill>
                <a:latin typeface="Arial"/>
                <a:ea typeface="Arial"/>
                <a:cs typeface="Arial"/>
                <a:sym typeface="Arial"/>
              </a:rPr>
              <a:t>The Caesar Cipher technique is one of the earliest and widely used method of encryption technique. It’s simply a type of substitution cipher, i.e., each letter of a given text is replaced by a letter some fixed number of positions down the alphabet. For example with a shift of 1, A would be replaced by B, B would become C, and so on. The method is apparently named after </a:t>
            </a:r>
            <a:r>
              <a:rPr b="1" lang="en-US" sz="1700">
                <a:solidFill>
                  <a:schemeClr val="dk1"/>
                </a:solidFill>
                <a:latin typeface="Arial"/>
                <a:ea typeface="Arial"/>
                <a:cs typeface="Arial"/>
                <a:sym typeface="Arial"/>
              </a:rPr>
              <a:t>Julius Caesar</a:t>
            </a:r>
            <a:r>
              <a:rPr lang="en-US" sz="1700">
                <a:solidFill>
                  <a:schemeClr val="dk1"/>
                </a:solidFill>
                <a:latin typeface="Arial"/>
                <a:ea typeface="Arial"/>
                <a:cs typeface="Arial"/>
                <a:sym typeface="Arial"/>
              </a:rPr>
              <a:t>, who apparently used it to communicate with his officials. </a:t>
            </a:r>
            <a:endParaRPr sz="1700">
              <a:solidFill>
                <a:schemeClr val="dk1"/>
              </a:solidFill>
              <a:latin typeface="Arial"/>
              <a:ea typeface="Arial"/>
              <a:cs typeface="Arial"/>
              <a:sym typeface="Arial"/>
            </a:endParaRPr>
          </a:p>
          <a:p>
            <a:pPr indent="0" lvl="0" marL="0" rtl="0" algn="just">
              <a:lnSpc>
                <a:spcPct val="115000"/>
              </a:lnSpc>
              <a:spcBef>
                <a:spcPts val="800"/>
              </a:spcBef>
              <a:spcAft>
                <a:spcPts val="0"/>
              </a:spcAft>
              <a:buNone/>
            </a:pPr>
            <a:r>
              <a:rPr lang="en-US" sz="1700">
                <a:solidFill>
                  <a:schemeClr val="dk1"/>
                </a:solidFill>
                <a:latin typeface="Arial"/>
                <a:ea typeface="Arial"/>
                <a:cs typeface="Arial"/>
                <a:sym typeface="Arial"/>
              </a:rPr>
              <a:t>Thus to cipher a given text we need an integer value, known as shift which indicates the number of position each letter of the text has been moved down. </a:t>
            </a:r>
            <a:endParaRPr sz="1700">
              <a:solidFill>
                <a:schemeClr val="dk1"/>
              </a:solidFill>
              <a:latin typeface="Arial"/>
              <a:ea typeface="Arial"/>
              <a:cs typeface="Arial"/>
              <a:sym typeface="Arial"/>
            </a:endParaRPr>
          </a:p>
          <a:p>
            <a:pPr indent="0" lvl="0" marL="0" rtl="0" algn="just">
              <a:lnSpc>
                <a:spcPct val="115000"/>
              </a:lnSpc>
              <a:spcBef>
                <a:spcPts val="800"/>
              </a:spcBef>
              <a:spcAft>
                <a:spcPts val="0"/>
              </a:spcAft>
              <a:buNone/>
            </a:pPr>
            <a:r>
              <a:rPr lang="en-US" sz="1700">
                <a:solidFill>
                  <a:schemeClr val="dk1"/>
                </a:solidFill>
                <a:latin typeface="Arial"/>
                <a:ea typeface="Arial"/>
                <a:cs typeface="Arial"/>
                <a:sym typeface="Arial"/>
              </a:rPr>
              <a:t>The encryption can be represented using modular arithmetic by first transforming the letters into numbers, according to the scheme, A = 0, B = 1,…, Z = 25. Encryption of a letter by a shift n can be described mathematically as. </a:t>
            </a:r>
            <a:endParaRPr sz="1700">
              <a:solidFill>
                <a:schemeClr val="dk1"/>
              </a:solidFill>
              <a:latin typeface="Arial"/>
              <a:ea typeface="Arial"/>
              <a:cs typeface="Arial"/>
              <a:sym typeface="Arial"/>
            </a:endParaRPr>
          </a:p>
          <a:p>
            <a:pPr indent="0" lvl="0" marL="0" rtl="0" algn="ctr">
              <a:lnSpc>
                <a:spcPct val="115000"/>
              </a:lnSpc>
              <a:spcBef>
                <a:spcPts val="800"/>
              </a:spcBef>
              <a:spcAft>
                <a:spcPts val="0"/>
              </a:spcAft>
              <a:buNone/>
            </a:pPr>
            <a:r>
              <a:t/>
            </a:r>
            <a:endParaRPr sz="1600">
              <a:solidFill>
                <a:schemeClr val="dk1"/>
              </a:solidFill>
              <a:latin typeface="Arial"/>
              <a:ea typeface="Arial"/>
              <a:cs typeface="Arial"/>
              <a:sym typeface="Arial"/>
            </a:endParaRPr>
          </a:p>
          <a:p>
            <a:pPr indent="0" lvl="0" marL="0" rtl="0" algn="ctr">
              <a:lnSpc>
                <a:spcPct val="115000"/>
              </a:lnSpc>
              <a:spcBef>
                <a:spcPts val="800"/>
              </a:spcBef>
              <a:spcAft>
                <a:spcPts val="0"/>
              </a:spcAft>
              <a:buNone/>
            </a:pPr>
            <a:r>
              <a:rPr lang="en-US" sz="1600">
                <a:solidFill>
                  <a:schemeClr val="dk1"/>
                </a:solidFill>
                <a:latin typeface="Arial"/>
                <a:ea typeface="Arial"/>
                <a:cs typeface="Arial"/>
                <a:sym typeface="Arial"/>
              </a:rPr>
              <a:t>(Encryption Phase with shift n)</a:t>
            </a:r>
            <a:endParaRPr sz="1600">
              <a:solidFill>
                <a:schemeClr val="dk1"/>
              </a:solidFill>
              <a:latin typeface="Arial"/>
              <a:ea typeface="Arial"/>
              <a:cs typeface="Arial"/>
              <a:sym typeface="Arial"/>
            </a:endParaRPr>
          </a:p>
          <a:p>
            <a:pPr indent="0" lvl="0" marL="0" rtl="0" algn="ctr">
              <a:lnSpc>
                <a:spcPct val="115000"/>
              </a:lnSpc>
              <a:spcBef>
                <a:spcPts val="800"/>
              </a:spcBef>
              <a:spcAft>
                <a:spcPts val="0"/>
              </a:spcAft>
              <a:buNone/>
            </a:pPr>
            <a:r>
              <a:t/>
            </a:r>
            <a:endParaRPr sz="1600">
              <a:solidFill>
                <a:schemeClr val="dk1"/>
              </a:solidFill>
              <a:latin typeface="Arial"/>
              <a:ea typeface="Arial"/>
              <a:cs typeface="Arial"/>
              <a:sym typeface="Arial"/>
            </a:endParaRPr>
          </a:p>
          <a:p>
            <a:pPr indent="0" lvl="0" marL="0" rtl="0" algn="ctr">
              <a:lnSpc>
                <a:spcPct val="115000"/>
              </a:lnSpc>
              <a:spcBef>
                <a:spcPts val="800"/>
              </a:spcBef>
              <a:spcAft>
                <a:spcPts val="0"/>
              </a:spcAft>
              <a:buNone/>
            </a:pPr>
            <a:r>
              <a:rPr lang="en-US" sz="1600">
                <a:solidFill>
                  <a:schemeClr val="dk1"/>
                </a:solidFill>
                <a:latin typeface="Arial"/>
                <a:ea typeface="Arial"/>
                <a:cs typeface="Arial"/>
                <a:sym typeface="Arial"/>
              </a:rPr>
              <a:t>(Decryption Phase with shift n)</a:t>
            </a:r>
            <a:endParaRPr sz="16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t/>
            </a:r>
            <a:endParaRPr sz="1600">
              <a:solidFill>
                <a:schemeClr val="dk1"/>
              </a:solidFill>
              <a:latin typeface="Georgia"/>
              <a:ea typeface="Georgia"/>
              <a:cs typeface="Georgia"/>
              <a:sym typeface="Georgia"/>
            </a:endParaRPr>
          </a:p>
          <a:p>
            <a:pPr indent="-228600" lvl="0" marL="342900" rtl="0" algn="l">
              <a:spcBef>
                <a:spcPts val="1000"/>
              </a:spcBef>
              <a:spcAft>
                <a:spcPts val="0"/>
              </a:spcAft>
              <a:buSzPts val="1800"/>
              <a:buNone/>
            </a:pPr>
            <a:r>
              <a:t/>
            </a:r>
            <a:endParaRPr sz="1600"/>
          </a:p>
        </p:txBody>
      </p:sp>
      <p:pic>
        <p:nvPicPr>
          <p:cNvPr id="204" name="Google Shape;204;p22"/>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05" name="Google Shape;205;p22"/>
          <p:cNvPicPr preferRelativeResize="0"/>
          <p:nvPr/>
        </p:nvPicPr>
        <p:blipFill>
          <a:blip r:embed="rId4">
            <a:alphaModFix/>
          </a:blip>
          <a:stretch>
            <a:fillRect/>
          </a:stretch>
        </p:blipFill>
        <p:spPr>
          <a:xfrm>
            <a:off x="5084300" y="4658650"/>
            <a:ext cx="3450195" cy="365100"/>
          </a:xfrm>
          <a:prstGeom prst="rect">
            <a:avLst/>
          </a:prstGeom>
          <a:noFill/>
          <a:ln>
            <a:noFill/>
          </a:ln>
        </p:spPr>
      </p:pic>
      <p:pic>
        <p:nvPicPr>
          <p:cNvPr id="206" name="Google Shape;206;p22"/>
          <p:cNvPicPr preferRelativeResize="0"/>
          <p:nvPr/>
        </p:nvPicPr>
        <p:blipFill>
          <a:blip r:embed="rId5">
            <a:alphaModFix/>
          </a:blip>
          <a:stretch>
            <a:fillRect/>
          </a:stretch>
        </p:blipFill>
        <p:spPr>
          <a:xfrm>
            <a:off x="5068050" y="5462800"/>
            <a:ext cx="3482700" cy="37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2351700" y="457275"/>
            <a:ext cx="7620000" cy="7644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Problem Statement  </a:t>
            </a:r>
            <a:endParaRPr b="1">
              <a:solidFill>
                <a:schemeClr val="dk1"/>
              </a:solidFill>
            </a:endParaRPr>
          </a:p>
        </p:txBody>
      </p:sp>
      <p:sp>
        <p:nvSpPr>
          <p:cNvPr id="212" name="Google Shape;212;p23"/>
          <p:cNvSpPr txBox="1"/>
          <p:nvPr>
            <p:ph idx="1" type="body"/>
          </p:nvPr>
        </p:nvSpPr>
        <p:spPr>
          <a:xfrm>
            <a:off x="1925500" y="1327475"/>
            <a:ext cx="9695400" cy="48084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sz="1400">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US" sz="2600">
                <a:solidFill>
                  <a:schemeClr val="dk1"/>
                </a:solidFill>
                <a:latin typeface="Georgia"/>
                <a:ea typeface="Georgia"/>
                <a:cs typeface="Georgia"/>
                <a:sym typeface="Georgia"/>
              </a:rPr>
              <a:t>How to secure your information from unauthorized access?</a:t>
            </a:r>
            <a:endParaRPr sz="2600">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US" sz="2600">
                <a:solidFill>
                  <a:schemeClr val="dk1"/>
                </a:solidFill>
                <a:latin typeface="Georgia"/>
                <a:ea typeface="Georgia"/>
                <a:cs typeface="Georgia"/>
                <a:sym typeface="Georgia"/>
              </a:rPr>
              <a:t>Secure message/ data transfer.</a:t>
            </a:r>
            <a:endParaRPr sz="2600">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US" sz="2600">
                <a:solidFill>
                  <a:schemeClr val="dk1"/>
                </a:solidFill>
                <a:latin typeface="Georgia"/>
                <a:ea typeface="Georgia"/>
                <a:cs typeface="Georgia"/>
                <a:sym typeface="Georgia"/>
              </a:rPr>
              <a:t>Encoder-Decoder – Secures your Information by Encoding the</a:t>
            </a:r>
            <a:endParaRPr sz="26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rPr lang="en-US" sz="2600">
                <a:solidFill>
                  <a:schemeClr val="dk1"/>
                </a:solidFill>
                <a:latin typeface="Georgia"/>
                <a:ea typeface="Georgia"/>
                <a:cs typeface="Georgia"/>
                <a:sym typeface="Georgia"/>
              </a:rPr>
              <a:t>messages.</a:t>
            </a:r>
            <a:endParaRPr sz="2600">
              <a:solidFill>
                <a:schemeClr val="dk1"/>
              </a:solidFill>
              <a:latin typeface="Georgia"/>
              <a:ea typeface="Georgia"/>
              <a:cs typeface="Georgia"/>
              <a:sym typeface="Georgia"/>
            </a:endParaRPr>
          </a:p>
        </p:txBody>
      </p:sp>
      <p:pic>
        <p:nvPicPr>
          <p:cNvPr id="213" name="Google Shape;213;p23"/>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14" name="Google Shape;214;p23"/>
          <p:cNvPicPr preferRelativeResize="0"/>
          <p:nvPr/>
        </p:nvPicPr>
        <p:blipFill>
          <a:blip r:embed="rId4">
            <a:alphaModFix/>
          </a:blip>
          <a:stretch>
            <a:fillRect/>
          </a:stretch>
        </p:blipFill>
        <p:spPr>
          <a:xfrm>
            <a:off x="2464813" y="1504100"/>
            <a:ext cx="8689174" cy="184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2351688" y="457275"/>
            <a:ext cx="76200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Hardware Requirements</a:t>
            </a:r>
            <a:endParaRPr b="1">
              <a:solidFill>
                <a:schemeClr val="dk1"/>
              </a:solidFill>
            </a:endParaRPr>
          </a:p>
        </p:txBody>
      </p:sp>
      <p:sp>
        <p:nvSpPr>
          <p:cNvPr id="220" name="Google Shape;220;p24"/>
          <p:cNvSpPr txBox="1"/>
          <p:nvPr>
            <p:ph idx="1" type="body"/>
          </p:nvPr>
        </p:nvSpPr>
        <p:spPr>
          <a:xfrm>
            <a:off x="2351700" y="1406106"/>
            <a:ext cx="8915400" cy="1532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SYSTEM :- INTEL CORE  I3 (Min)</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HARD DISK :- </a:t>
            </a:r>
            <a:r>
              <a:rPr lang="en-US">
                <a:solidFill>
                  <a:schemeClr val="dk1"/>
                </a:solidFill>
                <a:latin typeface="Times New Roman"/>
                <a:ea typeface="Times New Roman"/>
                <a:cs typeface="Times New Roman"/>
                <a:sym typeface="Times New Roman"/>
              </a:rPr>
              <a:t>500 </a:t>
            </a:r>
            <a:r>
              <a:rPr lang="en-US">
                <a:solidFill>
                  <a:schemeClr val="dk1"/>
                </a:solidFill>
                <a:latin typeface="Georgia"/>
                <a:ea typeface="Georgia"/>
                <a:cs typeface="Georgia"/>
                <a:sym typeface="Georgia"/>
              </a:rPr>
              <a:t>GB</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MONITOR : STANDARD LED MONITOR</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INPUT DEVICES :- KEYBOARD</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1"/>
                </a:solidFill>
                <a:latin typeface="Georgia"/>
                <a:ea typeface="Georgia"/>
                <a:cs typeface="Georgia"/>
                <a:sym typeface="Georgia"/>
              </a:rPr>
              <a:t>RAM:- </a:t>
            </a:r>
            <a:r>
              <a:rPr lang="en-US">
                <a:solidFill>
                  <a:schemeClr val="dk1"/>
                </a:solidFill>
                <a:latin typeface="Times New Roman"/>
                <a:ea typeface="Times New Roman"/>
                <a:cs typeface="Times New Roman"/>
                <a:sym typeface="Times New Roman"/>
              </a:rPr>
              <a:t>4</a:t>
            </a:r>
            <a:r>
              <a:rPr lang="en-US">
                <a:solidFill>
                  <a:schemeClr val="dk1"/>
                </a:solidFill>
                <a:latin typeface="Georgia"/>
                <a:ea typeface="Georgia"/>
                <a:cs typeface="Georgia"/>
                <a:sym typeface="Georgia"/>
              </a:rPr>
              <a:t> GB</a:t>
            </a:r>
            <a:endParaRPr>
              <a:solidFill>
                <a:schemeClr val="dk1"/>
              </a:solidFill>
              <a:latin typeface="Georgia"/>
              <a:ea typeface="Georgia"/>
              <a:cs typeface="Georgia"/>
              <a:sym typeface="Georgia"/>
            </a:endParaRPr>
          </a:p>
        </p:txBody>
      </p:sp>
      <p:pic>
        <p:nvPicPr>
          <p:cNvPr id="221" name="Google Shape;221;p24"/>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222" name="Google Shape;222;p24"/>
          <p:cNvSpPr txBox="1"/>
          <p:nvPr/>
        </p:nvSpPr>
        <p:spPr>
          <a:xfrm>
            <a:off x="6153200" y="3409850"/>
            <a:ext cx="4980900" cy="738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US" sz="3600">
                <a:solidFill>
                  <a:schemeClr val="dk1"/>
                </a:solidFill>
                <a:latin typeface="Times New Roman"/>
                <a:ea typeface="Times New Roman"/>
                <a:cs typeface="Times New Roman"/>
                <a:sym typeface="Times New Roman"/>
              </a:rPr>
              <a:t>Software</a:t>
            </a:r>
            <a:r>
              <a:rPr b="1" i="1" lang="en-US" sz="3600">
                <a:solidFill>
                  <a:schemeClr val="dk1"/>
                </a:solidFill>
                <a:latin typeface="Times New Roman"/>
                <a:ea typeface="Times New Roman"/>
                <a:cs typeface="Times New Roman"/>
                <a:sym typeface="Times New Roman"/>
              </a:rPr>
              <a:t> Requirements</a:t>
            </a:r>
            <a:endParaRPr b="1" sz="3600">
              <a:solidFill>
                <a:schemeClr val="dk1"/>
              </a:solidFill>
            </a:endParaRPr>
          </a:p>
        </p:txBody>
      </p:sp>
      <p:sp>
        <p:nvSpPr>
          <p:cNvPr id="223" name="Google Shape;223;p24"/>
          <p:cNvSpPr txBox="1"/>
          <p:nvPr/>
        </p:nvSpPr>
        <p:spPr>
          <a:xfrm>
            <a:off x="6153200" y="4148750"/>
            <a:ext cx="51138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latin typeface="Georgia"/>
                <a:ea typeface="Georgia"/>
                <a:cs typeface="Georgia"/>
                <a:sym typeface="Georgia"/>
              </a:rPr>
              <a:t>OPERATING SYSTEM :- WINDOWS </a:t>
            </a:r>
            <a:r>
              <a:rPr lang="en-US" sz="1800">
                <a:solidFill>
                  <a:schemeClr val="dk1"/>
                </a:solidFill>
                <a:latin typeface="Times New Roman"/>
                <a:ea typeface="Times New Roman"/>
                <a:cs typeface="Times New Roman"/>
                <a:sym typeface="Times New Roman"/>
              </a:rPr>
              <a:t>7</a:t>
            </a:r>
            <a:r>
              <a:rPr lang="en-US" sz="1800">
                <a:solidFill>
                  <a:schemeClr val="dk1"/>
                </a:solidFill>
                <a:latin typeface="Georgia"/>
                <a:ea typeface="Georgia"/>
                <a:cs typeface="Georgia"/>
                <a:sym typeface="Georgia"/>
              </a:rPr>
              <a:t> (Min)</a:t>
            </a:r>
            <a:endParaRPr sz="18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chemeClr val="dk1"/>
                </a:solidFill>
                <a:latin typeface="Georgia"/>
                <a:ea typeface="Georgia"/>
                <a:cs typeface="Georgia"/>
                <a:sym typeface="Georgia"/>
              </a:rPr>
              <a:t>PROGRAMMING LANGUAGE :- PYTHON</a:t>
            </a:r>
            <a:endParaRPr sz="18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chemeClr val="dk1"/>
                </a:solidFill>
                <a:latin typeface="Georgia"/>
                <a:ea typeface="Georgia"/>
                <a:cs typeface="Georgia"/>
                <a:sym typeface="Georgia"/>
              </a:rPr>
              <a:t>CODE EDITOR  :- VS CODE / ATOM</a:t>
            </a:r>
            <a:endParaRPr sz="18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chemeClr val="dk1"/>
                </a:solidFill>
                <a:latin typeface="Georgia"/>
                <a:ea typeface="Georgia"/>
                <a:cs typeface="Georgia"/>
                <a:sym typeface="Georgia"/>
              </a:rPr>
              <a:t>LIBRARIES USED :- TKINTER &amp; BASE </a:t>
            </a:r>
            <a:r>
              <a:rPr lang="en-US" sz="1800">
                <a:solidFill>
                  <a:schemeClr val="dk1"/>
                </a:solidFill>
                <a:latin typeface="Times New Roman"/>
                <a:ea typeface="Times New Roman"/>
                <a:cs typeface="Times New Roman"/>
                <a:sym typeface="Times New Roman"/>
              </a:rPr>
              <a:t>64</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Georgia"/>
                <a:ea typeface="Georgia"/>
                <a:cs typeface="Georgia"/>
                <a:sym typeface="Georgia"/>
              </a:rPr>
              <a:t>ENCRYPTING METHOD :- CAESER CIPHER</a:t>
            </a:r>
            <a:endParaRPr sz="1800"/>
          </a:p>
        </p:txBody>
      </p:sp>
      <p:pic>
        <p:nvPicPr>
          <p:cNvPr id="224" name="Google Shape;224;p24"/>
          <p:cNvPicPr preferRelativeResize="0"/>
          <p:nvPr/>
        </p:nvPicPr>
        <p:blipFill>
          <a:blip r:embed="rId4">
            <a:alphaModFix/>
          </a:blip>
          <a:stretch>
            <a:fillRect/>
          </a:stretch>
        </p:blipFill>
        <p:spPr>
          <a:xfrm>
            <a:off x="7506400" y="1022326"/>
            <a:ext cx="3627626" cy="2042223"/>
          </a:xfrm>
          <a:prstGeom prst="rect">
            <a:avLst/>
          </a:prstGeom>
          <a:noFill/>
          <a:ln>
            <a:noFill/>
          </a:ln>
        </p:spPr>
      </p:pic>
      <p:pic>
        <p:nvPicPr>
          <p:cNvPr id="225" name="Google Shape;225;p24"/>
          <p:cNvPicPr preferRelativeResize="0"/>
          <p:nvPr/>
        </p:nvPicPr>
        <p:blipFill>
          <a:blip r:embed="rId5">
            <a:alphaModFix/>
          </a:blip>
          <a:stretch>
            <a:fillRect/>
          </a:stretch>
        </p:blipFill>
        <p:spPr>
          <a:xfrm>
            <a:off x="2351699" y="3677911"/>
            <a:ext cx="3627626" cy="204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2046911" y="6858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Methodology</a:t>
            </a:r>
            <a:endParaRPr b="1">
              <a:solidFill>
                <a:schemeClr val="dk1"/>
              </a:solidFill>
            </a:endParaRPr>
          </a:p>
        </p:txBody>
      </p:sp>
      <p:sp>
        <p:nvSpPr>
          <p:cNvPr id="231" name="Google Shape;231;p25"/>
          <p:cNvSpPr txBox="1"/>
          <p:nvPr>
            <p:ph idx="1" type="body"/>
          </p:nvPr>
        </p:nvSpPr>
        <p:spPr>
          <a:xfrm>
            <a:off x="2031550" y="1643400"/>
            <a:ext cx="9941400" cy="4204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440"/>
              <a:buNone/>
            </a:pPr>
            <a:r>
              <a:rPr lang="en-US" sz="2320">
                <a:solidFill>
                  <a:schemeClr val="dk1"/>
                </a:solidFill>
                <a:latin typeface="Georgia"/>
                <a:ea typeface="Georgia"/>
                <a:cs typeface="Georgia"/>
                <a:sym typeface="Georgia"/>
              </a:rPr>
              <a:t>● Import tkinter, numpy libraries.</a:t>
            </a:r>
            <a:endParaRPr b="1" sz="232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440"/>
              <a:buNone/>
            </a:pPr>
            <a:r>
              <a:rPr lang="en-US" sz="2320">
                <a:solidFill>
                  <a:schemeClr val="dk1"/>
                </a:solidFill>
                <a:latin typeface="Georgia"/>
                <a:ea typeface="Georgia"/>
                <a:cs typeface="Georgia"/>
                <a:sym typeface="Georgia"/>
              </a:rPr>
              <a:t>● Initialized window to cover the whole screen.</a:t>
            </a:r>
            <a:endParaRPr sz="232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440"/>
              <a:buNone/>
            </a:pPr>
            <a:r>
              <a:rPr lang="en-US" sz="2320">
                <a:solidFill>
                  <a:schemeClr val="dk1"/>
                </a:solidFill>
                <a:latin typeface="Georgia"/>
                <a:ea typeface="Georgia"/>
                <a:cs typeface="Georgia"/>
                <a:sym typeface="Georgia"/>
              </a:rPr>
              <a:t>● Added labels, input fields and buttons.</a:t>
            </a:r>
            <a:endParaRPr sz="232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440"/>
              <a:buNone/>
            </a:pPr>
            <a:r>
              <a:rPr lang="en-US" sz="2320">
                <a:solidFill>
                  <a:schemeClr val="dk1"/>
                </a:solidFill>
                <a:latin typeface="Georgia"/>
                <a:ea typeface="Georgia"/>
                <a:cs typeface="Georgia"/>
                <a:sym typeface="Georgia"/>
              </a:rPr>
              <a:t>● Created a function </a:t>
            </a:r>
            <a:r>
              <a:rPr b="1" lang="en-US" sz="2320">
                <a:solidFill>
                  <a:schemeClr val="dk1"/>
                </a:solidFill>
                <a:latin typeface="Georgia"/>
                <a:ea typeface="Georgia"/>
                <a:cs typeface="Georgia"/>
                <a:sym typeface="Georgia"/>
              </a:rPr>
              <a:t>encrypt()</a:t>
            </a:r>
            <a:r>
              <a:rPr lang="en-US" sz="2320">
                <a:solidFill>
                  <a:schemeClr val="dk1"/>
                </a:solidFill>
                <a:latin typeface="Georgia"/>
                <a:ea typeface="Georgia"/>
                <a:cs typeface="Georgia"/>
                <a:sym typeface="Georgia"/>
              </a:rPr>
              <a:t> to encode the input string entered by user.</a:t>
            </a:r>
            <a:endParaRPr sz="232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440"/>
              <a:buNone/>
            </a:pPr>
            <a:r>
              <a:rPr lang="en-US" sz="2320">
                <a:solidFill>
                  <a:schemeClr val="dk1"/>
                </a:solidFill>
                <a:latin typeface="Georgia"/>
                <a:ea typeface="Georgia"/>
                <a:cs typeface="Georgia"/>
                <a:sym typeface="Georgia"/>
              </a:rPr>
              <a:t>● Ask the user to provide a </a:t>
            </a:r>
            <a:r>
              <a:rPr b="1" lang="en-US" sz="2320">
                <a:solidFill>
                  <a:schemeClr val="dk1"/>
                </a:solidFill>
                <a:latin typeface="Georgia"/>
                <a:ea typeface="Georgia"/>
                <a:cs typeface="Georgia"/>
                <a:sym typeface="Georgia"/>
              </a:rPr>
              <a:t>key</a:t>
            </a:r>
            <a:r>
              <a:rPr lang="en-US" sz="2320">
                <a:solidFill>
                  <a:schemeClr val="dk1"/>
                </a:solidFill>
                <a:latin typeface="Georgia"/>
                <a:ea typeface="Georgia"/>
                <a:cs typeface="Georgia"/>
                <a:sym typeface="Georgia"/>
              </a:rPr>
              <a:t> which will help to decode the text while decrypting.</a:t>
            </a:r>
            <a:endParaRPr sz="232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440"/>
              <a:buNone/>
            </a:pPr>
            <a:r>
              <a:rPr lang="en-US" sz="2320">
                <a:solidFill>
                  <a:schemeClr val="dk1"/>
                </a:solidFill>
                <a:latin typeface="Georgia"/>
                <a:ea typeface="Georgia"/>
                <a:cs typeface="Georgia"/>
                <a:sym typeface="Georgia"/>
              </a:rPr>
              <a:t>● Created a function </a:t>
            </a:r>
            <a:r>
              <a:rPr b="1" lang="en-US" sz="2320">
                <a:solidFill>
                  <a:schemeClr val="dk1"/>
                </a:solidFill>
                <a:latin typeface="Georgia"/>
                <a:ea typeface="Georgia"/>
                <a:cs typeface="Georgia"/>
                <a:sym typeface="Georgia"/>
              </a:rPr>
              <a:t>decrypt()</a:t>
            </a:r>
            <a:r>
              <a:rPr lang="en-US" sz="2320">
                <a:solidFill>
                  <a:schemeClr val="dk1"/>
                </a:solidFill>
                <a:latin typeface="Georgia"/>
                <a:ea typeface="Georgia"/>
                <a:cs typeface="Georgia"/>
                <a:sym typeface="Georgia"/>
              </a:rPr>
              <a:t> to decode the the encrypted text.</a:t>
            </a:r>
            <a:endParaRPr sz="232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440"/>
              <a:buNone/>
            </a:pPr>
            <a:r>
              <a:rPr lang="en-US" sz="2320">
                <a:solidFill>
                  <a:schemeClr val="dk1"/>
                </a:solidFill>
                <a:latin typeface="Georgia"/>
                <a:ea typeface="Georgia"/>
                <a:cs typeface="Georgia"/>
                <a:sym typeface="Georgia"/>
              </a:rPr>
              <a:t>● If the user will enter same key used while encrypting text, it will show the decoded text.</a:t>
            </a:r>
            <a:endParaRPr sz="2320">
              <a:solidFill>
                <a:schemeClr val="dk1"/>
              </a:solidFill>
              <a:latin typeface="Georgia"/>
              <a:ea typeface="Georgia"/>
              <a:cs typeface="Georgia"/>
              <a:sym typeface="Georgia"/>
            </a:endParaRPr>
          </a:p>
          <a:p>
            <a:pPr indent="0" lvl="0" marL="0" rtl="0" algn="l">
              <a:lnSpc>
                <a:spcPct val="115000"/>
              </a:lnSpc>
              <a:spcBef>
                <a:spcPts val="0"/>
              </a:spcBef>
              <a:spcAft>
                <a:spcPts val="0"/>
              </a:spcAft>
              <a:buSzPts val="440"/>
              <a:buNone/>
            </a:pPr>
            <a:r>
              <a:rPr lang="en-US" sz="2320">
                <a:solidFill>
                  <a:schemeClr val="dk1"/>
                </a:solidFill>
                <a:latin typeface="Georgia"/>
                <a:ea typeface="Georgia"/>
                <a:cs typeface="Georgia"/>
                <a:sym typeface="Georgia"/>
              </a:rPr>
              <a:t>● Press “</a:t>
            </a:r>
            <a:r>
              <a:rPr b="1" lang="en-US" sz="2320">
                <a:solidFill>
                  <a:schemeClr val="dk1"/>
                </a:solidFill>
                <a:latin typeface="Georgia"/>
                <a:ea typeface="Georgia"/>
                <a:cs typeface="Georgia"/>
                <a:sym typeface="Georgia"/>
              </a:rPr>
              <a:t>Show Result</a:t>
            </a:r>
            <a:r>
              <a:rPr lang="en-US" sz="2320">
                <a:solidFill>
                  <a:schemeClr val="dk1"/>
                </a:solidFill>
                <a:latin typeface="Georgia"/>
                <a:ea typeface="Georgia"/>
                <a:cs typeface="Georgia"/>
                <a:sym typeface="Georgia"/>
              </a:rPr>
              <a:t>” button to get the decoded text.</a:t>
            </a:r>
            <a:endParaRPr sz="320"/>
          </a:p>
        </p:txBody>
      </p:sp>
      <p:pic>
        <p:nvPicPr>
          <p:cNvPr id="232" name="Google Shape;232;p25"/>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2351686" y="57522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a:solidFill>
                  <a:schemeClr val="dk1"/>
                </a:solidFill>
                <a:latin typeface="Times New Roman"/>
                <a:ea typeface="Times New Roman"/>
                <a:cs typeface="Times New Roman"/>
                <a:sym typeface="Times New Roman"/>
              </a:rPr>
              <a:t>ALGORITHM</a:t>
            </a:r>
            <a:endParaRPr b="1">
              <a:solidFill>
                <a:schemeClr val="dk1"/>
              </a:solidFill>
            </a:endParaRPr>
          </a:p>
        </p:txBody>
      </p:sp>
      <p:sp>
        <p:nvSpPr>
          <p:cNvPr id="238" name="Google Shape;238;p26"/>
          <p:cNvSpPr txBox="1"/>
          <p:nvPr>
            <p:ph idx="1" type="body"/>
          </p:nvPr>
        </p:nvSpPr>
        <p:spPr>
          <a:xfrm>
            <a:off x="2351675" y="1998850"/>
            <a:ext cx="8752500" cy="3797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000">
                <a:solidFill>
                  <a:schemeClr val="dk1"/>
                </a:solidFill>
                <a:latin typeface="Arial"/>
                <a:ea typeface="Arial"/>
                <a:cs typeface="Arial"/>
                <a:sym typeface="Arial"/>
              </a:rPr>
              <a:t>STEP 1 : START</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2000">
                <a:solidFill>
                  <a:schemeClr val="dk1"/>
                </a:solidFill>
                <a:latin typeface="Arial"/>
                <a:ea typeface="Arial"/>
                <a:cs typeface="Arial"/>
                <a:sym typeface="Arial"/>
              </a:rPr>
              <a:t>STEP 2 : Initialize window.</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2000">
                <a:solidFill>
                  <a:schemeClr val="dk1"/>
                </a:solidFill>
                <a:latin typeface="Arial"/>
                <a:ea typeface="Arial"/>
                <a:cs typeface="Arial"/>
                <a:sym typeface="Arial"/>
              </a:rPr>
              <a:t>STEP 3 : Enter name, key and message.</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2000">
                <a:solidFill>
                  <a:schemeClr val="dk1"/>
                </a:solidFill>
                <a:latin typeface="Arial"/>
                <a:ea typeface="Arial"/>
                <a:cs typeface="Arial"/>
                <a:sym typeface="Arial"/>
              </a:rPr>
              <a:t>STEP 4 : Type ‘e’ to </a:t>
            </a:r>
            <a:r>
              <a:rPr b="1" lang="en-US" sz="2000">
                <a:solidFill>
                  <a:schemeClr val="dk1"/>
                </a:solidFill>
                <a:latin typeface="Arial"/>
                <a:ea typeface="Arial"/>
                <a:cs typeface="Arial"/>
                <a:sym typeface="Arial"/>
              </a:rPr>
              <a:t>encrypt</a:t>
            </a:r>
            <a:r>
              <a:rPr b="1" lang="en-US" sz="2000">
                <a:solidFill>
                  <a:schemeClr val="dk1"/>
                </a:solidFill>
                <a:latin typeface="Arial"/>
                <a:ea typeface="Arial"/>
                <a:cs typeface="Arial"/>
                <a:sym typeface="Arial"/>
              </a:rPr>
              <a:t> code in mode input field.</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2000">
                <a:solidFill>
                  <a:schemeClr val="dk1"/>
                </a:solidFill>
                <a:latin typeface="Arial"/>
                <a:ea typeface="Arial"/>
                <a:cs typeface="Arial"/>
                <a:sym typeface="Arial"/>
              </a:rPr>
              <a:t>STEP 5 : Click on “Show Message” button for result.</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2000">
                <a:solidFill>
                  <a:schemeClr val="dk1"/>
                </a:solidFill>
                <a:latin typeface="Arial"/>
                <a:ea typeface="Arial"/>
                <a:cs typeface="Arial"/>
                <a:sym typeface="Arial"/>
              </a:rPr>
              <a:t>STEP 6 : Copy the encrypted message.</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2000">
                <a:solidFill>
                  <a:schemeClr val="dk1"/>
                </a:solidFill>
                <a:latin typeface="Arial"/>
                <a:ea typeface="Arial"/>
                <a:cs typeface="Arial"/>
                <a:sym typeface="Arial"/>
              </a:rPr>
              <a:t>STEP 7 : Click on “Reset” button.</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Arial"/>
                <a:ea typeface="Arial"/>
                <a:cs typeface="Arial"/>
                <a:sym typeface="Arial"/>
              </a:rPr>
              <a:t>STEP 8 : Now, Enter name, key, message and type ‘d’ to decrypt code.</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Arial"/>
                <a:ea typeface="Arial"/>
                <a:cs typeface="Arial"/>
                <a:sym typeface="Arial"/>
              </a:rPr>
              <a:t>STEP 9 : Click on “Show Message” button for result.</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Arial"/>
                <a:ea typeface="Arial"/>
                <a:cs typeface="Arial"/>
                <a:sym typeface="Arial"/>
              </a:rPr>
              <a:t>STEP 10 : Click on “Exit” button to exit program.</a:t>
            </a:r>
            <a:endParaRPr b="1" sz="2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2000">
                <a:solidFill>
                  <a:schemeClr val="dk1"/>
                </a:solidFill>
                <a:latin typeface="Arial"/>
                <a:ea typeface="Arial"/>
                <a:cs typeface="Arial"/>
                <a:sym typeface="Arial"/>
              </a:rPr>
              <a:t>STEP 11 : STOP</a:t>
            </a:r>
            <a:endParaRPr b="1" sz="2000">
              <a:solidFill>
                <a:schemeClr val="dk1"/>
              </a:solidFill>
              <a:latin typeface="Arial"/>
              <a:ea typeface="Arial"/>
              <a:cs typeface="Arial"/>
              <a:sym typeface="Arial"/>
            </a:endParaRPr>
          </a:p>
        </p:txBody>
      </p:sp>
      <p:pic>
        <p:nvPicPr>
          <p:cNvPr id="239" name="Google Shape;239;p26"/>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