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ak Vinu" userId="6d815f72ebaf0919" providerId="LiveId" clId="{531C9713-05DF-4DE4-8667-EE7AF3F7262B}"/>
    <pc:docChg chg="undo redo custSel addSld delSld modSld">
      <pc:chgData name="Vinayak Vinu" userId="6d815f72ebaf0919" providerId="LiveId" clId="{531C9713-05DF-4DE4-8667-EE7AF3F7262B}" dt="2024-04-20T04:08:29.163" v="66" actId="20577"/>
      <pc:docMkLst>
        <pc:docMk/>
      </pc:docMkLst>
      <pc:sldChg chg="del">
        <pc:chgData name="Vinayak Vinu" userId="6d815f72ebaf0919" providerId="LiveId" clId="{531C9713-05DF-4DE4-8667-EE7AF3F7262B}" dt="2024-04-20T04:07:44.245" v="21" actId="47"/>
        <pc:sldMkLst>
          <pc:docMk/>
          <pc:sldMk cId="44069682" sldId="268"/>
        </pc:sldMkLst>
      </pc:sldChg>
      <pc:sldChg chg="modSp mod">
        <pc:chgData name="Vinayak Vinu" userId="6d815f72ebaf0919" providerId="LiveId" clId="{531C9713-05DF-4DE4-8667-EE7AF3F7262B}" dt="2024-04-20T04:08:29.163" v="66" actId="20577"/>
        <pc:sldMkLst>
          <pc:docMk/>
          <pc:sldMk cId="429771863" sldId="269"/>
        </pc:sldMkLst>
        <pc:spChg chg="mod">
          <ac:chgData name="Vinayak Vinu" userId="6d815f72ebaf0919" providerId="LiveId" clId="{531C9713-05DF-4DE4-8667-EE7AF3F7262B}" dt="2024-04-20T04:08:29.163" v="66" actId="20577"/>
          <ac:spMkLst>
            <pc:docMk/>
            <pc:sldMk cId="429771863" sldId="269"/>
            <ac:spMk id="2" creationId="{632BE5BF-9922-45FB-8F3F-4446D40A051B}"/>
          </ac:spMkLst>
        </pc:spChg>
      </pc:sldChg>
      <pc:sldChg chg="del">
        <pc:chgData name="Vinayak Vinu" userId="6d815f72ebaf0919" providerId="LiveId" clId="{531C9713-05DF-4DE4-8667-EE7AF3F7262B}" dt="2024-04-20T04:07:42.725" v="20" actId="47"/>
        <pc:sldMkLst>
          <pc:docMk/>
          <pc:sldMk cId="59582380" sldId="285"/>
        </pc:sldMkLst>
      </pc:sldChg>
      <pc:sldChg chg="modSp new mod">
        <pc:chgData name="Vinayak Vinu" userId="6d815f72ebaf0919" providerId="LiveId" clId="{531C9713-05DF-4DE4-8667-EE7AF3F7262B}" dt="2024-04-20T04:07:30.873" v="19" actId="5793"/>
        <pc:sldMkLst>
          <pc:docMk/>
          <pc:sldMk cId="2740245287" sldId="293"/>
        </pc:sldMkLst>
        <pc:spChg chg="mod">
          <ac:chgData name="Vinayak Vinu" userId="6d815f72ebaf0919" providerId="LiveId" clId="{531C9713-05DF-4DE4-8667-EE7AF3F7262B}" dt="2024-04-20T04:06:40.267" v="6" actId="1076"/>
          <ac:spMkLst>
            <pc:docMk/>
            <pc:sldMk cId="2740245287" sldId="293"/>
            <ac:spMk id="2" creationId="{317C7725-E2FF-8BA9-C701-8E78058CA614}"/>
          </ac:spMkLst>
        </pc:spChg>
        <pc:spChg chg="mod">
          <ac:chgData name="Vinayak Vinu" userId="6d815f72ebaf0919" providerId="LiveId" clId="{531C9713-05DF-4DE4-8667-EE7AF3F7262B}" dt="2024-04-20T04:07:30.873" v="19" actId="5793"/>
          <ac:spMkLst>
            <pc:docMk/>
            <pc:sldMk cId="2740245287" sldId="293"/>
            <ac:spMk id="4" creationId="{FFD92369-F6A4-DE4D-48E4-0D94A255FA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Analysis of Sales Methods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0" y="5424902"/>
            <a:ext cx="3312638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Vinayaka G 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725-E2FF-8BA9-C701-8E78058C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5349"/>
            <a:ext cx="11214100" cy="535531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0477F-624D-E0EE-7C31-A694CB25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2369-F6A4-DE4D-48E4-0D94A255FA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970880"/>
            <a:ext cx="7112747" cy="5344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Prioritize 'Email and Call' Method:</a:t>
            </a:r>
          </a:p>
          <a:p>
            <a:r>
              <a:rPr lang="en-US" dirty="0"/>
              <a:t>Highest ARS at $15.07.</a:t>
            </a:r>
          </a:p>
          <a:p>
            <a:r>
              <a:rPr lang="en-US" dirty="0"/>
              <a:t>Suggests greater profitability per sale.</a:t>
            </a:r>
          </a:p>
          <a:p>
            <a:pPr marL="0" indent="0">
              <a:buNone/>
            </a:pPr>
            <a:r>
              <a:rPr lang="en-US" dirty="0"/>
              <a:t>Optimize 'Email' Method:</a:t>
            </a:r>
          </a:p>
          <a:p>
            <a:r>
              <a:rPr lang="en-US" dirty="0"/>
              <a:t>Increase effectiveness through targeting and personalization.</a:t>
            </a:r>
          </a:p>
          <a:p>
            <a:pPr marL="0" indent="0">
              <a:buNone/>
            </a:pPr>
            <a:r>
              <a:rPr lang="en-US" dirty="0"/>
              <a:t>Training and Resources:</a:t>
            </a:r>
          </a:p>
          <a:p>
            <a:r>
              <a:rPr lang="en-US" dirty="0"/>
              <a:t>Enhance training programs.</a:t>
            </a:r>
          </a:p>
          <a:p>
            <a:r>
              <a:rPr lang="en-US" dirty="0"/>
              <a:t>Allocate more resources to high-performing sales methods.</a:t>
            </a:r>
          </a:p>
          <a:p>
            <a:pPr marL="0" indent="0">
              <a:buNone/>
            </a:pPr>
            <a:r>
              <a:rPr lang="en-US" dirty="0"/>
              <a:t>Additional Recommendations:</a:t>
            </a:r>
          </a:p>
          <a:p>
            <a:r>
              <a:rPr lang="en-US" dirty="0"/>
              <a:t>Evaluate the 'Call' method's efficacy.</a:t>
            </a:r>
          </a:p>
          <a:p>
            <a:r>
              <a:rPr lang="en-US" dirty="0"/>
              <a:t>Analyze high-value sales to replicate success.</a:t>
            </a:r>
          </a:p>
          <a:p>
            <a:r>
              <a:rPr lang="en-US" dirty="0"/>
              <a:t>Reassess pricing strategy for alignment with market trends.</a:t>
            </a:r>
          </a:p>
          <a:p>
            <a:r>
              <a:rPr lang="en-US" dirty="0"/>
              <a:t>Utilize ARS for customer segmentation.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4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78456"/>
            <a:ext cx="6718300" cy="4093243"/>
          </a:xfrm>
        </p:spPr>
        <p:txBody>
          <a:bodyPr/>
          <a:lstStyle/>
          <a:p>
            <a:r>
              <a:rPr lang="en-US" dirty="0"/>
              <a:t>Purpose: Provide an overview of the analysis undertaken to evaluate the effectiveness of different sales methods.</a:t>
            </a:r>
          </a:p>
          <a:p>
            <a:r>
              <a:rPr lang="en-US" dirty="0"/>
              <a:t>Business Goals: Increase revenue and optimize sales strategies for the new product line.</a:t>
            </a:r>
          </a:p>
          <a:p>
            <a:r>
              <a:rPr lang="en-US" dirty="0"/>
              <a:t>Importance of Analysis: Emphasize the role of data-driven decision-making in maximizing the effectiveness of sales efforts.</a:t>
            </a:r>
          </a:p>
          <a:p>
            <a:r>
              <a:rPr lang="en-US" dirty="0"/>
              <a:t>Scope: Outline the key areas of focusing on data validation, exploratory analysis, and strategic recommendations.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C018-581F-9438-D078-A9808BDD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0172"/>
            <a:ext cx="11214100" cy="535531"/>
          </a:xfrm>
        </p:spPr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A3B17-1E9D-9B54-CF40-9CC6C92E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38FB-3781-2BB0-D34F-26A9465A0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48868"/>
            <a:ext cx="6718300" cy="4093243"/>
          </a:xfrm>
        </p:spPr>
        <p:txBody>
          <a:bodyPr/>
          <a:lstStyle/>
          <a:p>
            <a:r>
              <a:rPr lang="en-US" dirty="0"/>
              <a:t>Project Context: Introduction to the new product line and the rationale for undertaking this analysis.</a:t>
            </a:r>
          </a:p>
          <a:p>
            <a:r>
              <a:rPr lang="en-US" dirty="0"/>
              <a:t>Data Summary: Overview of the critical data elements used in the analysis, including sales methods, revenue, and the number of products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2AB-857E-1BEF-B213-C8987CC3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7" y="435348"/>
            <a:ext cx="11214100" cy="535531"/>
          </a:xfrm>
        </p:spPr>
        <p:txBody>
          <a:bodyPr/>
          <a:lstStyle/>
          <a:p>
            <a:r>
              <a:rPr lang="en-IN" dirty="0"/>
              <a:t>Data Validation and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2F20B-2EC0-0077-EB59-CDA5674B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7BE93-A96D-D39D-F8DF-F52B838A8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746" y="1096468"/>
            <a:ext cx="6978277" cy="4874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Validation Steps:</a:t>
            </a:r>
          </a:p>
          <a:p>
            <a:r>
              <a:rPr lang="en-US" dirty="0"/>
              <a:t>Confirmed week range (1 to 6) – No adjustment needed.</a:t>
            </a:r>
          </a:p>
          <a:p>
            <a:r>
              <a:rPr lang="en-US" dirty="0"/>
              <a:t>Standardized sales methods – Corrected mislabels.</a:t>
            </a:r>
          </a:p>
          <a:p>
            <a:r>
              <a:rPr lang="en-US" dirty="0"/>
              <a:t>Imputed missing revenue based on sales method.</a:t>
            </a:r>
          </a:p>
          <a:p>
            <a:r>
              <a:rPr lang="en-US" dirty="0"/>
              <a:t>Removed outliers in 'Years as Customer'.</a:t>
            </a:r>
          </a:p>
          <a:p>
            <a:pPr marL="0" indent="0">
              <a:buNone/>
            </a:pPr>
            <a:r>
              <a:rPr lang="en-US" dirty="0"/>
              <a:t>Challenges Overcome:</a:t>
            </a:r>
          </a:p>
          <a:p>
            <a:r>
              <a:rPr lang="en-US" dirty="0"/>
              <a:t>Addressed 1,074 missing revenue entries.</a:t>
            </a:r>
          </a:p>
          <a:p>
            <a:r>
              <a:rPr lang="en-US" dirty="0"/>
              <a:t>Eliminated implausible customer tenure data.</a:t>
            </a:r>
          </a:p>
          <a:p>
            <a:r>
              <a:rPr lang="en-US" dirty="0"/>
              <a:t>Ensured all customer IDs were unique and formatted.</a:t>
            </a:r>
          </a:p>
          <a:p>
            <a:pPr marL="0" indent="0">
              <a:buNone/>
            </a:pPr>
            <a:r>
              <a:rPr lang="en-US" dirty="0"/>
              <a:t>Post-Validation Summary:</a:t>
            </a:r>
          </a:p>
          <a:p>
            <a:r>
              <a:rPr lang="en-US" dirty="0"/>
              <a:t>Dataset now consists of 14,998 rows and 8 columns.</a:t>
            </a:r>
          </a:p>
          <a:p>
            <a:r>
              <a:rPr lang="en-US" dirty="0"/>
              <a:t>Enhanced data integrity for accurate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A885-FC7E-2DD3-9C8E-7A8A4F7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94" y="374611"/>
            <a:ext cx="6449359" cy="1070722"/>
          </a:xfrm>
        </p:spPr>
        <p:txBody>
          <a:bodyPr/>
          <a:lstStyle/>
          <a:p>
            <a:r>
              <a:rPr lang="en-IN" dirty="0"/>
              <a:t>Exploratory Analysis – Single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6EF97-224C-7CDB-2B18-7F9EA7D0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5DA6-67C7-6975-55AE-23263F7A8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994" y="1445333"/>
            <a:ext cx="6718300" cy="17856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1: Bar Chart - Frequency of Sales Methods</a:t>
            </a:r>
          </a:p>
          <a:p>
            <a:r>
              <a:rPr lang="en-US" dirty="0"/>
              <a:t>Most common method: Email</a:t>
            </a:r>
          </a:p>
          <a:p>
            <a:r>
              <a:rPr lang="en-US" dirty="0"/>
              <a:t>Followed by: Call</a:t>
            </a:r>
          </a:p>
          <a:p>
            <a:r>
              <a:rPr lang="en-US" dirty="0"/>
              <a:t>Least used: Email and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3854B-163C-91CA-1EAB-8DD17883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22" y="2519672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5777A-6406-C650-3B6A-115FCCE9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6A09-21B3-910D-0D27-8BD77DE86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029" y="451009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2: Histogram - Distribution of Revenue</a:t>
            </a:r>
          </a:p>
          <a:p>
            <a:r>
              <a:rPr lang="en-US" dirty="0"/>
              <a:t>Shows multimodal distribution</a:t>
            </a:r>
          </a:p>
          <a:p>
            <a:r>
              <a:rPr lang="en-US" dirty="0"/>
              <a:t>Peaks at regular intervals</a:t>
            </a:r>
          </a:p>
          <a:p>
            <a:r>
              <a:rPr lang="en-US" dirty="0"/>
              <a:t>Long tail indicating higher revenue transactions</a:t>
            </a:r>
          </a:p>
          <a:p>
            <a:pPr marL="0" indent="0">
              <a:buNone/>
            </a:pPr>
            <a:r>
              <a:rPr lang="en-US" dirty="0"/>
              <a:t>Insights from Analysis</a:t>
            </a:r>
          </a:p>
          <a:p>
            <a:r>
              <a:rPr lang="en-US" dirty="0"/>
              <a:t>Sales Methods: 'Email' most used but 'Email and Call' generates higher revenue per sale.</a:t>
            </a:r>
          </a:p>
          <a:p>
            <a:r>
              <a:rPr lang="en-US" dirty="0"/>
              <a:t>Revenue Trends: Frequent lower revenue sales with occasional high-revenue peaks.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8E407-939B-A412-2EAC-76092D11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30" y="3429000"/>
            <a:ext cx="4077154" cy="31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81B2-4FB0-63E4-C8E3-8B14C6C9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06" y="392338"/>
            <a:ext cx="5929406" cy="990040"/>
          </a:xfrm>
        </p:spPr>
        <p:txBody>
          <a:bodyPr/>
          <a:lstStyle/>
          <a:p>
            <a:r>
              <a:rPr lang="en-IN" dirty="0"/>
              <a:t>Exploratory Analysis – Multiple    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B9971-5065-7C43-402D-1F467D3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00188-1CA2-5E84-83FA-CAC0D81DA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206" y="1382378"/>
            <a:ext cx="6718300" cy="5083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Visual: Scatter Plot - Revenue vs. Number of Products Sold</a:t>
            </a:r>
          </a:p>
          <a:p>
            <a:r>
              <a:rPr lang="en-US" dirty="0"/>
              <a:t>Differentiated by Sales Method (colors for each method)</a:t>
            </a:r>
          </a:p>
          <a:p>
            <a:pPr marL="0" indent="0">
              <a:buNone/>
            </a:pPr>
            <a:r>
              <a:rPr lang="en-US" dirty="0"/>
              <a:t>Key Observations:</a:t>
            </a:r>
          </a:p>
          <a:p>
            <a:r>
              <a:rPr lang="en-US" dirty="0"/>
              <a:t>Positive correlation between number of products sold and revenue.</a:t>
            </a:r>
          </a:p>
          <a:p>
            <a:r>
              <a:rPr lang="en-US" dirty="0"/>
              <a:t>High revenue clusters mainly from 'Email and Call' method.</a:t>
            </a:r>
          </a:p>
          <a:p>
            <a:r>
              <a:rPr lang="en-US" dirty="0"/>
              <a:t>Variable revenue spread in 'Call' method.</a:t>
            </a:r>
          </a:p>
          <a:p>
            <a:pPr marL="0" indent="0">
              <a:buNone/>
            </a:pPr>
            <a:r>
              <a:rPr lang="en-US" dirty="0"/>
              <a:t>Insights from the Scatter Plot:</a:t>
            </a:r>
          </a:p>
          <a:p>
            <a:r>
              <a:rPr lang="en-US" dirty="0"/>
              <a:t>'Email and Call' method effectively targets higher revenue </a:t>
            </a:r>
          </a:p>
          <a:p>
            <a:pPr marL="0" indent="0">
              <a:buNone/>
            </a:pPr>
            <a:r>
              <a:rPr lang="en-US" dirty="0"/>
              <a:t>     per sale, suitable for premium products.</a:t>
            </a:r>
          </a:p>
          <a:p>
            <a:r>
              <a:rPr lang="en-US" dirty="0"/>
              <a:t>'Call' method shows variability, indicating potential in </a:t>
            </a:r>
          </a:p>
          <a:p>
            <a:pPr marL="0" indent="0">
              <a:buNone/>
            </a:pPr>
            <a:r>
              <a:rPr lang="en-US" dirty="0"/>
              <a:t>    niche segments but requires strategic refinement.</a:t>
            </a:r>
          </a:p>
          <a:p>
            <a:r>
              <a:rPr lang="en-US" dirty="0"/>
              <a:t>General trend: More products sold, higher the revenue, </a:t>
            </a:r>
          </a:p>
          <a:p>
            <a:pPr marL="0" indent="0">
              <a:buNone/>
            </a:pPr>
            <a:r>
              <a:rPr lang="en-US" dirty="0"/>
              <a:t>    but effectiveness varies by sales method.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2513-8B0A-28FC-978F-65113110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17576"/>
            <a:ext cx="5221234" cy="28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4A75-66BA-7705-172D-989AD475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81F0B-9AAC-0761-9A43-8B4800C8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A00D-912D-9E4F-D202-41712EAD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77150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Effective Sales Method:</a:t>
            </a:r>
          </a:p>
          <a:p>
            <a:r>
              <a:rPr lang="en-US" dirty="0"/>
              <a:t>'Email and Call' generates the highest revenue per sale.</a:t>
            </a:r>
          </a:p>
          <a:p>
            <a:r>
              <a:rPr lang="en-US" dirty="0"/>
              <a:t>'Email' is most frequently used but less effective than combined methods.</a:t>
            </a:r>
          </a:p>
          <a:p>
            <a:r>
              <a:rPr lang="en-US" dirty="0"/>
              <a:t>'Call' method shows variability, potential with strategic enhancements.</a:t>
            </a:r>
          </a:p>
          <a:p>
            <a:pPr marL="0" indent="0">
              <a:buNone/>
            </a:pPr>
            <a:r>
              <a:rPr lang="en-US" dirty="0"/>
              <a:t>Revenue Insights:</a:t>
            </a:r>
          </a:p>
          <a:p>
            <a:r>
              <a:rPr lang="en-US" dirty="0"/>
              <a:t>Positive correlation between sales volume and revenue.</a:t>
            </a:r>
          </a:p>
          <a:p>
            <a:r>
              <a:rPr lang="en-US" dirty="0"/>
              <a:t>Presence of set price points and occasional high-revenue sales.</a:t>
            </a:r>
          </a:p>
          <a:p>
            <a:r>
              <a:rPr lang="en-US" dirty="0"/>
              <a:t>Variability highlights the impact of sales strategy and product mix.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03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FA79-43C0-542F-143F-EF91642F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 to Monitor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11E22-01C6-7DE9-2096-BACF6E4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1E15-F6D8-0ECF-31D2-15E66CD90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68185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Chosen Metric: Average Revenue per Sale (ARS).</a:t>
            </a:r>
          </a:p>
          <a:p>
            <a:pPr marL="0" indent="0">
              <a:buNone/>
            </a:pPr>
            <a:r>
              <a:rPr lang="en-US" dirty="0"/>
              <a:t>Rationale:</a:t>
            </a:r>
          </a:p>
          <a:p>
            <a:r>
              <a:rPr lang="en-US" dirty="0"/>
              <a:t>Directly measures the financial success of each sale.</a:t>
            </a:r>
          </a:p>
          <a:p>
            <a:r>
              <a:rPr lang="en-US" dirty="0"/>
              <a:t>Reflects the efficiency and effectiveness of different sales methods.</a:t>
            </a:r>
          </a:p>
          <a:p>
            <a:pPr marL="0" indent="0">
              <a:buNone/>
            </a:pPr>
            <a:r>
              <a:rPr lang="en-US" dirty="0"/>
              <a:t>Current Estimates:</a:t>
            </a:r>
          </a:p>
          <a:p>
            <a:r>
              <a:rPr lang="en-US" dirty="0"/>
              <a:t>ARS for 'Email': $10.00</a:t>
            </a:r>
          </a:p>
          <a:p>
            <a:r>
              <a:rPr lang="en-US" dirty="0"/>
              <a:t>ARS for 'Call': $5.01</a:t>
            </a:r>
          </a:p>
          <a:p>
            <a:r>
              <a:rPr lang="en-US" dirty="0"/>
              <a:t>ARS for 'Email and Call': $15.07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B5F64-F63B-104C-E03B-B8D812C2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16108"/>
            <a:ext cx="788436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1394</TotalTime>
  <Words>638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Analysis of Sales Methods and Recommendations</vt:lpstr>
      <vt:lpstr>Introduction</vt:lpstr>
      <vt:lpstr>Overview of the project</vt:lpstr>
      <vt:lpstr>Data Validation and Cleaning</vt:lpstr>
      <vt:lpstr>Exploratory Analysis – Single Variables</vt:lpstr>
      <vt:lpstr>PowerPoint Presentation</vt:lpstr>
      <vt:lpstr>Exploratory Analysis – Multiple     Variables</vt:lpstr>
      <vt:lpstr>Key Findings</vt:lpstr>
      <vt:lpstr>Metric to Monitor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Sales Methods and Recommendations</dc:title>
  <dc:creator>Vinayak Vinu</dc:creator>
  <cp:lastModifiedBy>Vinayak Vinu</cp:lastModifiedBy>
  <cp:revision>2</cp:revision>
  <dcterms:created xsi:type="dcterms:W3CDTF">2024-04-20T03:41:22Z</dcterms:created>
  <dcterms:modified xsi:type="dcterms:W3CDTF">2024-04-21T02:57:00Z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