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276" y="2252293"/>
            <a:ext cx="7077456" cy="1243584"/>
          </a:xfrm>
        </p:spPr>
        <p:txBody>
          <a:bodyPr/>
          <a:lstStyle/>
          <a:p>
            <a:r>
              <a:rPr lang="en-US" sz="3600" dirty="0"/>
              <a:t>Unlocking the Secret to High Traffic Recipes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564" y="4956528"/>
            <a:ext cx="2633715" cy="8869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Vinayaka G 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771F-1AA3-AA14-A59C-774565DF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Insights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7BBA12-2B83-21AF-DED4-425433EA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37788-2FC4-629C-ABDB-E9C353E290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6218" y="1168186"/>
            <a:ext cx="6494182" cy="1458474"/>
          </a:xfrm>
        </p:spPr>
        <p:txBody>
          <a:bodyPr/>
          <a:lstStyle/>
          <a:p>
            <a:r>
              <a:rPr lang="en-US" dirty="0"/>
              <a:t>The ROC Curve for Logistic Regression with an AUC of 0.87.</a:t>
            </a:r>
          </a:p>
          <a:p>
            <a:r>
              <a:rPr lang="en-US" dirty="0"/>
              <a:t>Interpretation of the AUC as a measure of the model's ability to distinguish between classes.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5C31C-F28E-A036-FE82-4C13CD92A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51" y="2298644"/>
            <a:ext cx="5348754" cy="42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6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19E7-AA2C-464A-E7DB-97E98754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33961"/>
            <a:ext cx="11214100" cy="535531"/>
          </a:xfrm>
        </p:spPr>
        <p:txBody>
          <a:bodyPr/>
          <a:lstStyle/>
          <a:p>
            <a:r>
              <a:rPr lang="en-US" dirty="0"/>
              <a:t>Features That Matter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00495D-C39A-F432-3315-F6EE09DE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991F4-8CF5-E1F2-A108-16174ED1E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195079"/>
            <a:ext cx="6718300" cy="1135745"/>
          </a:xfrm>
        </p:spPr>
        <p:txBody>
          <a:bodyPr/>
          <a:lstStyle/>
          <a:p>
            <a:r>
              <a:rPr lang="en-US" dirty="0"/>
              <a:t>Bar chart of feature importance from Logistic Regression.</a:t>
            </a:r>
          </a:p>
          <a:p>
            <a:r>
              <a:rPr lang="en-US" dirty="0"/>
              <a:t>Discussion on the most influential features for predicting high website traffic.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4BFF5-ACCA-03FA-F621-050ECABE8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01" y="2222593"/>
            <a:ext cx="6535099" cy="427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9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F199-F1B0-3192-B5D6-288C46DA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94" y="477159"/>
            <a:ext cx="11214100" cy="978729"/>
          </a:xfrm>
        </p:spPr>
        <p:txBody>
          <a:bodyPr/>
          <a:lstStyle/>
          <a:p>
            <a:r>
              <a:rPr lang="en-US" dirty="0"/>
              <a:t>Action Plan for Sustained Growth</a:t>
            </a:r>
            <a:br>
              <a:rPr lang="en-US" dirty="0"/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2D8F5-4A67-3B58-1C83-A8DAB82A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DA8B-EEBE-831C-5893-58046BDD3C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570" y="1141291"/>
            <a:ext cx="6718300" cy="4093243"/>
          </a:xfrm>
        </p:spPr>
        <p:txBody>
          <a:bodyPr/>
          <a:lstStyle/>
          <a:p>
            <a:r>
              <a:rPr lang="en-US" dirty="0"/>
              <a:t>Integrate the Logistic Regression model into the recipe selection process.</a:t>
            </a:r>
          </a:p>
          <a:p>
            <a:r>
              <a:rPr lang="en-US" dirty="0"/>
              <a:t>Monitor model performance and user engagement metrics post-implementation.</a:t>
            </a:r>
          </a:p>
          <a:p>
            <a:r>
              <a:rPr lang="en-US" dirty="0"/>
              <a:t>Establish a framework for periodic retraining of the model with new data.</a:t>
            </a:r>
          </a:p>
          <a:p>
            <a:r>
              <a:rPr lang="en-US" dirty="0"/>
              <a:t>Explore the potential for incorporating user feedback and interaction data into the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666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68431"/>
            <a:ext cx="5651500" cy="535531"/>
          </a:xfrm>
        </p:spPr>
        <p:txBody>
          <a:bodyPr/>
          <a:lstStyle/>
          <a:p>
            <a:r>
              <a:rPr lang="en-US" dirty="0"/>
              <a:t>Identifying the Challenge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Current recipe selection based on personal preference.</a:t>
            </a:r>
          </a:p>
          <a:p>
            <a:r>
              <a:rPr lang="en-US" dirty="0"/>
              <a:t>Up to 40% increase in site traffic with popular recipes.</a:t>
            </a:r>
          </a:p>
          <a:p>
            <a:r>
              <a:rPr lang="en-US" dirty="0"/>
              <a:t>Essential for a data-driven, predictive recipe selection model.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55D9-B361-1A0C-F768-8FF1F57F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12" y="587749"/>
            <a:ext cx="11214100" cy="535531"/>
          </a:xfrm>
        </p:spPr>
        <p:txBody>
          <a:bodyPr/>
          <a:lstStyle/>
          <a:p>
            <a:r>
              <a:rPr lang="en-IN" dirty="0"/>
              <a:t>Setting Our Sights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27C845-4768-6E55-4563-A4682273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14C91-98E4-F53A-B296-3184A851F3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3112" y="1382378"/>
            <a:ext cx="6718300" cy="4093243"/>
          </a:xfrm>
        </p:spPr>
        <p:txBody>
          <a:bodyPr/>
          <a:lstStyle/>
          <a:p>
            <a:r>
              <a:rPr lang="en-IN" dirty="0"/>
              <a:t>Elevating website traffic via strategic recipe showcasing.</a:t>
            </a:r>
          </a:p>
          <a:p>
            <a:r>
              <a:rPr lang="en-IN" dirty="0"/>
              <a:t>Leveraging data science for 80% accuracy in high-traffic recipe predictions.</a:t>
            </a:r>
          </a:p>
          <a:p>
            <a:r>
              <a:rPr lang="en-IN" dirty="0"/>
              <a:t>Converting enhanced traffic to a surge in subscription rates.</a:t>
            </a:r>
          </a:p>
        </p:txBody>
      </p:sp>
    </p:spTree>
    <p:extLst>
      <p:ext uri="{BB962C8B-B14F-4D97-AF65-F5344CB8AC3E}">
        <p14:creationId xmlns:p14="http://schemas.microsoft.com/office/powerpoint/2010/main" val="148171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4D1B-B0DE-8A3F-0B6F-AD97A109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77" y="641536"/>
            <a:ext cx="11214100" cy="535531"/>
          </a:xfrm>
        </p:spPr>
        <p:txBody>
          <a:bodyPr/>
          <a:lstStyle/>
          <a:p>
            <a:r>
              <a:rPr lang="en-IN" dirty="0"/>
              <a:t>Data Validation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6C0DAF-8750-D801-8BE7-EC72432E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EDD21-7F9B-5EBB-1794-4128419F5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2077" y="1382378"/>
            <a:ext cx="6718300" cy="4093243"/>
          </a:xfrm>
        </p:spPr>
        <p:txBody>
          <a:bodyPr/>
          <a:lstStyle/>
          <a:p>
            <a:r>
              <a:rPr lang="en-US" dirty="0"/>
              <a:t>Validated Unique Identifiers: Ensured 'recipe' IDs are distinct across 947 entries, confirming the dataset’s foundational reliability.</a:t>
            </a:r>
          </a:p>
          <a:p>
            <a:r>
              <a:rPr lang="en-US" dirty="0"/>
              <a:t>Consolidated Category Data: Incorporated 'Chicken Breast' into 'category' for completeness, and standardized 'servings' for consistent numerical analysis.</a:t>
            </a:r>
          </a:p>
          <a:p>
            <a:r>
              <a:rPr lang="en-US" dirty="0"/>
              <a:t>Maintained Data Completeness: Dropped missing nutritional values post-'high_traffic' binary conversion to preserve data integrity.</a:t>
            </a:r>
          </a:p>
          <a:p>
            <a:r>
              <a:rPr lang="en-US" dirty="0"/>
              <a:t>Clear Traffic Indicators: Converted 'high_traffic' to a binary variable, marking high popularity as 'True' for direct applicability in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90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D2FB-7AE3-C806-9017-6165F7D7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29" y="462243"/>
            <a:ext cx="11214100" cy="535531"/>
          </a:xfrm>
        </p:spPr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C38CD9-F744-61CB-A9C1-E82D1DDA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2A325-73AB-DCE8-ADA6-CE4976237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6" y="997774"/>
            <a:ext cx="5382559" cy="1840437"/>
          </a:xfrm>
        </p:spPr>
        <p:txBody>
          <a:bodyPr/>
          <a:lstStyle/>
          <a:p>
            <a:r>
              <a:rPr lang="en-US" dirty="0"/>
              <a:t>Bar chart displaying the distribution across different recipe categories.</a:t>
            </a:r>
          </a:p>
          <a:p>
            <a:r>
              <a:rPr lang="en-US" dirty="0"/>
              <a:t>Identification of the most frequently posted recipe types.</a:t>
            </a:r>
          </a:p>
          <a:p>
            <a:r>
              <a:rPr lang="en-US" dirty="0"/>
              <a:t>Spotlight on the least common categories featured on the site.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0120D-DB1B-AB08-6D93-837098AD6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19" y="2955288"/>
            <a:ext cx="6172104" cy="379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5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95A6-5D5D-FA6A-53FB-248BE8FD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462242"/>
            <a:ext cx="11214100" cy="535531"/>
          </a:xfrm>
        </p:spPr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440DF0-65BC-5176-FFB2-2CD102D2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A8AD9-E01A-9C47-B469-AC52883834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7841" y="1060609"/>
            <a:ext cx="5944347" cy="1350897"/>
          </a:xfrm>
        </p:spPr>
        <p:txBody>
          <a:bodyPr/>
          <a:lstStyle/>
          <a:p>
            <a:r>
              <a:rPr lang="en-US" dirty="0"/>
              <a:t>Histograms illustrating the distribution of nutritional factors: calories, carbohydrates, sugar, protein, and servings.</a:t>
            </a:r>
          </a:p>
          <a:p>
            <a:r>
              <a:rPr lang="en-US" dirty="0"/>
              <a:t>Notable skewness in the calorie distribution.</a:t>
            </a:r>
          </a:p>
          <a:p>
            <a:r>
              <a:rPr lang="en-US" dirty="0"/>
              <a:t>Observations on the distribution patterns of other nutrients.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5FB2F9-FBA2-B5F1-4FA1-12768460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18" y="2532613"/>
            <a:ext cx="5646069" cy="411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7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1A02-DB1E-2470-4DD9-7CA0F38B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53" y="444312"/>
            <a:ext cx="11214100" cy="535531"/>
          </a:xfrm>
        </p:spPr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6C9C8C-15EA-13B2-2B6A-789C65C9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4FA8D-6578-4A1B-A374-130D01B61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4853" y="979843"/>
            <a:ext cx="6556935" cy="2449157"/>
          </a:xfrm>
        </p:spPr>
        <p:txBody>
          <a:bodyPr/>
          <a:lstStyle/>
          <a:p>
            <a:r>
              <a:rPr lang="en-US" dirty="0"/>
              <a:t>Correlation matrix indicating the relationship between recipe attributes and site traffic.</a:t>
            </a:r>
          </a:p>
          <a:p>
            <a:r>
              <a:rPr lang="en-US" dirty="0"/>
              <a:t>Noticeable negative correlation between 'healthy' label and 'calories’.</a:t>
            </a:r>
          </a:p>
          <a:p>
            <a:r>
              <a:rPr lang="en-US" dirty="0"/>
              <a:t>Mild positive correlation observed between 'protein' and 'high_traffic’.</a:t>
            </a:r>
          </a:p>
          <a:p>
            <a:r>
              <a:rPr lang="en-US" dirty="0"/>
              <a:t>Absence of strong direct correlations between 'high_traffic' and other individual nutritional factors.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ED049-ADDB-E447-8961-2BF69F912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13" y="3456960"/>
            <a:ext cx="6192469" cy="332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6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54F4-EDD5-A246-596E-8BD78B5E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03841"/>
            <a:ext cx="11214100" cy="535531"/>
          </a:xfrm>
        </p:spPr>
        <p:txBody>
          <a:bodyPr/>
          <a:lstStyle/>
          <a:p>
            <a:r>
              <a:rPr lang="en-IN" dirty="0"/>
              <a:t>Statistical Significance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62986-CEE0-04EA-E4A6-4A0714CA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0B5B9-0275-4DF6-BB2C-A15315567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204044"/>
            <a:ext cx="6718300" cy="4093243"/>
          </a:xfrm>
        </p:spPr>
        <p:txBody>
          <a:bodyPr/>
          <a:lstStyle/>
          <a:p>
            <a:r>
              <a:rPr lang="en-US" dirty="0"/>
              <a:t>Detailed T-test results for calories show a statistically significant difference in mean values between high and low traffic recipes.</a:t>
            </a:r>
          </a:p>
          <a:p>
            <a:r>
              <a:rPr lang="en-US" dirty="0"/>
              <a:t>For calories: t-statistic of 2.23, p-value of 0.0260.</a:t>
            </a:r>
          </a:p>
          <a:p>
            <a:r>
              <a:rPr lang="en-US" dirty="0"/>
              <a:t>For protein: t-statistic of 1.33, p-value of 0.1827.</a:t>
            </a:r>
          </a:p>
          <a:p>
            <a:r>
              <a:rPr lang="en-US" dirty="0"/>
              <a:t>Interpretation of these results informs the impact on traffic.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15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18F6-3B3F-BACA-BCD3-6EDF763C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346953"/>
            <a:ext cx="11282082" cy="535531"/>
          </a:xfrm>
        </p:spPr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D5C78-EE5E-9A6A-CA10-A11BD42C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F8E48-99D3-EDF9-B15D-45422124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6518" y="882484"/>
            <a:ext cx="6718300" cy="1897826"/>
          </a:xfrm>
        </p:spPr>
        <p:txBody>
          <a:bodyPr/>
          <a:lstStyle/>
          <a:p>
            <a:r>
              <a:rPr lang="en-US" dirty="0"/>
              <a:t>Logistic Regression boasts a higher accuracy (0.787) compared to Random Forest (0.737).</a:t>
            </a:r>
          </a:p>
          <a:p>
            <a:r>
              <a:rPr lang="en-US" dirty="0"/>
              <a:t>Classification reports detail precision, recall, and f1-score for both models.</a:t>
            </a:r>
          </a:p>
          <a:p>
            <a:r>
              <a:rPr lang="en-US" dirty="0"/>
              <a:t>Logistic Regression shows a balanced performance across different metrics.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5936C4-2128-B5BA-44EC-87D484BD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901" y="2458684"/>
            <a:ext cx="5299357" cy="434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9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351</TotalTime>
  <Words>502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Trade Gothic LT Pro</vt:lpstr>
      <vt:lpstr>Trebuchet MS</vt:lpstr>
      <vt:lpstr>Office Theme</vt:lpstr>
      <vt:lpstr>Unlocking the Secret to High Traffic Recipes</vt:lpstr>
      <vt:lpstr>Identifying the Challenge</vt:lpstr>
      <vt:lpstr>Setting Our Sights</vt:lpstr>
      <vt:lpstr>Data Validation</vt:lpstr>
      <vt:lpstr>Data Analysis</vt:lpstr>
      <vt:lpstr>Data Analysis</vt:lpstr>
      <vt:lpstr>Data Analysis</vt:lpstr>
      <vt:lpstr>Statistical Significance</vt:lpstr>
      <vt:lpstr>Model Evaluation</vt:lpstr>
      <vt:lpstr>Model Insights</vt:lpstr>
      <vt:lpstr>Features That Matter</vt:lpstr>
      <vt:lpstr>Action Plan for Sustained Growth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the Secret to High Traffic Recipes</dc:title>
  <dc:creator>Vinayak Vinu</dc:creator>
  <cp:lastModifiedBy>Vinayak Vinu</cp:lastModifiedBy>
  <cp:revision>14</cp:revision>
  <dcterms:created xsi:type="dcterms:W3CDTF">2024-04-06T13:57:48Z</dcterms:created>
  <dcterms:modified xsi:type="dcterms:W3CDTF">2024-04-29T13:44:25Z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