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6858000" cx="9144000"/>
  <p:notesSz cx="7010400" cy="92964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4" roundtripDataSignature="AMtx7mjBYTQ3poKzzMeFuZ+JF6NGAGFla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customschemas.google.com/relationships/presentationmetadata" Target="meta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2" y="0"/>
            <a:ext cx="3038648" cy="4651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970135" y="0"/>
            <a:ext cx="3038648" cy="4651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81100" y="696913"/>
            <a:ext cx="4649788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01848" y="4416426"/>
            <a:ext cx="5608320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2" y="8829675"/>
            <a:ext cx="3038648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970135" y="8829675"/>
            <a:ext cx="3038648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:notes"/>
          <p:cNvSpPr txBox="1"/>
          <p:nvPr>
            <p:ph idx="1" type="body"/>
          </p:nvPr>
        </p:nvSpPr>
        <p:spPr>
          <a:xfrm>
            <a:off x="701848" y="4416426"/>
            <a:ext cx="5608320" cy="4183063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1:notes"/>
          <p:cNvSpPr/>
          <p:nvPr>
            <p:ph idx="2" type="sldImg"/>
          </p:nvPr>
        </p:nvSpPr>
        <p:spPr>
          <a:xfrm>
            <a:off x="1181100" y="696913"/>
            <a:ext cx="4649788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9d15935532_0_23:notes"/>
          <p:cNvSpPr/>
          <p:nvPr>
            <p:ph idx="2" type="sldImg"/>
          </p:nvPr>
        </p:nvSpPr>
        <p:spPr>
          <a:xfrm>
            <a:off x="1181100" y="696913"/>
            <a:ext cx="46497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g9d15935532_0_23:notes"/>
          <p:cNvSpPr txBox="1"/>
          <p:nvPr>
            <p:ph idx="1" type="body"/>
          </p:nvPr>
        </p:nvSpPr>
        <p:spPr>
          <a:xfrm>
            <a:off x="701848" y="4416426"/>
            <a:ext cx="5608200" cy="41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g9d15935532_0_23:notes"/>
          <p:cNvSpPr txBox="1"/>
          <p:nvPr>
            <p:ph idx="12" type="sldNum"/>
          </p:nvPr>
        </p:nvSpPr>
        <p:spPr>
          <a:xfrm>
            <a:off x="3970135" y="8829675"/>
            <a:ext cx="30387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9d15935532_0_34:notes"/>
          <p:cNvSpPr/>
          <p:nvPr>
            <p:ph idx="2" type="sldImg"/>
          </p:nvPr>
        </p:nvSpPr>
        <p:spPr>
          <a:xfrm>
            <a:off x="1181100" y="696913"/>
            <a:ext cx="46497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g9d15935532_0_34:notes"/>
          <p:cNvSpPr txBox="1"/>
          <p:nvPr>
            <p:ph idx="1" type="body"/>
          </p:nvPr>
        </p:nvSpPr>
        <p:spPr>
          <a:xfrm>
            <a:off x="701848" y="4416426"/>
            <a:ext cx="5608200" cy="41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g9d15935532_0_34:notes"/>
          <p:cNvSpPr txBox="1"/>
          <p:nvPr>
            <p:ph idx="12" type="sldNum"/>
          </p:nvPr>
        </p:nvSpPr>
        <p:spPr>
          <a:xfrm>
            <a:off x="3970135" y="8829675"/>
            <a:ext cx="30387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9d15935532_0_11:notes"/>
          <p:cNvSpPr/>
          <p:nvPr>
            <p:ph idx="2" type="sldImg"/>
          </p:nvPr>
        </p:nvSpPr>
        <p:spPr>
          <a:xfrm>
            <a:off x="1181100" y="696913"/>
            <a:ext cx="46497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g9d15935532_0_11:notes"/>
          <p:cNvSpPr txBox="1"/>
          <p:nvPr>
            <p:ph idx="1" type="body"/>
          </p:nvPr>
        </p:nvSpPr>
        <p:spPr>
          <a:xfrm>
            <a:off x="701848" y="4416426"/>
            <a:ext cx="5608200" cy="41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g9d15935532_0_11:notes"/>
          <p:cNvSpPr txBox="1"/>
          <p:nvPr>
            <p:ph idx="12" type="sldNum"/>
          </p:nvPr>
        </p:nvSpPr>
        <p:spPr>
          <a:xfrm>
            <a:off x="3970135" y="8829675"/>
            <a:ext cx="30387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9d15935532_0_43:notes"/>
          <p:cNvSpPr/>
          <p:nvPr>
            <p:ph idx="2" type="sldImg"/>
          </p:nvPr>
        </p:nvSpPr>
        <p:spPr>
          <a:xfrm>
            <a:off x="1181100" y="696913"/>
            <a:ext cx="46497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g9d15935532_0_43:notes"/>
          <p:cNvSpPr txBox="1"/>
          <p:nvPr>
            <p:ph idx="1" type="body"/>
          </p:nvPr>
        </p:nvSpPr>
        <p:spPr>
          <a:xfrm>
            <a:off x="701848" y="4416426"/>
            <a:ext cx="5608200" cy="41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g9d15935532_0_43:notes"/>
          <p:cNvSpPr txBox="1"/>
          <p:nvPr>
            <p:ph idx="12" type="sldNum"/>
          </p:nvPr>
        </p:nvSpPr>
        <p:spPr>
          <a:xfrm>
            <a:off x="3970135" y="8829675"/>
            <a:ext cx="30387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9c4e7f05e3_0_3:notes"/>
          <p:cNvSpPr/>
          <p:nvPr>
            <p:ph idx="2" type="sldImg"/>
          </p:nvPr>
        </p:nvSpPr>
        <p:spPr>
          <a:xfrm>
            <a:off x="1181100" y="696913"/>
            <a:ext cx="46497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g9c4e7f05e3_0_3:notes"/>
          <p:cNvSpPr txBox="1"/>
          <p:nvPr>
            <p:ph idx="1" type="body"/>
          </p:nvPr>
        </p:nvSpPr>
        <p:spPr>
          <a:xfrm>
            <a:off x="701848" y="4416426"/>
            <a:ext cx="5608200" cy="41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g9c4e7f05e3_0_3:notes"/>
          <p:cNvSpPr txBox="1"/>
          <p:nvPr>
            <p:ph idx="12" type="sldNum"/>
          </p:nvPr>
        </p:nvSpPr>
        <p:spPr>
          <a:xfrm>
            <a:off x="3970135" y="8829675"/>
            <a:ext cx="30387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9c4e7f05e3_0_11:notes"/>
          <p:cNvSpPr/>
          <p:nvPr>
            <p:ph idx="2" type="sldImg"/>
          </p:nvPr>
        </p:nvSpPr>
        <p:spPr>
          <a:xfrm>
            <a:off x="1181100" y="696913"/>
            <a:ext cx="46497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g9c4e7f05e3_0_11:notes"/>
          <p:cNvSpPr txBox="1"/>
          <p:nvPr>
            <p:ph idx="1" type="body"/>
          </p:nvPr>
        </p:nvSpPr>
        <p:spPr>
          <a:xfrm>
            <a:off x="701848" y="4416426"/>
            <a:ext cx="5608200" cy="41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g9c4e7f05e3_0_11:notes"/>
          <p:cNvSpPr txBox="1"/>
          <p:nvPr>
            <p:ph idx="12" type="sldNum"/>
          </p:nvPr>
        </p:nvSpPr>
        <p:spPr>
          <a:xfrm>
            <a:off x="3970135" y="8829675"/>
            <a:ext cx="30387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9c4e7f05e3_0_27:notes"/>
          <p:cNvSpPr/>
          <p:nvPr>
            <p:ph idx="2" type="sldImg"/>
          </p:nvPr>
        </p:nvSpPr>
        <p:spPr>
          <a:xfrm>
            <a:off x="1181100" y="696913"/>
            <a:ext cx="46497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g9c4e7f05e3_0_27:notes"/>
          <p:cNvSpPr txBox="1"/>
          <p:nvPr>
            <p:ph idx="1" type="body"/>
          </p:nvPr>
        </p:nvSpPr>
        <p:spPr>
          <a:xfrm>
            <a:off x="701848" y="4416426"/>
            <a:ext cx="5608200" cy="41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g9c4e7f05e3_0_27:notes"/>
          <p:cNvSpPr txBox="1"/>
          <p:nvPr>
            <p:ph idx="12" type="sldNum"/>
          </p:nvPr>
        </p:nvSpPr>
        <p:spPr>
          <a:xfrm>
            <a:off x="3970135" y="8829675"/>
            <a:ext cx="30387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9c4e7f05e3_0_19:notes"/>
          <p:cNvSpPr/>
          <p:nvPr>
            <p:ph idx="2" type="sldImg"/>
          </p:nvPr>
        </p:nvSpPr>
        <p:spPr>
          <a:xfrm>
            <a:off x="1181100" y="696913"/>
            <a:ext cx="46497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Google Shape;157;g9c4e7f05e3_0_19:notes"/>
          <p:cNvSpPr txBox="1"/>
          <p:nvPr>
            <p:ph idx="1" type="body"/>
          </p:nvPr>
        </p:nvSpPr>
        <p:spPr>
          <a:xfrm>
            <a:off x="701848" y="4416426"/>
            <a:ext cx="5608200" cy="41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g9c4e7f05e3_0_19:notes"/>
          <p:cNvSpPr txBox="1"/>
          <p:nvPr>
            <p:ph idx="12" type="sldNum"/>
          </p:nvPr>
        </p:nvSpPr>
        <p:spPr>
          <a:xfrm>
            <a:off x="3970135" y="8829675"/>
            <a:ext cx="30387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a3fb355f3e_0_0:notes"/>
          <p:cNvSpPr/>
          <p:nvPr>
            <p:ph idx="2" type="sldImg"/>
          </p:nvPr>
        </p:nvSpPr>
        <p:spPr>
          <a:xfrm>
            <a:off x="1181100" y="696913"/>
            <a:ext cx="46497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ga3fb355f3e_0_0:notes"/>
          <p:cNvSpPr txBox="1"/>
          <p:nvPr>
            <p:ph idx="1" type="body"/>
          </p:nvPr>
        </p:nvSpPr>
        <p:spPr>
          <a:xfrm>
            <a:off x="701848" y="4416426"/>
            <a:ext cx="5608200" cy="41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ga3fb355f3e_0_0:notes"/>
          <p:cNvSpPr txBox="1"/>
          <p:nvPr>
            <p:ph idx="12" type="sldNum"/>
          </p:nvPr>
        </p:nvSpPr>
        <p:spPr>
          <a:xfrm>
            <a:off x="3970135" y="8829675"/>
            <a:ext cx="30387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a480b14531_0_8:notes"/>
          <p:cNvSpPr/>
          <p:nvPr>
            <p:ph idx="2" type="sldImg"/>
          </p:nvPr>
        </p:nvSpPr>
        <p:spPr>
          <a:xfrm>
            <a:off x="1181100" y="696913"/>
            <a:ext cx="46497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ga480b14531_0_8:notes"/>
          <p:cNvSpPr txBox="1"/>
          <p:nvPr>
            <p:ph idx="1" type="body"/>
          </p:nvPr>
        </p:nvSpPr>
        <p:spPr>
          <a:xfrm>
            <a:off x="701848" y="4416426"/>
            <a:ext cx="5608200" cy="41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ga480b14531_0_8:notes"/>
          <p:cNvSpPr txBox="1"/>
          <p:nvPr>
            <p:ph idx="12" type="sldNum"/>
          </p:nvPr>
        </p:nvSpPr>
        <p:spPr>
          <a:xfrm>
            <a:off x="3970135" y="8829675"/>
            <a:ext cx="30387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:notes"/>
          <p:cNvSpPr/>
          <p:nvPr>
            <p:ph idx="2" type="sldImg"/>
          </p:nvPr>
        </p:nvSpPr>
        <p:spPr>
          <a:xfrm>
            <a:off x="1181100" y="696913"/>
            <a:ext cx="4649788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" name="Google Shape;29;p2:notes"/>
          <p:cNvSpPr txBox="1"/>
          <p:nvPr>
            <p:ph idx="1" type="body"/>
          </p:nvPr>
        </p:nvSpPr>
        <p:spPr>
          <a:xfrm>
            <a:off x="701848" y="4416426"/>
            <a:ext cx="5608320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2:notes"/>
          <p:cNvSpPr txBox="1"/>
          <p:nvPr>
            <p:ph idx="12" type="sldNum"/>
          </p:nvPr>
        </p:nvSpPr>
        <p:spPr>
          <a:xfrm>
            <a:off x="3970135" y="8829675"/>
            <a:ext cx="3038648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a3fb355f3e_0_8:notes"/>
          <p:cNvSpPr/>
          <p:nvPr>
            <p:ph idx="2" type="sldImg"/>
          </p:nvPr>
        </p:nvSpPr>
        <p:spPr>
          <a:xfrm>
            <a:off x="1181100" y="696913"/>
            <a:ext cx="46497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4" name="Google Shape;184;ga3fb355f3e_0_8:notes"/>
          <p:cNvSpPr txBox="1"/>
          <p:nvPr>
            <p:ph idx="1" type="body"/>
          </p:nvPr>
        </p:nvSpPr>
        <p:spPr>
          <a:xfrm>
            <a:off x="701848" y="4416426"/>
            <a:ext cx="5608200" cy="41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ga3fb355f3e_0_8:notes"/>
          <p:cNvSpPr txBox="1"/>
          <p:nvPr>
            <p:ph idx="12" type="sldNum"/>
          </p:nvPr>
        </p:nvSpPr>
        <p:spPr>
          <a:xfrm>
            <a:off x="3970135" y="8829675"/>
            <a:ext cx="30387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a3fb355f3e_0_16:notes"/>
          <p:cNvSpPr/>
          <p:nvPr>
            <p:ph idx="2" type="sldImg"/>
          </p:nvPr>
        </p:nvSpPr>
        <p:spPr>
          <a:xfrm>
            <a:off x="1181100" y="696913"/>
            <a:ext cx="46497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3" name="Google Shape;193;ga3fb355f3e_0_16:notes"/>
          <p:cNvSpPr txBox="1"/>
          <p:nvPr>
            <p:ph idx="1" type="body"/>
          </p:nvPr>
        </p:nvSpPr>
        <p:spPr>
          <a:xfrm>
            <a:off x="701848" y="4416426"/>
            <a:ext cx="5608200" cy="41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ga3fb355f3e_0_16:notes"/>
          <p:cNvSpPr txBox="1"/>
          <p:nvPr>
            <p:ph idx="12" type="sldNum"/>
          </p:nvPr>
        </p:nvSpPr>
        <p:spPr>
          <a:xfrm>
            <a:off x="3970135" y="8829675"/>
            <a:ext cx="30387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a480b14531_0_24:notes"/>
          <p:cNvSpPr/>
          <p:nvPr>
            <p:ph idx="2" type="sldImg"/>
          </p:nvPr>
        </p:nvSpPr>
        <p:spPr>
          <a:xfrm>
            <a:off x="1181100" y="696913"/>
            <a:ext cx="46497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2" name="Google Shape;202;ga480b14531_0_24:notes"/>
          <p:cNvSpPr txBox="1"/>
          <p:nvPr>
            <p:ph idx="1" type="body"/>
          </p:nvPr>
        </p:nvSpPr>
        <p:spPr>
          <a:xfrm>
            <a:off x="701848" y="4416426"/>
            <a:ext cx="5608200" cy="41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ga480b14531_0_24:notes"/>
          <p:cNvSpPr txBox="1"/>
          <p:nvPr>
            <p:ph idx="12" type="sldNum"/>
          </p:nvPr>
        </p:nvSpPr>
        <p:spPr>
          <a:xfrm>
            <a:off x="3970135" y="8829675"/>
            <a:ext cx="30387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a3fb355f3e_0_24:notes"/>
          <p:cNvSpPr/>
          <p:nvPr>
            <p:ph idx="2" type="sldImg"/>
          </p:nvPr>
        </p:nvSpPr>
        <p:spPr>
          <a:xfrm>
            <a:off x="1181100" y="696913"/>
            <a:ext cx="46497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1" name="Google Shape;211;ga3fb355f3e_0_24:notes"/>
          <p:cNvSpPr txBox="1"/>
          <p:nvPr>
            <p:ph idx="1" type="body"/>
          </p:nvPr>
        </p:nvSpPr>
        <p:spPr>
          <a:xfrm>
            <a:off x="701848" y="4416426"/>
            <a:ext cx="5608200" cy="41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ga3fb355f3e_0_24:notes"/>
          <p:cNvSpPr txBox="1"/>
          <p:nvPr>
            <p:ph idx="12" type="sldNum"/>
          </p:nvPr>
        </p:nvSpPr>
        <p:spPr>
          <a:xfrm>
            <a:off x="3970135" y="8829675"/>
            <a:ext cx="30387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9c4e7f05e3_0_42:notes"/>
          <p:cNvSpPr/>
          <p:nvPr>
            <p:ph idx="2" type="sldImg"/>
          </p:nvPr>
        </p:nvSpPr>
        <p:spPr>
          <a:xfrm>
            <a:off x="1181100" y="696913"/>
            <a:ext cx="46497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0" name="Google Shape;220;g9c4e7f05e3_0_42:notes"/>
          <p:cNvSpPr txBox="1"/>
          <p:nvPr>
            <p:ph idx="1" type="body"/>
          </p:nvPr>
        </p:nvSpPr>
        <p:spPr>
          <a:xfrm>
            <a:off x="701848" y="4416426"/>
            <a:ext cx="5608200" cy="41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g9c4e7f05e3_0_42:notes"/>
          <p:cNvSpPr txBox="1"/>
          <p:nvPr>
            <p:ph idx="12" type="sldNum"/>
          </p:nvPr>
        </p:nvSpPr>
        <p:spPr>
          <a:xfrm>
            <a:off x="3970135" y="8829675"/>
            <a:ext cx="30387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1:notes"/>
          <p:cNvSpPr/>
          <p:nvPr>
            <p:ph idx="2" type="sldImg"/>
          </p:nvPr>
        </p:nvSpPr>
        <p:spPr>
          <a:xfrm>
            <a:off x="1181100" y="696913"/>
            <a:ext cx="4649788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8" name="Google Shape;228;p11:notes"/>
          <p:cNvSpPr txBox="1"/>
          <p:nvPr>
            <p:ph idx="1" type="body"/>
          </p:nvPr>
        </p:nvSpPr>
        <p:spPr>
          <a:xfrm>
            <a:off x="701848" y="4416426"/>
            <a:ext cx="5608320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11:notes"/>
          <p:cNvSpPr txBox="1"/>
          <p:nvPr>
            <p:ph idx="12" type="sldNum"/>
          </p:nvPr>
        </p:nvSpPr>
        <p:spPr>
          <a:xfrm>
            <a:off x="3970135" y="8829675"/>
            <a:ext cx="3038648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a3fb355f3e_0_34:notes"/>
          <p:cNvSpPr/>
          <p:nvPr>
            <p:ph idx="2" type="sldImg"/>
          </p:nvPr>
        </p:nvSpPr>
        <p:spPr>
          <a:xfrm>
            <a:off x="1181100" y="696913"/>
            <a:ext cx="46497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6" name="Google Shape;236;ga3fb355f3e_0_34:notes"/>
          <p:cNvSpPr txBox="1"/>
          <p:nvPr>
            <p:ph idx="1" type="body"/>
          </p:nvPr>
        </p:nvSpPr>
        <p:spPr>
          <a:xfrm>
            <a:off x="701848" y="4416426"/>
            <a:ext cx="5608200" cy="41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ga3fb355f3e_0_34:notes"/>
          <p:cNvSpPr txBox="1"/>
          <p:nvPr>
            <p:ph idx="12" type="sldNum"/>
          </p:nvPr>
        </p:nvSpPr>
        <p:spPr>
          <a:xfrm>
            <a:off x="3970135" y="8829675"/>
            <a:ext cx="30387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2:notes"/>
          <p:cNvSpPr/>
          <p:nvPr>
            <p:ph idx="2" type="sldImg"/>
          </p:nvPr>
        </p:nvSpPr>
        <p:spPr>
          <a:xfrm>
            <a:off x="1181100" y="696913"/>
            <a:ext cx="4649788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4" name="Google Shape;244;p12:notes"/>
          <p:cNvSpPr txBox="1"/>
          <p:nvPr>
            <p:ph idx="1" type="body"/>
          </p:nvPr>
        </p:nvSpPr>
        <p:spPr>
          <a:xfrm>
            <a:off x="701848" y="4416426"/>
            <a:ext cx="5608320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12:notes"/>
          <p:cNvSpPr txBox="1"/>
          <p:nvPr>
            <p:ph idx="12" type="sldNum"/>
          </p:nvPr>
        </p:nvSpPr>
        <p:spPr>
          <a:xfrm>
            <a:off x="3970135" y="8829675"/>
            <a:ext cx="3038648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4:notes"/>
          <p:cNvSpPr txBox="1"/>
          <p:nvPr>
            <p:ph idx="1" type="body"/>
          </p:nvPr>
        </p:nvSpPr>
        <p:spPr>
          <a:xfrm>
            <a:off x="701848" y="4416426"/>
            <a:ext cx="5608320" cy="4183063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14:notes"/>
          <p:cNvSpPr/>
          <p:nvPr>
            <p:ph idx="2" type="sldImg"/>
          </p:nvPr>
        </p:nvSpPr>
        <p:spPr>
          <a:xfrm>
            <a:off x="1181100" y="696913"/>
            <a:ext cx="4649788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a187b21133_0_4:notes"/>
          <p:cNvSpPr/>
          <p:nvPr>
            <p:ph idx="2" type="sldImg"/>
          </p:nvPr>
        </p:nvSpPr>
        <p:spPr>
          <a:xfrm>
            <a:off x="1181100" y="696913"/>
            <a:ext cx="46497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" name="Google Shape;37;ga187b21133_0_4:notes"/>
          <p:cNvSpPr txBox="1"/>
          <p:nvPr>
            <p:ph idx="1" type="body"/>
          </p:nvPr>
        </p:nvSpPr>
        <p:spPr>
          <a:xfrm>
            <a:off x="701848" y="4416426"/>
            <a:ext cx="5608200" cy="41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ga187b21133_0_4:notes"/>
          <p:cNvSpPr txBox="1"/>
          <p:nvPr>
            <p:ph idx="12" type="sldNum"/>
          </p:nvPr>
        </p:nvSpPr>
        <p:spPr>
          <a:xfrm>
            <a:off x="3970135" y="8829675"/>
            <a:ext cx="30387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:notes"/>
          <p:cNvSpPr/>
          <p:nvPr>
            <p:ph idx="2" type="sldImg"/>
          </p:nvPr>
        </p:nvSpPr>
        <p:spPr>
          <a:xfrm>
            <a:off x="1181100" y="696913"/>
            <a:ext cx="4649788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" name="Google Shape;45;p3:notes"/>
          <p:cNvSpPr txBox="1"/>
          <p:nvPr>
            <p:ph idx="1" type="body"/>
          </p:nvPr>
        </p:nvSpPr>
        <p:spPr>
          <a:xfrm>
            <a:off x="701848" y="4416426"/>
            <a:ext cx="5608320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3:notes"/>
          <p:cNvSpPr txBox="1"/>
          <p:nvPr>
            <p:ph idx="12" type="sldNum"/>
          </p:nvPr>
        </p:nvSpPr>
        <p:spPr>
          <a:xfrm>
            <a:off x="3970135" y="8829675"/>
            <a:ext cx="3038648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4:notes"/>
          <p:cNvSpPr txBox="1"/>
          <p:nvPr>
            <p:ph idx="1" type="body"/>
          </p:nvPr>
        </p:nvSpPr>
        <p:spPr>
          <a:xfrm>
            <a:off x="701848" y="4416426"/>
            <a:ext cx="5608279" cy="4182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53" name="Google Shape;53;p4:notes"/>
          <p:cNvSpPr/>
          <p:nvPr>
            <p:ph idx="2" type="sldImg"/>
          </p:nvPr>
        </p:nvSpPr>
        <p:spPr>
          <a:xfrm>
            <a:off x="1181100" y="696913"/>
            <a:ext cx="4649788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5:notes"/>
          <p:cNvSpPr txBox="1"/>
          <p:nvPr>
            <p:ph idx="1" type="body"/>
          </p:nvPr>
        </p:nvSpPr>
        <p:spPr>
          <a:xfrm>
            <a:off x="701848" y="4416426"/>
            <a:ext cx="5608279" cy="4182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60" name="Google Shape;60;p5:notes"/>
          <p:cNvSpPr/>
          <p:nvPr>
            <p:ph idx="2" type="sldImg"/>
          </p:nvPr>
        </p:nvSpPr>
        <p:spPr>
          <a:xfrm>
            <a:off x="1181100" y="696913"/>
            <a:ext cx="4649788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6:notes"/>
          <p:cNvSpPr/>
          <p:nvPr>
            <p:ph idx="2" type="sldImg"/>
          </p:nvPr>
        </p:nvSpPr>
        <p:spPr>
          <a:xfrm>
            <a:off x="1181100" y="696913"/>
            <a:ext cx="4649788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" name="Google Shape;67;p6:notes"/>
          <p:cNvSpPr txBox="1"/>
          <p:nvPr>
            <p:ph idx="1" type="body"/>
          </p:nvPr>
        </p:nvSpPr>
        <p:spPr>
          <a:xfrm>
            <a:off x="701848" y="4416426"/>
            <a:ext cx="5608320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68" name="Google Shape;68;p6:notes"/>
          <p:cNvSpPr txBox="1"/>
          <p:nvPr>
            <p:ph idx="12" type="sldNum"/>
          </p:nvPr>
        </p:nvSpPr>
        <p:spPr>
          <a:xfrm>
            <a:off x="3970135" y="8829675"/>
            <a:ext cx="3038648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7:notes"/>
          <p:cNvSpPr/>
          <p:nvPr>
            <p:ph idx="2" type="sldImg"/>
          </p:nvPr>
        </p:nvSpPr>
        <p:spPr>
          <a:xfrm>
            <a:off x="1181100" y="696913"/>
            <a:ext cx="4649788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p7:notes"/>
          <p:cNvSpPr txBox="1"/>
          <p:nvPr>
            <p:ph idx="1" type="body"/>
          </p:nvPr>
        </p:nvSpPr>
        <p:spPr>
          <a:xfrm>
            <a:off x="701848" y="4416426"/>
            <a:ext cx="5608279" cy="4182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77" name="Google Shape;77;p7:notes"/>
          <p:cNvSpPr txBox="1"/>
          <p:nvPr>
            <p:ph idx="12" type="sldNum"/>
          </p:nvPr>
        </p:nvSpPr>
        <p:spPr>
          <a:xfrm>
            <a:off x="3970135" y="8829675"/>
            <a:ext cx="3038501" cy="46518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9d15935532_0_4:notes"/>
          <p:cNvSpPr/>
          <p:nvPr>
            <p:ph idx="2" type="sldImg"/>
          </p:nvPr>
        </p:nvSpPr>
        <p:spPr>
          <a:xfrm>
            <a:off x="1181100" y="696913"/>
            <a:ext cx="46497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g9d15935532_0_4:notes"/>
          <p:cNvSpPr txBox="1"/>
          <p:nvPr>
            <p:ph idx="1" type="body"/>
          </p:nvPr>
        </p:nvSpPr>
        <p:spPr>
          <a:xfrm>
            <a:off x="701848" y="4416426"/>
            <a:ext cx="5608200" cy="41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g9d15935532_0_4:notes"/>
          <p:cNvSpPr txBox="1"/>
          <p:nvPr>
            <p:ph idx="12" type="sldNum"/>
          </p:nvPr>
        </p:nvSpPr>
        <p:spPr>
          <a:xfrm>
            <a:off x="3970135" y="8829675"/>
            <a:ext cx="30387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1.png"/><Relationship Id="rId6" Type="http://schemas.openxmlformats.org/officeDocument/2006/relationships/image" Target="../media/image2.png"/><Relationship Id="rId7" Type="http://schemas.openxmlformats.org/officeDocument/2006/relationships/image" Target="../media/image3.png"/><Relationship Id="rId8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6"/>
          <p:cNvSpPr txBox="1"/>
          <p:nvPr/>
        </p:nvSpPr>
        <p:spPr>
          <a:xfrm>
            <a:off x="0" y="152404"/>
            <a:ext cx="1447800" cy="120032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s://lh4.googleusercontent.com/proxy/YA9Xoqs7jhpeuwrEjwhdi_EVSCDwUdpr72V-2YHZ2lz2y1FaqityK8c8RlZRTvUDEw3Y2TekyGNi07wcREil5Ez3ii80dA-DE8G6HAQjEmJVz8W32Wy2uaDAWwuZs6uPZtJp2zrUJ_Qps2T1CUmSpuPR8dk2XA=w128-h144-k-no" id="13" name="Google Shape;13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9696" y="138752"/>
            <a:ext cx="868725" cy="972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" name="Google Shape;14;p16"/>
          <p:cNvGrpSpPr/>
          <p:nvPr/>
        </p:nvGrpSpPr>
        <p:grpSpPr>
          <a:xfrm>
            <a:off x="1219200" y="102154"/>
            <a:ext cx="7924800" cy="1004990"/>
            <a:chOff x="1219200" y="102154"/>
            <a:chExt cx="7924800" cy="1004990"/>
          </a:xfrm>
        </p:grpSpPr>
        <p:pic>
          <p:nvPicPr>
            <p:cNvPr id="15" name="Google Shape;15;p1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702618" y="103496"/>
              <a:ext cx="1620982" cy="990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" name="Google Shape;16;p1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323600" y="106680"/>
              <a:ext cx="1620000" cy="98869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" name="Google Shape;17;p1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5923800" y="117144"/>
              <a:ext cx="1620000" cy="99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" name="Google Shape;18;p16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7524000" y="112056"/>
              <a:ext cx="1620000" cy="99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" name="Google Shape;19;p16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1219200" y="102154"/>
              <a:ext cx="1620000" cy="9900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0" name="Google Shape;20;p1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530152" y="1600200"/>
            <a:ext cx="1600200" cy="51270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" y="-35256"/>
            <a:ext cx="9144000" cy="69342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"/>
          <p:cNvSpPr/>
          <p:nvPr/>
        </p:nvSpPr>
        <p:spPr>
          <a:xfrm>
            <a:off x="533400" y="1600200"/>
            <a:ext cx="7924800" cy="22467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UE17CS490A – Capstone Project Phase – 1</a:t>
            </a:r>
            <a:endParaRPr>
              <a:solidFill>
                <a:srgbClr val="0000FF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 sz="2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Progress Review #2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(Project Requirements Specification and Literature Survey)</a:t>
            </a:r>
            <a:endParaRPr sz="2400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6" name="Google Shape;26;p1"/>
          <p:cNvSpPr txBox="1"/>
          <p:nvPr/>
        </p:nvSpPr>
        <p:spPr>
          <a:xfrm>
            <a:off x="304800" y="4343400"/>
            <a:ext cx="7062900" cy="22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Title   :  Adversarial Password Cracking </a:t>
            </a:r>
            <a:endParaRPr sz="24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ID       :  PW21SE01     </a:t>
            </a:r>
            <a:endParaRPr sz="24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Guide :  Prof. Sushma E                </a:t>
            </a:r>
            <a:endParaRPr sz="24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Team  :</a:t>
            </a: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  </a:t>
            </a:r>
            <a:r>
              <a:rPr lang="en-US" sz="24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1600_1621</a:t>
            </a:r>
            <a:endParaRPr sz="24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4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					Vinayaka Hegde PES1201701600</a:t>
            </a:r>
            <a:endParaRPr sz="24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4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					S Thejas			PES1201701621</a:t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9d15935532_0_23"/>
          <p:cNvSpPr/>
          <p:nvPr/>
        </p:nvSpPr>
        <p:spPr>
          <a:xfrm>
            <a:off x="1524000" y="1581154"/>
            <a:ext cx="7620000" cy="3660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g9d15935532_0_23"/>
          <p:cNvSpPr txBox="1"/>
          <p:nvPr/>
        </p:nvSpPr>
        <p:spPr>
          <a:xfrm>
            <a:off x="381000" y="1143001"/>
            <a:ext cx="8763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891" lvl="0" marL="342891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Literature Survey - Paper 1</a:t>
            </a:r>
            <a:endParaRPr sz="2400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9" name="Google Shape;99;g9d15935532_0_23"/>
          <p:cNvSpPr txBox="1"/>
          <p:nvPr/>
        </p:nvSpPr>
        <p:spPr>
          <a:xfrm>
            <a:off x="140700" y="2256900"/>
            <a:ext cx="7269300" cy="43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Trebuchet MS"/>
              <a:buChar char="●"/>
            </a:pPr>
            <a:r>
              <a:rPr lang="en-US" sz="24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High accuracy without large data samples</a:t>
            </a:r>
            <a:endParaRPr sz="24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81000" lvl="0" marL="457200" rtl="0" algn="l"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Trebuchet MS"/>
              <a:buChar char="●"/>
            </a:pPr>
            <a:r>
              <a:rPr lang="en-US" sz="24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Useful in extracting patterns or properties of passwords which could be indistinguishable to human observation</a:t>
            </a:r>
            <a:endParaRPr sz="24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81000" lvl="0" marL="457200" rtl="0" algn="l"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Trebuchet MS"/>
              <a:buChar char="●"/>
            </a:pPr>
            <a:r>
              <a:rPr lang="en-US" sz="24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The above mentioned features can be learnt without a priori knowledge on password structures</a:t>
            </a:r>
            <a:endParaRPr sz="24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0" name="Google Shape;100;g9d15935532_0_23"/>
          <p:cNvSpPr txBox="1"/>
          <p:nvPr/>
        </p:nvSpPr>
        <p:spPr>
          <a:xfrm>
            <a:off x="0" y="1651500"/>
            <a:ext cx="7410000" cy="6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Supporting Hypothesis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9d15935532_0_34"/>
          <p:cNvSpPr/>
          <p:nvPr/>
        </p:nvSpPr>
        <p:spPr>
          <a:xfrm>
            <a:off x="1524000" y="1581154"/>
            <a:ext cx="7620000" cy="3660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g9d15935532_0_34"/>
          <p:cNvSpPr txBox="1"/>
          <p:nvPr/>
        </p:nvSpPr>
        <p:spPr>
          <a:xfrm>
            <a:off x="381000" y="1143001"/>
            <a:ext cx="8763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891" lvl="0" marL="342891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Literature Survey - Paper 1</a:t>
            </a:r>
            <a:endParaRPr sz="2400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8" name="Google Shape;108;g9d15935532_0_34"/>
          <p:cNvSpPr txBox="1"/>
          <p:nvPr/>
        </p:nvSpPr>
        <p:spPr>
          <a:xfrm>
            <a:off x="140700" y="2256900"/>
            <a:ext cx="7269300" cy="43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81000" lvl="0" marL="457200" rtl="0" algn="l"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Trebuchet MS"/>
              <a:buChar char="●"/>
            </a:pPr>
            <a:r>
              <a:rPr lang="en-US" sz="24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Generate password indefinitely whereas other tools can generate a limited number of passwords</a:t>
            </a:r>
            <a:endParaRPr sz="24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81000" lvl="0" marL="457200" rtl="0" algn="l"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Trebuchet MS"/>
              <a:buChar char="●"/>
            </a:pPr>
            <a:r>
              <a:rPr lang="en-US" sz="24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Promising results achieved, however if trained with wider variety of datasets could possibly become more </a:t>
            </a:r>
            <a:r>
              <a:rPr lang="en-US" sz="24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powerful</a:t>
            </a:r>
            <a:r>
              <a:rPr lang="en-US" sz="24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 tool  </a:t>
            </a:r>
            <a:endParaRPr sz="24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9" name="Google Shape;109;g9d15935532_0_34"/>
          <p:cNvSpPr txBox="1"/>
          <p:nvPr/>
        </p:nvSpPr>
        <p:spPr>
          <a:xfrm>
            <a:off x="0" y="1651500"/>
            <a:ext cx="7410000" cy="6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Supporting Hypothesis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9d15935532_0_11"/>
          <p:cNvSpPr/>
          <p:nvPr/>
        </p:nvSpPr>
        <p:spPr>
          <a:xfrm>
            <a:off x="1524000" y="1581154"/>
            <a:ext cx="7620000" cy="3660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g9d15935532_0_11"/>
          <p:cNvSpPr txBox="1"/>
          <p:nvPr/>
        </p:nvSpPr>
        <p:spPr>
          <a:xfrm>
            <a:off x="381000" y="1143001"/>
            <a:ext cx="8763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891" lvl="0" marL="342891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Literature Survey - Paper 1</a:t>
            </a:r>
            <a:endParaRPr sz="2400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7" name="Google Shape;117;g9d15935532_0_11"/>
          <p:cNvSpPr txBox="1"/>
          <p:nvPr/>
        </p:nvSpPr>
        <p:spPr>
          <a:xfrm>
            <a:off x="457200" y="1752600"/>
            <a:ext cx="69951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Alternative Approaches</a:t>
            </a:r>
            <a:r>
              <a:rPr lang="en-US" sz="24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:</a:t>
            </a:r>
            <a:br>
              <a:rPr lang="en-US" sz="24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US" sz="24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	</a:t>
            </a:r>
            <a:endParaRPr sz="24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81000" lvl="0" marL="457200" marR="0" rtl="0" algn="just"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Trebuchet MS"/>
              <a:buChar char="-"/>
            </a:pPr>
            <a:r>
              <a:rPr lang="en-US" sz="24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Combine deep learning with existing tools</a:t>
            </a:r>
            <a:endParaRPr sz="24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81000" lvl="0" marL="457200" marR="0" rtl="0" algn="just"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Trebuchet MS"/>
              <a:buChar char="-"/>
            </a:pPr>
            <a:r>
              <a:rPr lang="en-US" sz="24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Make use of other </a:t>
            </a:r>
            <a:r>
              <a:rPr lang="en-US" sz="24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authentication</a:t>
            </a:r>
            <a:r>
              <a:rPr lang="en-US" sz="24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 techniques like 2 factor authentication </a:t>
            </a:r>
            <a:endParaRPr sz="24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9d15935532_0_43"/>
          <p:cNvSpPr/>
          <p:nvPr/>
        </p:nvSpPr>
        <p:spPr>
          <a:xfrm>
            <a:off x="1524000" y="1581154"/>
            <a:ext cx="7620000" cy="3660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g9d15935532_0_43"/>
          <p:cNvSpPr txBox="1"/>
          <p:nvPr/>
        </p:nvSpPr>
        <p:spPr>
          <a:xfrm>
            <a:off x="381000" y="1143001"/>
            <a:ext cx="8763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891" lvl="0" marL="342891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Literature Survey - Paper 2</a:t>
            </a:r>
            <a:endParaRPr sz="2400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5" name="Google Shape;125;g9d15935532_0_43"/>
          <p:cNvSpPr txBox="1"/>
          <p:nvPr/>
        </p:nvSpPr>
        <p:spPr>
          <a:xfrm>
            <a:off x="140700" y="2557325"/>
            <a:ext cx="7128600" cy="20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Disadvantage of existing tools</a:t>
            </a:r>
            <a:r>
              <a:rPr lang="en-US" sz="24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:</a:t>
            </a:r>
            <a:endParaRPr sz="24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10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Trebuchet MS"/>
              <a:buChar char="●"/>
            </a:pPr>
            <a:r>
              <a:rPr lang="en-US" sz="24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Writing rules and expanding them is a laborious task</a:t>
            </a:r>
            <a:endParaRPr sz="24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		</a:t>
            </a:r>
            <a:endParaRPr sz="24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190500" lvl="0" marL="685791" marR="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6" name="Google Shape;126;g9d15935532_0_43"/>
          <p:cNvSpPr txBox="1"/>
          <p:nvPr/>
        </p:nvSpPr>
        <p:spPr>
          <a:xfrm>
            <a:off x="0" y="1698300"/>
            <a:ext cx="7410000" cy="6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Supporting Hypothesis</a:t>
            </a:r>
            <a:endParaRPr/>
          </a:p>
        </p:txBody>
      </p:sp>
      <p:sp>
        <p:nvSpPr>
          <p:cNvPr id="127" name="Google Shape;127;g9d15935532_0_43"/>
          <p:cNvSpPr txBox="1"/>
          <p:nvPr/>
        </p:nvSpPr>
        <p:spPr>
          <a:xfrm>
            <a:off x="140700" y="4498150"/>
            <a:ext cx="7269300" cy="20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Aim:</a:t>
            </a:r>
            <a:endParaRPr sz="24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10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Trebuchet MS"/>
              <a:buChar char="●"/>
            </a:pPr>
            <a:r>
              <a:rPr lang="en-US" sz="24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Using PassGAN that replaces human generated password rules with machine learning algorithms</a:t>
            </a:r>
            <a:endParaRPr sz="24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		</a:t>
            </a:r>
            <a:endParaRPr sz="24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190500" lvl="0" marL="685791" marR="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9c4e7f05e3_0_3"/>
          <p:cNvSpPr/>
          <p:nvPr/>
        </p:nvSpPr>
        <p:spPr>
          <a:xfrm>
            <a:off x="1524000" y="1581154"/>
            <a:ext cx="7620000" cy="3660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g9c4e7f05e3_0_3"/>
          <p:cNvSpPr txBox="1"/>
          <p:nvPr/>
        </p:nvSpPr>
        <p:spPr>
          <a:xfrm>
            <a:off x="381000" y="1143001"/>
            <a:ext cx="8763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891" lvl="0" marL="342891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Literature Survey - Paper 2</a:t>
            </a:r>
            <a:endParaRPr sz="2400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35" name="Google Shape;135;g9c4e7f05e3_0_3"/>
          <p:cNvSpPr txBox="1"/>
          <p:nvPr/>
        </p:nvSpPr>
        <p:spPr>
          <a:xfrm>
            <a:off x="140700" y="2256900"/>
            <a:ext cx="7269300" cy="43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Trebuchet MS"/>
              <a:buChar char="●"/>
            </a:pPr>
            <a:r>
              <a:rPr lang="en-US" sz="24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Autonomously extract a considerable number of password properties that current rules cannot</a:t>
            </a:r>
            <a:endParaRPr sz="24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81000" lvl="0" marL="457200" rtl="0" algn="l"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Trebuchet MS"/>
              <a:buChar char="●"/>
            </a:pPr>
            <a:r>
              <a:rPr lang="en-US" sz="24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Existing rules are created based on ad hoc and intuition on how users choose password instead of principle analysis of datasets</a:t>
            </a:r>
            <a:endParaRPr sz="24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81000" lvl="0" marL="457200" rtl="0" algn="l"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Trebuchet MS"/>
              <a:buChar char="●"/>
            </a:pPr>
            <a:r>
              <a:rPr lang="en-US" sz="24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Developing new rules and heuristics is a time consuming task which requires expertise and has limited scalability </a:t>
            </a:r>
            <a:endParaRPr sz="24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36" name="Google Shape;136;g9c4e7f05e3_0_3"/>
          <p:cNvSpPr txBox="1"/>
          <p:nvPr/>
        </p:nvSpPr>
        <p:spPr>
          <a:xfrm>
            <a:off x="0" y="1651500"/>
            <a:ext cx="7410000" cy="6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Supporting Hypothesis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9c4e7f05e3_0_11"/>
          <p:cNvSpPr/>
          <p:nvPr/>
        </p:nvSpPr>
        <p:spPr>
          <a:xfrm>
            <a:off x="1524000" y="1581154"/>
            <a:ext cx="7620000" cy="3660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g9c4e7f05e3_0_11"/>
          <p:cNvSpPr txBox="1"/>
          <p:nvPr/>
        </p:nvSpPr>
        <p:spPr>
          <a:xfrm>
            <a:off x="381000" y="1143001"/>
            <a:ext cx="8763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891" lvl="0" marL="342891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Literature Survey - Paper 2</a:t>
            </a:r>
            <a:endParaRPr sz="2400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4" name="Google Shape;144;g9c4e7f05e3_0_11"/>
          <p:cNvSpPr txBox="1"/>
          <p:nvPr/>
        </p:nvSpPr>
        <p:spPr>
          <a:xfrm>
            <a:off x="140700" y="2256900"/>
            <a:ext cx="7269300" cy="43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Trebuchet MS"/>
              <a:buChar char="●"/>
            </a:pPr>
            <a:r>
              <a:rPr lang="en-US" sz="24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Samples generated using GAN is not limited to particular subset of password space</a:t>
            </a:r>
            <a:endParaRPr sz="24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81000" lvl="0" marL="457200" rtl="0" algn="l"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Trebuchet MS"/>
              <a:buChar char="●"/>
            </a:pPr>
            <a:r>
              <a:rPr lang="en-US" sz="24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Was able to match 43.6% (approx 3 million) unique passwords in a dataset</a:t>
            </a:r>
            <a:endParaRPr sz="24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81000" lvl="0" marL="457200" rtl="0" algn="l"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Trebuchet MS"/>
              <a:buChar char="●"/>
            </a:pPr>
            <a:r>
              <a:rPr lang="en-US" sz="24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Majority of the generated that did not match the testing set still looked like human generated passwords</a:t>
            </a:r>
            <a:endParaRPr sz="24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5" name="Google Shape;145;g9c4e7f05e3_0_11"/>
          <p:cNvSpPr txBox="1"/>
          <p:nvPr/>
        </p:nvSpPr>
        <p:spPr>
          <a:xfrm>
            <a:off x="0" y="1651500"/>
            <a:ext cx="7410000" cy="6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Supporting Hypothesis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9c4e7f05e3_0_27"/>
          <p:cNvSpPr/>
          <p:nvPr/>
        </p:nvSpPr>
        <p:spPr>
          <a:xfrm>
            <a:off x="1524000" y="1581154"/>
            <a:ext cx="7620000" cy="3660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g9c4e7f05e3_0_27"/>
          <p:cNvSpPr txBox="1"/>
          <p:nvPr/>
        </p:nvSpPr>
        <p:spPr>
          <a:xfrm>
            <a:off x="381000" y="1143001"/>
            <a:ext cx="8763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891" lvl="0" marL="342891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Literature Survey - Paper 2</a:t>
            </a:r>
            <a:endParaRPr sz="2400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3" name="Google Shape;153;g9c4e7f05e3_0_27"/>
          <p:cNvSpPr txBox="1"/>
          <p:nvPr/>
        </p:nvSpPr>
        <p:spPr>
          <a:xfrm>
            <a:off x="140700" y="2256900"/>
            <a:ext cx="7269300" cy="43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Trebuchet MS"/>
              <a:buChar char="●"/>
            </a:pPr>
            <a:r>
              <a:rPr lang="en-US" sz="24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PassGAN was able to guess more passwords compared to other tools</a:t>
            </a:r>
            <a:endParaRPr sz="24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4" name="Google Shape;154;g9c4e7f05e3_0_27"/>
          <p:cNvSpPr txBox="1"/>
          <p:nvPr/>
        </p:nvSpPr>
        <p:spPr>
          <a:xfrm>
            <a:off x="0" y="1651500"/>
            <a:ext cx="7410000" cy="6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Supporting Hypothesis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9c4e7f05e3_0_19"/>
          <p:cNvSpPr/>
          <p:nvPr/>
        </p:nvSpPr>
        <p:spPr>
          <a:xfrm>
            <a:off x="1524000" y="1581154"/>
            <a:ext cx="7620000" cy="3660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g9c4e7f05e3_0_19"/>
          <p:cNvSpPr txBox="1"/>
          <p:nvPr/>
        </p:nvSpPr>
        <p:spPr>
          <a:xfrm>
            <a:off x="381000" y="1143001"/>
            <a:ext cx="8763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891" lvl="0" marL="342891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Literature Survey - Paper 2</a:t>
            </a:r>
            <a:endParaRPr sz="2400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2" name="Google Shape;162;g9c4e7f05e3_0_19"/>
          <p:cNvSpPr txBox="1"/>
          <p:nvPr/>
        </p:nvSpPr>
        <p:spPr>
          <a:xfrm>
            <a:off x="140700" y="2256900"/>
            <a:ext cx="7269300" cy="43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Trebuchet MS"/>
              <a:buChar char="●"/>
            </a:pPr>
            <a:r>
              <a:rPr lang="en-US" sz="24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Might lead to overfitting if hyperparameters are not chosen properly</a:t>
            </a:r>
            <a:endParaRPr sz="24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81000" lvl="0" marL="457200" rtl="0" algn="l"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Trebuchet MS"/>
              <a:buChar char="●"/>
            </a:pPr>
            <a:r>
              <a:rPr lang="en-US" sz="24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PassGAN required more number of guesses in order to </a:t>
            </a:r>
            <a:r>
              <a:rPr lang="en-US" sz="24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achieve</a:t>
            </a:r>
            <a:r>
              <a:rPr lang="en-US" sz="24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 the same results achieved through other tools</a:t>
            </a:r>
            <a:endParaRPr sz="24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3" name="Google Shape;163;g9c4e7f05e3_0_19"/>
          <p:cNvSpPr txBox="1"/>
          <p:nvPr/>
        </p:nvSpPr>
        <p:spPr>
          <a:xfrm>
            <a:off x="0" y="1651500"/>
            <a:ext cx="7410000" cy="6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Against </a:t>
            </a:r>
            <a:r>
              <a:rPr lang="en-US" sz="24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Hypothesis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a3fb355f3e_0_0"/>
          <p:cNvSpPr/>
          <p:nvPr/>
        </p:nvSpPr>
        <p:spPr>
          <a:xfrm>
            <a:off x="1524000" y="1581154"/>
            <a:ext cx="7620000" cy="3660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ga3fb355f3e_0_0"/>
          <p:cNvSpPr txBox="1"/>
          <p:nvPr/>
        </p:nvSpPr>
        <p:spPr>
          <a:xfrm>
            <a:off x="381000" y="1143001"/>
            <a:ext cx="8763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891" lvl="0" marL="342891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Literature Survey - Paper 3</a:t>
            </a:r>
            <a:endParaRPr sz="2400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1" name="Google Shape;171;ga3fb355f3e_0_0"/>
          <p:cNvSpPr txBox="1"/>
          <p:nvPr/>
        </p:nvSpPr>
        <p:spPr>
          <a:xfrm>
            <a:off x="140700" y="2256900"/>
            <a:ext cx="7269300" cy="43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Trebuchet MS"/>
              <a:buChar char="●"/>
            </a:pPr>
            <a:r>
              <a:rPr lang="en-US" sz="24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In this paper, PassGAN has been trained on two types of datasets and results have proven that it works great in both the scenarios.</a:t>
            </a:r>
            <a:endParaRPr sz="24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81000" lvl="0" marL="457200" rtl="0" algn="l"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Trebuchet MS"/>
              <a:buChar char="●"/>
            </a:pPr>
            <a:r>
              <a:rPr lang="en-US" sz="24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PassGAN was found to be better than other rule based techniques.</a:t>
            </a:r>
            <a:endParaRPr sz="24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2" name="Google Shape;172;ga3fb355f3e_0_0"/>
          <p:cNvSpPr txBox="1"/>
          <p:nvPr/>
        </p:nvSpPr>
        <p:spPr>
          <a:xfrm>
            <a:off x="0" y="1651500"/>
            <a:ext cx="7410000" cy="6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Supporting Hypothesis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a480b14531_0_8"/>
          <p:cNvSpPr/>
          <p:nvPr/>
        </p:nvSpPr>
        <p:spPr>
          <a:xfrm>
            <a:off x="1524000" y="1581154"/>
            <a:ext cx="7620000" cy="3660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ga480b14531_0_8"/>
          <p:cNvSpPr txBox="1"/>
          <p:nvPr/>
        </p:nvSpPr>
        <p:spPr>
          <a:xfrm>
            <a:off x="381000" y="1143001"/>
            <a:ext cx="8763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891" lvl="0" marL="342891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Literature Survey - Paper 3</a:t>
            </a:r>
            <a:endParaRPr sz="2400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0" name="Google Shape;180;ga480b14531_0_8"/>
          <p:cNvSpPr txBox="1"/>
          <p:nvPr/>
        </p:nvSpPr>
        <p:spPr>
          <a:xfrm>
            <a:off x="140700" y="2256900"/>
            <a:ext cx="7269300" cy="43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81000" lvl="0" marL="457200" rtl="0" algn="l"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Trebuchet MS"/>
              <a:buChar char="●"/>
            </a:pPr>
            <a:r>
              <a:rPr lang="en-US" sz="24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The paper also evaluated the strength of the password against the score generated by zxcvbn tool.</a:t>
            </a:r>
            <a:endParaRPr sz="24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81000" lvl="0" marL="457200" rtl="0" algn="l"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Trebuchet MS"/>
              <a:buChar char="●"/>
            </a:pPr>
            <a:r>
              <a:rPr lang="en-US" sz="24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As a future work, the paper aims to find out the number of passwords generated by PassGAN before arriving at the desired password.</a:t>
            </a:r>
            <a:endParaRPr sz="24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1" name="Google Shape;181;ga480b14531_0_8"/>
          <p:cNvSpPr txBox="1"/>
          <p:nvPr/>
        </p:nvSpPr>
        <p:spPr>
          <a:xfrm>
            <a:off x="0" y="1651500"/>
            <a:ext cx="7410000" cy="6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Supporting Hypothesis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"/>
          <p:cNvSpPr/>
          <p:nvPr/>
        </p:nvSpPr>
        <p:spPr>
          <a:xfrm>
            <a:off x="1524000" y="1581154"/>
            <a:ext cx="7620000" cy="36513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2"/>
          <p:cNvSpPr txBox="1"/>
          <p:nvPr/>
        </p:nvSpPr>
        <p:spPr>
          <a:xfrm>
            <a:off x="2667000" y="1143001"/>
            <a:ext cx="64770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891" lvl="0" marL="342891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Abstract and Scope</a:t>
            </a:r>
            <a:endParaRPr sz="2400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4" name="Google Shape;34;p2"/>
          <p:cNvSpPr txBox="1"/>
          <p:nvPr/>
        </p:nvSpPr>
        <p:spPr>
          <a:xfrm>
            <a:off x="168050" y="1581150"/>
            <a:ext cx="7284300" cy="49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Adversarial Password Cracking</a:t>
            </a:r>
            <a:endParaRPr sz="29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81000" lvl="0" marL="457200" marR="0" rtl="0" algn="just"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Trebuchet MS"/>
              <a:buChar char="●"/>
            </a:pPr>
            <a:r>
              <a:rPr lang="en-US" sz="24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Train a generative adversarial network using PassGAN (consists of a generator that tries to generate a guess and a discriminator that prevents the generator from generating a guess) to check the robustness of user passwords.</a:t>
            </a:r>
            <a:endParaRPr sz="24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marR="0" rtl="0" algn="just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81000" lvl="0" marL="457200" marR="0" rtl="0" algn="just"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Trebuchet MS"/>
              <a:buChar char="●"/>
            </a:pPr>
            <a:r>
              <a:rPr lang="en-US" sz="24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Compare this with other methods like Hashcat, John the ripper. </a:t>
            </a:r>
            <a:endParaRPr sz="24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marR="0" rtl="0" algn="just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81000" lvl="0" marL="457200" marR="0" rtl="0" algn="just"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Trebuchet MS"/>
              <a:buChar char="●"/>
            </a:pPr>
            <a:r>
              <a:rPr lang="en-US" sz="24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Evaluate the strength of Adversarial system using zxcvbn.</a:t>
            </a:r>
            <a:endParaRPr sz="24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a3fb355f3e_0_8"/>
          <p:cNvSpPr/>
          <p:nvPr/>
        </p:nvSpPr>
        <p:spPr>
          <a:xfrm>
            <a:off x="1524000" y="1581154"/>
            <a:ext cx="7620000" cy="3660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ga3fb355f3e_0_8"/>
          <p:cNvSpPr txBox="1"/>
          <p:nvPr/>
        </p:nvSpPr>
        <p:spPr>
          <a:xfrm>
            <a:off x="381000" y="1143001"/>
            <a:ext cx="8763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891" lvl="0" marL="342891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Literature Survey - Paper 3</a:t>
            </a:r>
            <a:endParaRPr sz="2400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9" name="Google Shape;189;ga3fb355f3e_0_8"/>
          <p:cNvSpPr txBox="1"/>
          <p:nvPr/>
        </p:nvSpPr>
        <p:spPr>
          <a:xfrm>
            <a:off x="140700" y="2256900"/>
            <a:ext cx="7269300" cy="43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Trebuchet MS"/>
              <a:buChar char="●"/>
            </a:pPr>
            <a:r>
              <a:rPr lang="en-US" sz="24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Output size of PassGan is very high when compared to other methods.</a:t>
            </a:r>
            <a:endParaRPr sz="24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81000" lvl="0" marL="457200" rtl="0" algn="l"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Trebuchet MS"/>
              <a:buChar char="●"/>
            </a:pPr>
            <a:r>
              <a:rPr lang="en-US" sz="24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Nash Equilibrium is not </a:t>
            </a:r>
            <a:r>
              <a:rPr lang="en-US" sz="24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guaranteed</a:t>
            </a:r>
            <a:r>
              <a:rPr lang="en-US" sz="24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 always. Sometimes, they may fail to converge to a stable solution.</a:t>
            </a:r>
            <a:endParaRPr sz="24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0" name="Google Shape;190;ga3fb355f3e_0_8"/>
          <p:cNvSpPr txBox="1"/>
          <p:nvPr/>
        </p:nvSpPr>
        <p:spPr>
          <a:xfrm>
            <a:off x="0" y="1651500"/>
            <a:ext cx="7410000" cy="6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Against </a:t>
            </a:r>
            <a:r>
              <a:rPr lang="en-US" sz="24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Hypothesis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a3fb355f3e_0_16"/>
          <p:cNvSpPr/>
          <p:nvPr/>
        </p:nvSpPr>
        <p:spPr>
          <a:xfrm>
            <a:off x="1524000" y="1581154"/>
            <a:ext cx="7620000" cy="3660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ga3fb355f3e_0_16"/>
          <p:cNvSpPr txBox="1"/>
          <p:nvPr/>
        </p:nvSpPr>
        <p:spPr>
          <a:xfrm>
            <a:off x="381000" y="1143001"/>
            <a:ext cx="8763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891" lvl="0" marL="342891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Literature Survey - Paper 4</a:t>
            </a:r>
            <a:endParaRPr sz="2400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8" name="Google Shape;198;ga3fb355f3e_0_16"/>
          <p:cNvSpPr txBox="1"/>
          <p:nvPr/>
        </p:nvSpPr>
        <p:spPr>
          <a:xfrm>
            <a:off x="140700" y="2256900"/>
            <a:ext cx="7269300" cy="43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Trebuchet MS"/>
              <a:buChar char="●"/>
            </a:pPr>
            <a:r>
              <a:rPr lang="en-US" sz="24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This paper has explored various kinds of data breaches. So, there is a need to study about tools that enable password cracking.</a:t>
            </a:r>
            <a:endParaRPr sz="24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81000" lvl="0" marL="457200" rtl="0" algn="l"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Trebuchet MS"/>
              <a:buChar char="●"/>
            </a:pPr>
            <a:r>
              <a:rPr lang="en-US" sz="24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This paper also compared the time taken by various kinds of tools to crack password. </a:t>
            </a:r>
            <a:endParaRPr sz="24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9" name="Google Shape;199;ga3fb355f3e_0_16"/>
          <p:cNvSpPr txBox="1"/>
          <p:nvPr/>
        </p:nvSpPr>
        <p:spPr>
          <a:xfrm>
            <a:off x="0" y="1651500"/>
            <a:ext cx="7410000" cy="6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Supporting </a:t>
            </a:r>
            <a:r>
              <a:rPr lang="en-US" sz="24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Hypothesis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a480b14531_0_24"/>
          <p:cNvSpPr/>
          <p:nvPr/>
        </p:nvSpPr>
        <p:spPr>
          <a:xfrm>
            <a:off x="1524000" y="1581154"/>
            <a:ext cx="7620000" cy="3660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ga480b14531_0_24"/>
          <p:cNvSpPr txBox="1"/>
          <p:nvPr/>
        </p:nvSpPr>
        <p:spPr>
          <a:xfrm>
            <a:off x="381000" y="1143001"/>
            <a:ext cx="8763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891" lvl="0" marL="342891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Literature Survey - Paper 4</a:t>
            </a:r>
            <a:endParaRPr sz="2400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7" name="Google Shape;207;ga480b14531_0_24"/>
          <p:cNvSpPr txBox="1"/>
          <p:nvPr/>
        </p:nvSpPr>
        <p:spPr>
          <a:xfrm>
            <a:off x="140700" y="2256900"/>
            <a:ext cx="7269300" cy="43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Trebuchet MS"/>
              <a:buChar char="●"/>
            </a:pPr>
            <a:r>
              <a:rPr lang="en-US" sz="24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PassGAN has been applied on collections# 1-5 data dump and found to be effective.</a:t>
            </a:r>
            <a:endParaRPr sz="24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81000" lvl="0" marL="457200" rtl="0" algn="l"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Trebuchet MS"/>
              <a:buChar char="●"/>
            </a:pPr>
            <a:r>
              <a:rPr lang="en-US" sz="24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The paper also states that combination of PassGAN with other techniques can give much better results.</a:t>
            </a:r>
            <a:endParaRPr sz="24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8" name="Google Shape;208;ga480b14531_0_24"/>
          <p:cNvSpPr txBox="1"/>
          <p:nvPr/>
        </p:nvSpPr>
        <p:spPr>
          <a:xfrm>
            <a:off x="0" y="1651500"/>
            <a:ext cx="7410000" cy="6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Supporting Hypothesis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a3fb355f3e_0_24"/>
          <p:cNvSpPr/>
          <p:nvPr/>
        </p:nvSpPr>
        <p:spPr>
          <a:xfrm>
            <a:off x="1524000" y="1581154"/>
            <a:ext cx="7620000" cy="3660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ga3fb355f3e_0_24"/>
          <p:cNvSpPr txBox="1"/>
          <p:nvPr/>
        </p:nvSpPr>
        <p:spPr>
          <a:xfrm>
            <a:off x="381000" y="1143001"/>
            <a:ext cx="8763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891" lvl="0" marL="342891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Literature Survey - Paper 4</a:t>
            </a:r>
            <a:endParaRPr sz="2400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6" name="Google Shape;216;ga3fb355f3e_0_24"/>
          <p:cNvSpPr txBox="1"/>
          <p:nvPr/>
        </p:nvSpPr>
        <p:spPr>
          <a:xfrm>
            <a:off x="140700" y="2256900"/>
            <a:ext cx="7269300" cy="43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81000" lvl="0" marL="457200" rtl="0" algn="l"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Trebuchet MS"/>
              <a:buChar char="●"/>
            </a:pPr>
            <a:r>
              <a:rPr lang="en-US" sz="24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It has been observed that for every increase in digit/size of password, time taken to crack increases exponentially.</a:t>
            </a:r>
            <a:endParaRPr sz="24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81000" lvl="0" marL="457200" rtl="0" algn="l"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Trebuchet MS"/>
              <a:buChar char="●"/>
            </a:pPr>
            <a:r>
              <a:rPr lang="en-US" sz="24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So, there is a need for researching about Machine Learning based methods so that it can perform better than brute force.</a:t>
            </a:r>
            <a:endParaRPr sz="24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7" name="Google Shape;217;ga3fb355f3e_0_24"/>
          <p:cNvSpPr txBox="1"/>
          <p:nvPr/>
        </p:nvSpPr>
        <p:spPr>
          <a:xfrm>
            <a:off x="0" y="1651500"/>
            <a:ext cx="7410000" cy="6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Supporting Hypothesis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9c4e7f05e3_0_42"/>
          <p:cNvSpPr/>
          <p:nvPr/>
        </p:nvSpPr>
        <p:spPr>
          <a:xfrm>
            <a:off x="1524000" y="1581154"/>
            <a:ext cx="7620000" cy="3660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g9c4e7f05e3_0_42"/>
          <p:cNvSpPr txBox="1"/>
          <p:nvPr/>
        </p:nvSpPr>
        <p:spPr>
          <a:xfrm>
            <a:off x="1371600" y="1143001"/>
            <a:ext cx="7772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891" lvl="0" marL="342891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Discussion</a:t>
            </a:r>
            <a:endParaRPr sz="2400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25" name="Google Shape;225;g9c4e7f05e3_0_42"/>
          <p:cNvSpPr txBox="1"/>
          <p:nvPr/>
        </p:nvSpPr>
        <p:spPr>
          <a:xfrm>
            <a:off x="457200" y="1752600"/>
            <a:ext cx="68541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Similarities among papers :</a:t>
            </a:r>
            <a:endParaRPr sz="24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Trebuchet MS"/>
              <a:buChar char="●"/>
            </a:pPr>
            <a:r>
              <a:rPr lang="en-US" sz="24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PassGAN can generate infinite passwords</a:t>
            </a:r>
            <a:endParaRPr sz="24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Trebuchet MS"/>
              <a:buChar char="●"/>
            </a:pPr>
            <a:r>
              <a:rPr lang="en-US" sz="24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Some of the passwords generated by PassGAN were not generated by other tools</a:t>
            </a:r>
            <a:endParaRPr sz="24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Trebuchet MS"/>
              <a:buChar char="●"/>
            </a:pPr>
            <a:r>
              <a:rPr lang="en-US" sz="24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Combining PassGAN with other tools lead to better overall performance</a:t>
            </a:r>
            <a:endParaRPr sz="24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1"/>
          <p:cNvSpPr/>
          <p:nvPr/>
        </p:nvSpPr>
        <p:spPr>
          <a:xfrm>
            <a:off x="1524000" y="1581154"/>
            <a:ext cx="7620000" cy="36513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11"/>
          <p:cNvSpPr txBox="1"/>
          <p:nvPr/>
        </p:nvSpPr>
        <p:spPr>
          <a:xfrm>
            <a:off x="1371600" y="1143001"/>
            <a:ext cx="77724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891" lvl="0" marL="342891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Summary of Literature Survey</a:t>
            </a:r>
            <a:endParaRPr sz="2400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33" name="Google Shape;233;p11"/>
          <p:cNvSpPr txBox="1"/>
          <p:nvPr/>
        </p:nvSpPr>
        <p:spPr>
          <a:xfrm>
            <a:off x="381000" y="1828800"/>
            <a:ext cx="72366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152400" lvl="0" marL="0" marR="0" rtl="0" algn="just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Trebuchet MS"/>
              <a:buChar char="▪"/>
            </a:pPr>
            <a:r>
              <a:rPr lang="en-US" sz="24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 Explored different kinds of data breaches and learnt that non secure applications may be subjected to attacks which might </a:t>
            </a:r>
            <a:r>
              <a:rPr lang="en-US" sz="24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compromise</a:t>
            </a:r>
            <a:r>
              <a:rPr lang="en-US" sz="24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 user data.</a:t>
            </a:r>
            <a:endParaRPr sz="24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152400" lvl="0" marL="0" marR="0" rtl="0" algn="just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Trebuchet MS"/>
              <a:buChar char="▪"/>
            </a:pPr>
            <a:r>
              <a:rPr lang="en-US" sz="24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 So, there is a need for exploring kinds of password cracking tools.</a:t>
            </a:r>
            <a:endParaRPr sz="24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152400" lvl="0" marL="0" marR="0" rtl="0" algn="just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Trebuchet MS"/>
              <a:buChar char="▪"/>
            </a:pPr>
            <a:r>
              <a:rPr lang="en-US" sz="24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 Results confirm that GANs can be effectively applied for password cracking due to multiple advantages of GANs over other methods.</a:t>
            </a:r>
            <a:endParaRPr sz="24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a3fb355f3e_0_34"/>
          <p:cNvSpPr/>
          <p:nvPr/>
        </p:nvSpPr>
        <p:spPr>
          <a:xfrm>
            <a:off x="1524000" y="1581154"/>
            <a:ext cx="7620000" cy="3660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ga3fb355f3e_0_34"/>
          <p:cNvSpPr txBox="1"/>
          <p:nvPr/>
        </p:nvSpPr>
        <p:spPr>
          <a:xfrm>
            <a:off x="1371600" y="1143001"/>
            <a:ext cx="7772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891" lvl="0" marL="342891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Summary of Literature Survey</a:t>
            </a:r>
            <a:endParaRPr sz="2400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41" name="Google Shape;241;ga3fb355f3e_0_34"/>
          <p:cNvSpPr txBox="1"/>
          <p:nvPr/>
        </p:nvSpPr>
        <p:spPr>
          <a:xfrm>
            <a:off x="381000" y="1828800"/>
            <a:ext cx="7772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152400" lvl="0" marL="0" marR="0" rtl="0" algn="just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Trebuchet MS"/>
              <a:buChar char="▪"/>
            </a:pPr>
            <a:r>
              <a:rPr lang="en-US" sz="24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 Also studied the drawbacks of applying GAN for password cracking.</a:t>
            </a:r>
            <a:endParaRPr sz="24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152400" lvl="0" marL="0" marR="0" rtl="0" algn="just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Trebuchet MS"/>
              <a:buChar char="▪"/>
            </a:pPr>
            <a:r>
              <a:rPr lang="en-US" sz="24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 Finally, learnt that the best results are achievable by combining GAN with other rule- based tools.</a:t>
            </a:r>
            <a:endParaRPr sz="24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2"/>
          <p:cNvSpPr/>
          <p:nvPr/>
        </p:nvSpPr>
        <p:spPr>
          <a:xfrm>
            <a:off x="1524000" y="1581154"/>
            <a:ext cx="7620000" cy="36513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12"/>
          <p:cNvSpPr txBox="1"/>
          <p:nvPr/>
        </p:nvSpPr>
        <p:spPr>
          <a:xfrm>
            <a:off x="1371600" y="1143001"/>
            <a:ext cx="77724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891" lvl="0" marL="342891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References</a:t>
            </a:r>
            <a:endParaRPr sz="2400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49" name="Google Shape;249;p12"/>
          <p:cNvSpPr txBox="1"/>
          <p:nvPr/>
        </p:nvSpPr>
        <p:spPr>
          <a:xfrm>
            <a:off x="304800" y="1828800"/>
            <a:ext cx="74292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127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Trebuchet MS"/>
              <a:buNone/>
            </a:pPr>
            <a:r>
              <a:rPr lang="en-US" sz="24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http://www.cs.tufts.edu/comp/116/archive/fall2018/achen.pdf</a:t>
            </a:r>
            <a:endParaRPr sz="24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127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Trebuchet MS"/>
              <a:buNone/>
            </a:pPr>
            <a:r>
              <a:t/>
            </a:r>
            <a:endParaRPr sz="24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127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Trebuchet MS"/>
              <a:buNone/>
            </a:pPr>
            <a:r>
              <a:rPr lang="en-US" sz="24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https://arxiv.org/pdf/1709.00440.pdf</a:t>
            </a:r>
            <a:endParaRPr sz="24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127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Trebuchet MS"/>
              <a:buNone/>
            </a:pPr>
            <a:r>
              <a:t/>
            </a:r>
            <a:endParaRPr sz="24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127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Trebuchet MS"/>
              <a:buNone/>
            </a:pPr>
            <a:r>
              <a:rPr lang="en-US" sz="24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https://courses.csail.mit.edu/6.857/2019/project/9-Nepal-Kontomah-Oguntola-Wang.pdf</a:t>
            </a:r>
            <a:endParaRPr sz="24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127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Trebuchet MS"/>
              <a:buNone/>
            </a:pPr>
            <a:r>
              <a:t/>
            </a:r>
            <a:endParaRPr sz="24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127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Trebuchet MS"/>
              <a:buNone/>
            </a:pPr>
            <a:r>
              <a:rPr lang="en-US" sz="24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https://ieeexplore.ieee.org/abstract/document/8976614/</a:t>
            </a:r>
            <a:endParaRPr sz="24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127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Trebuchet MS"/>
              <a:buNone/>
            </a:pPr>
            <a:r>
              <a:t/>
            </a:r>
            <a:endParaRPr sz="24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127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Trebuchet MS"/>
              <a:buNone/>
            </a:pPr>
            <a:r>
              <a:t/>
            </a:r>
            <a:endParaRPr sz="24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127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Trebuchet MS"/>
              <a:buNone/>
            </a:pPr>
            <a:r>
              <a:t/>
            </a:r>
            <a:endParaRPr sz="24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127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Trebuchet MS"/>
              <a:buNone/>
            </a:pPr>
            <a:r>
              <a:t/>
            </a:r>
            <a:endParaRPr sz="24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65113" lvl="1" marL="1077913" marR="0" rtl="0" algn="just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4"/>
          <p:cNvSpPr/>
          <p:nvPr/>
        </p:nvSpPr>
        <p:spPr>
          <a:xfrm>
            <a:off x="2847485" y="3352800"/>
            <a:ext cx="2506584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Thank You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a187b21133_0_4"/>
          <p:cNvSpPr/>
          <p:nvPr/>
        </p:nvSpPr>
        <p:spPr>
          <a:xfrm>
            <a:off x="1524000" y="1581154"/>
            <a:ext cx="7620000" cy="3660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ga187b21133_0_4"/>
          <p:cNvSpPr txBox="1"/>
          <p:nvPr/>
        </p:nvSpPr>
        <p:spPr>
          <a:xfrm>
            <a:off x="2667000" y="1143001"/>
            <a:ext cx="6477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891" lvl="0" marL="342891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Abstract and Scope</a:t>
            </a:r>
            <a:endParaRPr sz="2400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2" name="Google Shape;42;ga187b21133_0_4"/>
          <p:cNvSpPr/>
          <p:nvPr/>
        </p:nvSpPr>
        <p:spPr>
          <a:xfrm>
            <a:off x="0" y="1767800"/>
            <a:ext cx="7484100" cy="509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1800"/>
              <a:buFont typeface="Trebuchet MS"/>
              <a:buChar char="●"/>
            </a:pPr>
            <a:r>
              <a:rPr lang="en-US" sz="24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The proposed model can be used as a security measure where in system administrators can check for easily crackable passwords.</a:t>
            </a:r>
            <a:endParaRPr sz="24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1800"/>
              <a:buFont typeface="Trebuchet MS"/>
              <a:buChar char="●"/>
            </a:pPr>
            <a:r>
              <a:rPr lang="en-US" sz="24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It can find its applications in checking/suggesting password strength.</a:t>
            </a:r>
            <a:endParaRPr sz="24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1800"/>
              <a:buFont typeface="Trebuchet MS"/>
              <a:buChar char="●"/>
            </a:pPr>
            <a:r>
              <a:rPr lang="en-US" sz="24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The model can substitute other password cracking tools since it does not require knowledge of dataset. Also the samples generated are not limited to a password space.</a:t>
            </a:r>
            <a:endParaRPr sz="18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"/>
          <p:cNvSpPr/>
          <p:nvPr/>
        </p:nvSpPr>
        <p:spPr>
          <a:xfrm>
            <a:off x="1524000" y="1581154"/>
            <a:ext cx="7620000" cy="36513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3"/>
          <p:cNvSpPr txBox="1"/>
          <p:nvPr/>
        </p:nvSpPr>
        <p:spPr>
          <a:xfrm>
            <a:off x="381000" y="1752600"/>
            <a:ext cx="7085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How can the proposed system be used in real time ?</a:t>
            </a:r>
            <a:endParaRPr sz="2600"/>
          </a:p>
          <a:p>
            <a:pPr indent="0" lvl="0" marL="457200" marR="0" rtl="0" algn="just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marR="0" rtl="0" algn="just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Training of the model requires time. However once the model is trained, the strength of the password can be determined by inputting it into the discriminator (part of GAN).</a:t>
            </a:r>
            <a:endParaRPr sz="26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0" name="Google Shape;50;p3"/>
          <p:cNvSpPr txBox="1"/>
          <p:nvPr/>
        </p:nvSpPr>
        <p:spPr>
          <a:xfrm>
            <a:off x="2667000" y="1143001"/>
            <a:ext cx="64770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891" lvl="0" marL="342891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Suggestions from Review - 1</a:t>
            </a:r>
            <a:endParaRPr sz="2400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"/>
          <p:cNvSpPr/>
          <p:nvPr/>
        </p:nvSpPr>
        <p:spPr>
          <a:xfrm>
            <a:off x="1524000" y="1581150"/>
            <a:ext cx="7620000" cy="3660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4"/>
          <p:cNvSpPr txBox="1"/>
          <p:nvPr/>
        </p:nvSpPr>
        <p:spPr>
          <a:xfrm>
            <a:off x="1371600" y="1143000"/>
            <a:ext cx="7772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User Classes and Characteristics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4"/>
          <p:cNvSpPr txBox="1"/>
          <p:nvPr/>
        </p:nvSpPr>
        <p:spPr>
          <a:xfrm>
            <a:off x="398450" y="1752600"/>
            <a:ext cx="7085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0" rtl="0" algn="just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Admin :</a:t>
            </a:r>
            <a:endParaRPr sz="20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marR="0" rtl="0" algn="just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	Responsible for training the model</a:t>
            </a:r>
            <a:endParaRPr sz="20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marR="0" rtl="0" algn="just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	Has access to generate passwords</a:t>
            </a:r>
            <a:endParaRPr sz="20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457200" lvl="0" marL="457200" marR="0" rtl="0" algn="just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Has access to view generated passwords</a:t>
            </a:r>
            <a:endParaRPr sz="20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457200" lvl="0" marL="457200" marR="0" rtl="0" algn="just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Check the strength of password</a:t>
            </a:r>
            <a:endParaRPr sz="20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marR="0" rtl="0" algn="just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marR="0" rtl="0" algn="just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User :</a:t>
            </a:r>
            <a:endParaRPr sz="20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marR="0" rtl="0" algn="just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	Check strength of password</a:t>
            </a:r>
            <a:endParaRPr sz="20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marR="0" rtl="0" algn="just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marR="0" rtl="0" algn="just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User / Service - access through api :</a:t>
            </a:r>
            <a:endParaRPr sz="20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457200" lvl="0" marL="457200" marR="0" rtl="0" algn="just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Check strength of password	</a:t>
            </a:r>
            <a:endParaRPr sz="20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marR="0" rtl="0" algn="just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5"/>
          <p:cNvSpPr/>
          <p:nvPr/>
        </p:nvSpPr>
        <p:spPr>
          <a:xfrm>
            <a:off x="1524000" y="1581150"/>
            <a:ext cx="7620000" cy="3660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5"/>
          <p:cNvSpPr txBox="1"/>
          <p:nvPr/>
        </p:nvSpPr>
        <p:spPr>
          <a:xfrm>
            <a:off x="1371600" y="1143000"/>
            <a:ext cx="7772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Constraints / Dependencies </a:t>
            </a:r>
            <a:r>
              <a:rPr lang="en-US" sz="24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/ Assumptions / </a:t>
            </a:r>
            <a:r>
              <a:rPr b="0" i="0" lang="en-US" sz="2400" u="none" cap="none" strike="noStrik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Risks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5"/>
          <p:cNvSpPr txBox="1"/>
          <p:nvPr/>
        </p:nvSpPr>
        <p:spPr>
          <a:xfrm>
            <a:off x="590900" y="1791525"/>
            <a:ext cx="7005600" cy="53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6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T</a:t>
            </a:r>
            <a:r>
              <a:rPr lang="en-US" sz="26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he assumptions made</a:t>
            </a:r>
            <a:endParaRPr sz="26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6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The training dataset quality is good and volume is high</a:t>
            </a:r>
            <a:endParaRPr sz="26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6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6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Fast cpu/gpu is available to train faster</a:t>
            </a:r>
            <a:endParaRPr sz="26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6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 sz="26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6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Risks</a:t>
            </a:r>
            <a:r>
              <a:rPr lang="en-US" sz="26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 sz="26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6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Training different models can take time, which might lead to delay in completion</a:t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6"/>
          <p:cNvSpPr/>
          <p:nvPr/>
        </p:nvSpPr>
        <p:spPr>
          <a:xfrm>
            <a:off x="1524000" y="1581150"/>
            <a:ext cx="7620000" cy="36513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6"/>
          <p:cNvSpPr txBox="1"/>
          <p:nvPr/>
        </p:nvSpPr>
        <p:spPr>
          <a:xfrm>
            <a:off x="1371600" y="1143000"/>
            <a:ext cx="7772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Functional Requirements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6"/>
          <p:cNvSpPr txBox="1"/>
          <p:nvPr/>
        </p:nvSpPr>
        <p:spPr>
          <a:xfrm>
            <a:off x="505650" y="1754625"/>
            <a:ext cx="6868500" cy="46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93700" lvl="0" marL="457200" marR="0" rtl="0" algn="just"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600"/>
              <a:buFont typeface="Trebuchet MS"/>
              <a:buChar char="●"/>
            </a:pPr>
            <a:r>
              <a:rPr lang="en-US" sz="26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Provision to train if new dataset is provided</a:t>
            </a:r>
            <a:endParaRPr sz="26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marR="0" rtl="0" algn="just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93700" lvl="0" marL="457200" marR="0" rtl="0" algn="just"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600"/>
              <a:buFont typeface="Trebuchet MS"/>
              <a:buChar char="●"/>
            </a:pPr>
            <a:r>
              <a:rPr lang="en-US" sz="26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Interface for admin</a:t>
            </a:r>
            <a:endParaRPr sz="26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marR="0" rtl="0" algn="just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93700" lvl="0" marL="457200" marR="0" rtl="0" algn="just"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600"/>
              <a:buFont typeface="Trebuchet MS"/>
              <a:buChar char="●"/>
            </a:pPr>
            <a:r>
              <a:rPr lang="en-US" sz="26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Export list of generated passwords</a:t>
            </a:r>
            <a:endParaRPr sz="26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93700" lvl="0" marL="457200" marR="0" rtl="0" algn="just"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600"/>
              <a:buFont typeface="Trebuchet MS"/>
              <a:buChar char="●"/>
            </a:pPr>
            <a:r>
              <a:rPr lang="en-US" sz="26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Interface for users</a:t>
            </a:r>
            <a:endParaRPr sz="26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3" name="Google Shape;73;p6"/>
          <p:cNvSpPr txBox="1"/>
          <p:nvPr/>
        </p:nvSpPr>
        <p:spPr>
          <a:xfrm>
            <a:off x="1087150" y="955350"/>
            <a:ext cx="2912700" cy="6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7"/>
          <p:cNvSpPr/>
          <p:nvPr/>
        </p:nvSpPr>
        <p:spPr>
          <a:xfrm>
            <a:off x="1524000" y="1581150"/>
            <a:ext cx="7620000" cy="3660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7"/>
          <p:cNvSpPr txBox="1"/>
          <p:nvPr/>
        </p:nvSpPr>
        <p:spPr>
          <a:xfrm>
            <a:off x="1371600" y="1143000"/>
            <a:ext cx="7772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Non - Functional Requirements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7"/>
          <p:cNvSpPr txBox="1"/>
          <p:nvPr/>
        </p:nvSpPr>
        <p:spPr>
          <a:xfrm>
            <a:off x="533400" y="1828800"/>
            <a:ext cx="68637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12700" lvl="0" marL="342891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4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Usability</a:t>
            </a:r>
            <a:endParaRPr sz="24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12700" lvl="0" marL="342891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4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The model must be easy to use for the user.</a:t>
            </a:r>
            <a:endParaRPr sz="24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12700" lvl="0" marL="342891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4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12700" lvl="0" marL="342891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4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Reliability</a:t>
            </a:r>
            <a:endParaRPr sz="24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12700" lvl="0" marL="342891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4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Since ML is used, the model must be able to provide accuracy measures to prove that it is reliable.</a:t>
            </a:r>
            <a:endParaRPr sz="24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12700" lvl="0" marL="342891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4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12700" lvl="0" marL="342891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4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Performance</a:t>
            </a:r>
            <a:endParaRPr sz="24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342891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4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For any testing instance, the model must provide results as fast as possible.</a:t>
            </a:r>
            <a:endParaRPr sz="24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9d15935532_0_4"/>
          <p:cNvSpPr/>
          <p:nvPr/>
        </p:nvSpPr>
        <p:spPr>
          <a:xfrm>
            <a:off x="1524000" y="1581154"/>
            <a:ext cx="7620000" cy="3660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g9d15935532_0_4"/>
          <p:cNvSpPr txBox="1"/>
          <p:nvPr/>
        </p:nvSpPr>
        <p:spPr>
          <a:xfrm>
            <a:off x="381000" y="1143001"/>
            <a:ext cx="8763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891" lvl="0" marL="342891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Literature Survey - Paper 1</a:t>
            </a:r>
            <a:endParaRPr sz="2400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9" name="Google Shape;89;g9d15935532_0_4"/>
          <p:cNvSpPr txBox="1"/>
          <p:nvPr/>
        </p:nvSpPr>
        <p:spPr>
          <a:xfrm>
            <a:off x="140700" y="2557325"/>
            <a:ext cx="7128600" cy="20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Need for password cracking tools:</a:t>
            </a:r>
            <a:endParaRPr sz="24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10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Trebuchet MS"/>
              <a:buChar char="●"/>
            </a:pPr>
            <a:r>
              <a:rPr lang="en-US" sz="24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Non secure online applications may be subjected to malicious attack from hackers, which compromises users accounts</a:t>
            </a:r>
            <a:endParaRPr sz="24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		</a:t>
            </a:r>
            <a:endParaRPr sz="24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190500" lvl="0" marL="685791" marR="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0" name="Google Shape;90;g9d15935532_0_4"/>
          <p:cNvSpPr txBox="1"/>
          <p:nvPr/>
        </p:nvSpPr>
        <p:spPr>
          <a:xfrm>
            <a:off x="0" y="1698300"/>
            <a:ext cx="7410000" cy="6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Supporting Hypothesis</a:t>
            </a:r>
            <a:endParaRPr/>
          </a:p>
        </p:txBody>
      </p:sp>
      <p:sp>
        <p:nvSpPr>
          <p:cNvPr id="91" name="Google Shape;91;g9d15935532_0_4"/>
          <p:cNvSpPr txBox="1"/>
          <p:nvPr/>
        </p:nvSpPr>
        <p:spPr>
          <a:xfrm>
            <a:off x="140700" y="4498150"/>
            <a:ext cx="7269300" cy="20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Aim:</a:t>
            </a:r>
            <a:endParaRPr sz="24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10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Trebuchet MS"/>
              <a:buChar char="●"/>
            </a:pPr>
            <a:r>
              <a:rPr lang="en-US" sz="24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Exploration of possibility of GAN’s producing more correct password guesses compared to existing tools </a:t>
            </a:r>
            <a:endParaRPr sz="24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		</a:t>
            </a:r>
            <a:endParaRPr sz="24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190500" lvl="0" marL="685791" marR="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2009-01-21T07:44:06Z</dcterms:created>
  <dc:creator>Anant R Koppar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