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1" roundtripDataSignature="AMtx7miJ3BdicdzVyB/O/4lQlTIVz5TV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0"/>
            <a:ext cx="3038648" cy="46513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70135" y="0"/>
            <a:ext cx="3038648" cy="46513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8829675"/>
            <a:ext cx="3038648" cy="465138"/>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1: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7" name="Google Shape;77;p1: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fbc7d8538_0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gafbc7d8538_0_0: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gafbc7d8538_0_0: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fbc7d8538_0_3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gafbc7d8538_0_35: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gafbc7d8538_0_35: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fbc7d8538_0_21: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afbc7d8538_0_21: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gafbc7d8538_0_21: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b8a4611ad7_1_11: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gb8a4611ad7_1_11: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gb8a4611ad7_1_11: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8a4611ad7_1_1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gb8a4611ad7_1_18: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gb8a4611ad7_1_18: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9: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88" name="Google Shape;188;p9: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2: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 name="Google Shape;83;p2: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84" name="Google Shape;84;p2: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p3: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92" name="Google Shape;92;p3: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fbc7d8538_0_43: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gafbc7d8538_0_43: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gafbc7d8538_0_43: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4: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08" name="Google Shape;108;p4: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fbc7d8538_0_5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gafbc7d8538_0_56: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gafbc7d8538_0_56: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b8ae2db548_0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gb8ae2db548_0_0: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gb8ae2db548_0_0: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5: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32" name="Google Shape;132;p5: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8977d4cb1_0_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gb8977d4cb1_0_4: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gb8977d4cb1_0_4: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1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1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1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1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9"/>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1" name="Google Shape;71;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15" name="Google Shape;15;p10"/>
          <p:cNvGrpSpPr/>
          <p:nvPr/>
        </p:nvGrpSpPr>
        <p:grpSpPr>
          <a:xfrm>
            <a:off x="10962132" y="226826"/>
            <a:ext cx="783335" cy="276600"/>
            <a:chOff x="8283500" y="77358"/>
            <a:chExt cx="783335" cy="276600"/>
          </a:xfrm>
        </p:grpSpPr>
        <p:pic>
          <p:nvPicPr>
            <p:cNvPr id="16" name="Google Shape;16;p10"/>
            <p:cNvPicPr preferRelativeResize="0"/>
            <p:nvPr/>
          </p:nvPicPr>
          <p:blipFill rotWithShape="1">
            <a:blip r:embed="rId1">
              <a:alphaModFix/>
            </a:blip>
            <a:srcRect b="0" l="0" r="0" t="0"/>
            <a:stretch/>
          </p:blipFill>
          <p:spPr>
            <a:xfrm>
              <a:off x="8335643" y="101458"/>
              <a:ext cx="731192" cy="228259"/>
            </a:xfrm>
            <a:prstGeom prst="rect">
              <a:avLst/>
            </a:prstGeom>
            <a:noFill/>
            <a:ln>
              <a:noFill/>
            </a:ln>
          </p:spPr>
        </p:pic>
        <p:cxnSp>
          <p:nvCxnSpPr>
            <p:cNvPr id="17" name="Google Shape;17;p10"/>
            <p:cNvCxnSpPr/>
            <p:nvPr/>
          </p:nvCxnSpPr>
          <p:spPr>
            <a:xfrm>
              <a:off x="8283500" y="77358"/>
              <a:ext cx="0" cy="276600"/>
            </a:xfrm>
            <a:prstGeom prst="straightConnector1">
              <a:avLst/>
            </a:prstGeom>
            <a:noFill/>
            <a:ln cap="flat" cmpd="sng" w="9525">
              <a:solidFill>
                <a:srgbClr val="B7B7B7"/>
              </a:solidFill>
              <a:prstDash val="solid"/>
              <a:round/>
              <a:headEnd len="sm" w="sm" type="none"/>
              <a:tailEnd len="sm" w="sm" type="none"/>
            </a:ln>
          </p:spPr>
        </p:cxnSp>
      </p:gr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
          <p:cNvSpPr/>
          <p:nvPr/>
        </p:nvSpPr>
        <p:spPr>
          <a:xfrm>
            <a:off x="2133600" y="914400"/>
            <a:ext cx="7924800" cy="144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rebuchet MS"/>
                <a:ea typeface="Trebuchet MS"/>
                <a:cs typeface="Trebuchet MS"/>
                <a:sym typeface="Trebuchet MS"/>
              </a:rPr>
              <a:t>UE17CS490B – Capstone Project Phase –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0000"/>
                </a:solidFill>
                <a:latin typeface="Trebuchet MS"/>
                <a:ea typeface="Trebuchet MS"/>
                <a:cs typeface="Trebuchet MS"/>
                <a:sym typeface="Trebuchet MS"/>
              </a:rPr>
              <a:t>Project Progress Review #1</a:t>
            </a:r>
            <a:endParaRPr b="1" i="0" sz="3200" u="none" cap="none" strike="noStrike">
              <a:solidFill>
                <a:srgbClr val="FF0000"/>
              </a:solidFill>
              <a:latin typeface="Trebuchet MS"/>
              <a:ea typeface="Trebuchet MS"/>
              <a:cs typeface="Trebuchet MS"/>
              <a:sym typeface="Trebuchet MS"/>
            </a:endParaRPr>
          </a:p>
        </p:txBody>
      </p:sp>
      <p:sp>
        <p:nvSpPr>
          <p:cNvPr id="80" name="Google Shape;80;p1"/>
          <p:cNvSpPr txBox="1"/>
          <p:nvPr/>
        </p:nvSpPr>
        <p:spPr>
          <a:xfrm>
            <a:off x="1800125" y="3538051"/>
            <a:ext cx="9078000" cy="286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lang="en-US" sz="2400">
                <a:solidFill>
                  <a:srgbClr val="0033CC"/>
                </a:solidFill>
                <a:latin typeface="Trebuchet MS"/>
                <a:ea typeface="Trebuchet MS"/>
                <a:cs typeface="Trebuchet MS"/>
                <a:sym typeface="Trebuchet MS"/>
              </a:rPr>
              <a:t>Project Title   	:  	Adversarial Password Cracking</a:t>
            </a:r>
            <a:endParaRPr sz="2400">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lang="en-US" sz="2400">
                <a:solidFill>
                  <a:srgbClr val="0033CC"/>
                </a:solidFill>
                <a:latin typeface="Trebuchet MS"/>
                <a:ea typeface="Trebuchet MS"/>
                <a:cs typeface="Trebuchet MS"/>
                <a:sym typeface="Trebuchet MS"/>
              </a:rPr>
              <a:t>Project ID   		:  	PW21SE01	 </a:t>
            </a:r>
            <a:endParaRPr sz="2400">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lang="en-US" sz="2400">
                <a:solidFill>
                  <a:srgbClr val="0033CC"/>
                </a:solidFill>
                <a:latin typeface="Trebuchet MS"/>
                <a:ea typeface="Trebuchet MS"/>
                <a:cs typeface="Trebuchet MS"/>
                <a:sym typeface="Trebuchet MS"/>
              </a:rPr>
              <a:t>Project Guide 	:  	Prof. Sushma E           	 </a:t>
            </a:r>
            <a:endParaRPr sz="2400">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lang="en-US" sz="2400">
                <a:solidFill>
                  <a:srgbClr val="0033CC"/>
                </a:solidFill>
                <a:latin typeface="Trebuchet MS"/>
                <a:ea typeface="Trebuchet MS"/>
                <a:cs typeface="Trebuchet MS"/>
                <a:sym typeface="Trebuchet MS"/>
              </a:rPr>
              <a:t>Project Team  	:  	1600_1621</a:t>
            </a:r>
            <a:endParaRPr sz="2400">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lang="en-US" sz="2400">
                <a:solidFill>
                  <a:srgbClr val="0033CC"/>
                </a:solidFill>
                <a:latin typeface="Trebuchet MS"/>
                <a:ea typeface="Trebuchet MS"/>
                <a:cs typeface="Trebuchet MS"/>
                <a:sym typeface="Trebuchet MS"/>
              </a:rPr>
              <a:t>                			Vinayaka Hegde PES1201701600</a:t>
            </a:r>
            <a:endParaRPr sz="2400">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lang="en-US" sz="2400">
                <a:solidFill>
                  <a:srgbClr val="0033CC"/>
                </a:solidFill>
                <a:latin typeface="Trebuchet MS"/>
                <a:ea typeface="Trebuchet MS"/>
                <a:cs typeface="Trebuchet MS"/>
                <a:sym typeface="Trebuchet MS"/>
              </a:rPr>
              <a:t>                			S Thejas        	PES1201701621</a:t>
            </a:r>
            <a:endParaRPr sz="2400">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t/>
            </a:r>
            <a:endParaRPr sz="2400">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t/>
            </a:r>
            <a:endParaRPr sz="2400">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t/>
            </a:r>
            <a:endParaRPr sz="2400">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t/>
            </a:r>
            <a:endParaRPr sz="2400">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afbc7d8538_0_0"/>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 name="Google Shape;152;gafbc7d8538_0_0"/>
          <p:cNvSpPr txBox="1"/>
          <p:nvPr/>
        </p:nvSpPr>
        <p:spPr>
          <a:xfrm>
            <a:off x="2057400" y="1944576"/>
            <a:ext cx="8343000" cy="4704000"/>
          </a:xfrm>
          <a:prstGeom prst="rect">
            <a:avLst/>
          </a:prstGeom>
          <a:noFill/>
          <a:ln>
            <a:noFill/>
          </a:ln>
        </p:spPr>
        <p:txBody>
          <a:bodyPr anchorCtr="0" anchor="t" bIns="45700" lIns="91425" spcFirstLastPara="1" rIns="91425" wrap="square" tIns="45700">
            <a:noAutofit/>
          </a:bodyPr>
          <a:lstStyle/>
          <a:p>
            <a:pPr indent="0" lvl="0" marL="0" marR="0" rtl="0" algn="l">
              <a:lnSpc>
                <a:spcPct val="123000"/>
              </a:lnSpc>
              <a:spcBef>
                <a:spcPts val="0"/>
              </a:spcBef>
              <a:spcAft>
                <a:spcPts val="0"/>
              </a:spcAft>
              <a:buClr>
                <a:srgbClr val="000000"/>
              </a:buClr>
              <a:buSzPts val="1200"/>
              <a:buFont typeface="Arial"/>
              <a:buNone/>
            </a:pPr>
            <a:r>
              <a:rPr b="1" lang="en-US" sz="1200">
                <a:solidFill>
                  <a:schemeClr val="dk1"/>
                </a:solidFill>
                <a:highlight>
                  <a:srgbClr val="FFFFFF"/>
                </a:highlight>
              </a:rPr>
              <a:t>Survey Paper on Applications of Generative Adversarial Networks in the Field of Social Media - Ananya Malik Dwarkadas J. Sanghvi College of Engineering Mumbai, Maharashtra</a:t>
            </a:r>
            <a:endParaRPr b="1" i="0" sz="1200" u="none" cap="none" strike="noStrike">
              <a:solidFill>
                <a:schemeClr val="dk1"/>
              </a:solidFill>
              <a:highlight>
                <a:srgbClr val="FFFFFF"/>
              </a:highlight>
            </a:endParaRPr>
          </a:p>
          <a:p>
            <a:pPr indent="0" lvl="0" marL="457200" marR="0" rtl="0" algn="l">
              <a:lnSpc>
                <a:spcPct val="115000"/>
              </a:lnSpc>
              <a:spcBef>
                <a:spcPts val="0"/>
              </a:spcBef>
              <a:spcAft>
                <a:spcPts val="0"/>
              </a:spcAft>
              <a:buNone/>
            </a:pPr>
            <a:r>
              <a:t/>
            </a:r>
            <a:endParaRPr sz="2000">
              <a:solidFill>
                <a:schemeClr val="dk1"/>
              </a:solidFill>
            </a:endParaRPr>
          </a:p>
          <a:p>
            <a:pPr indent="-355600" lvl="0" marL="457200" marR="0" rtl="0" algn="l">
              <a:lnSpc>
                <a:spcPct val="115000"/>
              </a:lnSpc>
              <a:spcBef>
                <a:spcPts val="0"/>
              </a:spcBef>
              <a:spcAft>
                <a:spcPts val="0"/>
              </a:spcAft>
              <a:buClr>
                <a:schemeClr val="dk1"/>
              </a:buClr>
              <a:buSzPts val="2000"/>
              <a:buChar char="●"/>
            </a:pPr>
            <a:r>
              <a:rPr lang="en-US" sz="2000">
                <a:solidFill>
                  <a:schemeClr val="dk1"/>
                </a:solidFill>
              </a:rPr>
              <a:t>This paper gives us information of various types of GANs and their applications</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a:p>
            <a:pPr indent="-355600" lvl="0" marL="457200" marR="0" rtl="0" algn="l">
              <a:lnSpc>
                <a:spcPct val="115000"/>
              </a:lnSpc>
              <a:spcBef>
                <a:spcPts val="0"/>
              </a:spcBef>
              <a:spcAft>
                <a:spcPts val="0"/>
              </a:spcAft>
              <a:buClr>
                <a:schemeClr val="dk1"/>
              </a:buClr>
              <a:buSzPts val="2000"/>
              <a:buChar char="●"/>
            </a:pPr>
            <a:r>
              <a:rPr lang="en-US" sz="2000">
                <a:solidFill>
                  <a:schemeClr val="dk1"/>
                </a:solidFill>
              </a:rPr>
              <a:t>PassGAN - contain generator and discriminator</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a:p>
            <a:pPr indent="0" lvl="0" marL="0" marR="0" rtl="0" algn="l">
              <a:lnSpc>
                <a:spcPct val="115000"/>
              </a:lnSpc>
              <a:spcBef>
                <a:spcPts val="0"/>
              </a:spcBef>
              <a:spcAft>
                <a:spcPts val="0"/>
              </a:spcAft>
              <a:buNone/>
            </a:pPr>
            <a:r>
              <a:rPr lang="en-US" sz="2000">
                <a:solidFill>
                  <a:schemeClr val="dk1"/>
                </a:solidFill>
              </a:rPr>
              <a:t>Passwords generated in the following manner :</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2000">
                <a:solidFill>
                  <a:schemeClr val="dk1"/>
                </a:solidFill>
              </a:rPr>
              <a:t>Random noise -&gt; residual blocks -&gt; fake password</a:t>
            </a:r>
            <a:endParaRPr sz="2000">
              <a:solidFill>
                <a:schemeClr val="dk1"/>
              </a:solidFill>
            </a:endParaRPr>
          </a:p>
          <a:p>
            <a:pPr indent="0" lvl="0" marL="0" marR="0" rtl="0" algn="l">
              <a:lnSpc>
                <a:spcPct val="115000"/>
              </a:lnSpc>
              <a:spcBef>
                <a:spcPts val="0"/>
              </a:spcBef>
              <a:spcAft>
                <a:spcPts val="0"/>
              </a:spcAft>
              <a:buClr>
                <a:schemeClr val="dk1"/>
              </a:buClr>
              <a:buSzPts val="1100"/>
              <a:buFont typeface="Arial"/>
              <a:buNone/>
            </a:pPr>
            <a:r>
              <a:t/>
            </a:r>
            <a:endParaRPr b="0" i="0" sz="1300" u="none" cap="none" strike="noStrike">
              <a:solidFill>
                <a:schemeClr val="dk1"/>
              </a:solidFill>
              <a:latin typeface="Arial"/>
              <a:ea typeface="Arial"/>
              <a:cs typeface="Arial"/>
              <a:sym typeface="Arial"/>
            </a:endParaRPr>
          </a:p>
        </p:txBody>
      </p:sp>
      <p:sp>
        <p:nvSpPr>
          <p:cNvPr id="153" name="Google Shape;153;gafbc7d8538_0_0"/>
          <p:cNvSpPr txBox="1"/>
          <p:nvPr/>
        </p:nvSpPr>
        <p:spPr>
          <a:xfrm>
            <a:off x="2895600" y="990600"/>
            <a:ext cx="78486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Extended Literature Survey</a:t>
            </a:r>
            <a:endParaRPr b="0" i="0" sz="2400" u="none" cap="none" strike="noStrike">
              <a:solidFill>
                <a:srgbClr val="FF0000"/>
              </a:solidFill>
              <a:latin typeface="Trebuchet MS"/>
              <a:ea typeface="Trebuchet MS"/>
              <a:cs typeface="Trebuchet MS"/>
              <a:sym typeface="Trebuchet MS"/>
            </a:endParaRPr>
          </a:p>
          <a:p>
            <a:pPr indent="-342891" lvl="0" marL="342891" marR="0" rtl="0" algn="r">
              <a:lnSpc>
                <a:spcPct val="100000"/>
              </a:lnSpc>
              <a:spcBef>
                <a:spcPts val="0"/>
              </a:spcBef>
              <a:spcAft>
                <a:spcPts val="0"/>
              </a:spcAft>
              <a:buClr>
                <a:srgbClr val="000000"/>
              </a:buClr>
              <a:buSzPts val="2400"/>
              <a:buFont typeface="Arial"/>
              <a:buNone/>
            </a:pPr>
            <a:r>
              <a:t/>
            </a:r>
            <a:endParaRPr b="0" i="0" sz="2400" u="none" cap="none" strike="noStrike">
              <a:solidFill>
                <a:srgbClr val="FF0000"/>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afbc7d8538_0_35"/>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0" name="Google Shape;160;gafbc7d8538_0_35"/>
          <p:cNvSpPr txBox="1"/>
          <p:nvPr/>
        </p:nvSpPr>
        <p:spPr>
          <a:xfrm>
            <a:off x="2057400" y="1944576"/>
            <a:ext cx="8343000" cy="4704000"/>
          </a:xfrm>
          <a:prstGeom prst="rect">
            <a:avLst/>
          </a:prstGeom>
          <a:noFill/>
          <a:ln>
            <a:noFill/>
          </a:ln>
        </p:spPr>
        <p:txBody>
          <a:bodyPr anchorCtr="0" anchor="t" bIns="45700" lIns="91425" spcFirstLastPara="1" rIns="91425" wrap="square" tIns="45700">
            <a:noAutofit/>
          </a:bodyPr>
          <a:lstStyle/>
          <a:p>
            <a:pPr indent="-355600" lvl="0" marL="457200" marR="0" rtl="0" algn="l">
              <a:lnSpc>
                <a:spcPct val="115000"/>
              </a:lnSpc>
              <a:spcBef>
                <a:spcPts val="0"/>
              </a:spcBef>
              <a:spcAft>
                <a:spcPts val="0"/>
              </a:spcAft>
              <a:buClr>
                <a:schemeClr val="dk1"/>
              </a:buClr>
              <a:buSzPts val="2000"/>
              <a:buChar char="●"/>
            </a:pPr>
            <a:r>
              <a:rPr lang="en-US" sz="2000">
                <a:solidFill>
                  <a:schemeClr val="dk1"/>
                </a:solidFill>
              </a:rPr>
              <a:t>Can be used to generate honeywords</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a:p>
            <a:pPr indent="-355600" lvl="0" marL="457200" marR="0" rtl="0" algn="l">
              <a:lnSpc>
                <a:spcPct val="115000"/>
              </a:lnSpc>
              <a:spcBef>
                <a:spcPts val="0"/>
              </a:spcBef>
              <a:spcAft>
                <a:spcPts val="0"/>
              </a:spcAft>
              <a:buClr>
                <a:schemeClr val="dk1"/>
              </a:buClr>
              <a:buSzPts val="2000"/>
              <a:buChar char="●"/>
            </a:pPr>
            <a:r>
              <a:rPr lang="en-US" sz="2000">
                <a:solidFill>
                  <a:schemeClr val="dk1"/>
                </a:solidFill>
              </a:rPr>
              <a:t>Can be used to suggest strong password</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a:p>
            <a:pPr indent="-355600" lvl="0" marL="457200" marR="0" rtl="0" algn="l">
              <a:lnSpc>
                <a:spcPct val="115000"/>
              </a:lnSpc>
              <a:spcBef>
                <a:spcPts val="0"/>
              </a:spcBef>
              <a:spcAft>
                <a:spcPts val="0"/>
              </a:spcAft>
              <a:buClr>
                <a:schemeClr val="dk1"/>
              </a:buClr>
              <a:buSzPts val="2000"/>
              <a:buChar char="●"/>
            </a:pPr>
            <a:r>
              <a:rPr lang="en-US" sz="2000">
                <a:solidFill>
                  <a:schemeClr val="dk1"/>
                </a:solidFill>
              </a:rPr>
              <a:t>Challenges - Stability </a:t>
            </a:r>
            <a:endParaRPr sz="2000">
              <a:solidFill>
                <a:schemeClr val="dk1"/>
              </a:solidFill>
            </a:endParaRPr>
          </a:p>
        </p:txBody>
      </p:sp>
      <p:sp>
        <p:nvSpPr>
          <p:cNvPr id="161" name="Google Shape;161;gafbc7d8538_0_35"/>
          <p:cNvSpPr txBox="1"/>
          <p:nvPr/>
        </p:nvSpPr>
        <p:spPr>
          <a:xfrm>
            <a:off x="2895600" y="990600"/>
            <a:ext cx="78486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Extended Literature Survey</a:t>
            </a:r>
            <a:endParaRPr b="0" i="0" sz="2400" u="none" cap="none" strike="noStrike">
              <a:solidFill>
                <a:srgbClr val="FF0000"/>
              </a:solidFill>
              <a:latin typeface="Trebuchet MS"/>
              <a:ea typeface="Trebuchet MS"/>
              <a:cs typeface="Trebuchet MS"/>
              <a:sym typeface="Trebuchet MS"/>
            </a:endParaRPr>
          </a:p>
          <a:p>
            <a:pPr indent="-342891" lvl="0" marL="342891" marR="0" rtl="0" algn="r">
              <a:lnSpc>
                <a:spcPct val="100000"/>
              </a:lnSpc>
              <a:spcBef>
                <a:spcPts val="0"/>
              </a:spcBef>
              <a:spcAft>
                <a:spcPts val="0"/>
              </a:spcAft>
              <a:buClr>
                <a:srgbClr val="000000"/>
              </a:buClr>
              <a:buSzPts val="2400"/>
              <a:buFont typeface="Arial"/>
              <a:buNone/>
            </a:pPr>
            <a:r>
              <a:t/>
            </a:r>
            <a:endParaRPr b="0" i="0" sz="2400" u="none" cap="none" strike="noStrike">
              <a:solidFill>
                <a:srgbClr val="FF0000"/>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afbc7d8538_0_21"/>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8" name="Google Shape;168;gafbc7d8538_0_21"/>
          <p:cNvSpPr txBox="1"/>
          <p:nvPr/>
        </p:nvSpPr>
        <p:spPr>
          <a:xfrm>
            <a:off x="1905000" y="1143002"/>
            <a:ext cx="87630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Expected Deliverables in Phase - 2</a:t>
            </a:r>
            <a:endParaRPr b="0" i="0" sz="2400" u="none" cap="none" strike="noStrike">
              <a:solidFill>
                <a:schemeClr val="dk1"/>
              </a:solidFill>
              <a:latin typeface="Arial"/>
              <a:ea typeface="Arial"/>
              <a:cs typeface="Arial"/>
              <a:sym typeface="Arial"/>
            </a:endParaRPr>
          </a:p>
        </p:txBody>
      </p:sp>
      <p:sp>
        <p:nvSpPr>
          <p:cNvPr id="169" name="Google Shape;169;gafbc7d8538_0_21"/>
          <p:cNvSpPr txBox="1"/>
          <p:nvPr/>
        </p:nvSpPr>
        <p:spPr>
          <a:xfrm>
            <a:off x="1371600" y="1752600"/>
            <a:ext cx="10529700" cy="47244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t/>
            </a:r>
            <a:endParaRPr sz="2400">
              <a:solidFill>
                <a:srgbClr val="0033CC"/>
              </a:solidFill>
              <a:latin typeface="Trebuchet MS"/>
              <a:ea typeface="Trebuchet MS"/>
              <a:cs typeface="Trebuchet MS"/>
              <a:sym typeface="Trebuchet MS"/>
            </a:endParaRPr>
          </a:p>
          <a:p>
            <a:pPr indent="-381000" lvl="0" marL="457200" marR="0" rtl="0" algn="just">
              <a:lnSpc>
                <a:spcPct val="100000"/>
              </a:lnSpc>
              <a:spcBef>
                <a:spcPts val="0"/>
              </a:spcBef>
              <a:spcAft>
                <a:spcPts val="0"/>
              </a:spcAft>
              <a:buClr>
                <a:srgbClr val="0033CC"/>
              </a:buClr>
              <a:buSzPts val="2400"/>
              <a:buFont typeface="Trebuchet MS"/>
              <a:buAutoNum type="arabicPeriod"/>
            </a:pPr>
            <a:r>
              <a:rPr lang="en-US" sz="2400">
                <a:solidFill>
                  <a:srgbClr val="0033CC"/>
                </a:solidFill>
                <a:latin typeface="Trebuchet MS"/>
                <a:ea typeface="Trebuchet MS"/>
                <a:cs typeface="Trebuchet MS"/>
                <a:sym typeface="Trebuchet MS"/>
              </a:rPr>
              <a:t>Creating test and train datasets									</a:t>
            </a:r>
            <a:r>
              <a:rPr lang="en-US" sz="2100">
                <a:solidFill>
                  <a:srgbClr val="0033CC"/>
                </a:solidFill>
                <a:latin typeface="Trebuchet MS"/>
                <a:ea typeface="Trebuchet MS"/>
                <a:cs typeface="Trebuchet MS"/>
                <a:sym typeface="Trebuchet MS"/>
              </a:rPr>
              <a:t>Done</a:t>
            </a:r>
            <a:r>
              <a:rPr lang="en-US" sz="2400">
                <a:solidFill>
                  <a:srgbClr val="0033CC"/>
                </a:solidFill>
                <a:latin typeface="Trebuchet MS"/>
                <a:ea typeface="Trebuchet MS"/>
                <a:cs typeface="Trebuchet MS"/>
                <a:sym typeface="Trebuchet MS"/>
              </a:rPr>
              <a:t>	</a:t>
            </a:r>
            <a:endParaRPr sz="2400">
              <a:solidFill>
                <a:srgbClr val="0033CC"/>
              </a:solidFill>
              <a:latin typeface="Trebuchet MS"/>
              <a:ea typeface="Trebuchet MS"/>
              <a:cs typeface="Trebuchet MS"/>
              <a:sym typeface="Trebuchet MS"/>
            </a:endParaRPr>
          </a:p>
          <a:p>
            <a:pPr indent="0" lvl="0" marL="457200" marR="0" rtl="0" algn="just">
              <a:lnSpc>
                <a:spcPct val="100000"/>
              </a:lnSpc>
              <a:spcBef>
                <a:spcPts val="0"/>
              </a:spcBef>
              <a:spcAft>
                <a:spcPts val="0"/>
              </a:spcAft>
              <a:buNone/>
            </a:pPr>
            <a:r>
              <a:rPr lang="en-US" sz="2400">
                <a:solidFill>
                  <a:srgbClr val="0033CC"/>
                </a:solidFill>
                <a:latin typeface="Trebuchet MS"/>
                <a:ea typeface="Trebuchet MS"/>
                <a:cs typeface="Trebuchet MS"/>
                <a:sym typeface="Trebuchet MS"/>
              </a:rPr>
              <a:t>	</a:t>
            </a:r>
            <a:endParaRPr sz="2400">
              <a:solidFill>
                <a:srgbClr val="0033CC"/>
              </a:solidFill>
              <a:latin typeface="Trebuchet MS"/>
              <a:ea typeface="Trebuchet MS"/>
              <a:cs typeface="Trebuchet MS"/>
              <a:sym typeface="Trebuchet MS"/>
            </a:endParaRPr>
          </a:p>
          <a:p>
            <a:pPr indent="-381000" lvl="0" marL="914400" marR="0" rtl="0" algn="just">
              <a:lnSpc>
                <a:spcPct val="100000"/>
              </a:lnSpc>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Use RockYou as the training dataset</a:t>
            </a:r>
            <a:endParaRPr sz="2400">
              <a:solidFill>
                <a:srgbClr val="0033CC"/>
              </a:solidFill>
              <a:latin typeface="Trebuchet MS"/>
              <a:ea typeface="Trebuchet MS"/>
              <a:cs typeface="Trebuchet MS"/>
              <a:sym typeface="Trebuchet MS"/>
            </a:endParaRPr>
          </a:p>
          <a:p>
            <a:pPr indent="-381000" lvl="0" marL="914400" marR="0" rtl="0" algn="just">
              <a:lnSpc>
                <a:spcPct val="100000"/>
              </a:lnSpc>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Creating RockYou test dataset</a:t>
            </a:r>
            <a:endParaRPr sz="2400">
              <a:solidFill>
                <a:srgbClr val="0033CC"/>
              </a:solidFill>
              <a:latin typeface="Trebuchet MS"/>
              <a:ea typeface="Trebuchet MS"/>
              <a:cs typeface="Trebuchet MS"/>
              <a:sym typeface="Trebuchet MS"/>
            </a:endParaRPr>
          </a:p>
          <a:p>
            <a:pPr indent="-381000" lvl="0" marL="914400" marR="0" rtl="0" algn="just">
              <a:lnSpc>
                <a:spcPct val="100000"/>
              </a:lnSpc>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Creating Linkedin test dataset </a:t>
            </a:r>
            <a:endParaRPr sz="2400">
              <a:solidFill>
                <a:srgbClr val="0033CC"/>
              </a:solidFill>
              <a:latin typeface="Trebuchet MS"/>
              <a:ea typeface="Trebuchet MS"/>
              <a:cs typeface="Trebuchet MS"/>
              <a:sym typeface="Trebuchet MS"/>
            </a:endParaRPr>
          </a:p>
          <a:p>
            <a:pPr indent="0" lvl="0" marL="914400" marR="0" rtl="0" algn="just">
              <a:lnSpc>
                <a:spcPct val="100000"/>
              </a:lnSpc>
              <a:spcBef>
                <a:spcPts val="0"/>
              </a:spcBef>
              <a:spcAft>
                <a:spcPts val="0"/>
              </a:spcAft>
              <a:buNone/>
            </a:pPr>
            <a:r>
              <a:t/>
            </a:r>
            <a:endParaRPr sz="2400">
              <a:solidFill>
                <a:srgbClr val="0033CC"/>
              </a:solidFill>
              <a:latin typeface="Trebuchet MS"/>
              <a:ea typeface="Trebuchet MS"/>
              <a:cs typeface="Trebuchet MS"/>
              <a:sym typeface="Trebuchet MS"/>
            </a:endParaRPr>
          </a:p>
          <a:p>
            <a:pPr indent="-381000" lvl="0" marL="457200" marR="0" rtl="0" algn="just">
              <a:lnSpc>
                <a:spcPct val="100000"/>
              </a:lnSpc>
              <a:spcBef>
                <a:spcPts val="0"/>
              </a:spcBef>
              <a:spcAft>
                <a:spcPts val="0"/>
              </a:spcAft>
              <a:buClr>
                <a:srgbClr val="0033CC"/>
              </a:buClr>
              <a:buSzPts val="2400"/>
              <a:buFont typeface="Trebuchet MS"/>
              <a:buAutoNum type="arabicPeriod"/>
            </a:pPr>
            <a:r>
              <a:rPr lang="en-US" sz="2400">
                <a:solidFill>
                  <a:srgbClr val="0033CC"/>
                </a:solidFill>
                <a:latin typeface="Trebuchet MS"/>
                <a:ea typeface="Trebuchet MS"/>
                <a:cs typeface="Trebuchet MS"/>
                <a:sym typeface="Trebuchet MS"/>
              </a:rPr>
              <a:t>Implementing the GAN model										</a:t>
            </a:r>
            <a:r>
              <a:rPr lang="en-US" sz="2100">
                <a:solidFill>
                  <a:srgbClr val="0033CC"/>
                </a:solidFill>
                <a:latin typeface="Trebuchet MS"/>
                <a:ea typeface="Trebuchet MS"/>
                <a:cs typeface="Trebuchet MS"/>
                <a:sym typeface="Trebuchet MS"/>
              </a:rPr>
              <a:t>Feb end</a:t>
            </a:r>
            <a:endParaRPr sz="2100">
              <a:solidFill>
                <a:srgbClr val="0033CC"/>
              </a:solidFill>
              <a:latin typeface="Trebuchet MS"/>
              <a:ea typeface="Trebuchet MS"/>
              <a:cs typeface="Trebuchet MS"/>
              <a:sym typeface="Trebuchet MS"/>
            </a:endParaRPr>
          </a:p>
          <a:p>
            <a:pPr indent="0" lvl="0" marL="457200" marR="0" rtl="0" algn="just">
              <a:lnSpc>
                <a:spcPct val="100000"/>
              </a:lnSpc>
              <a:spcBef>
                <a:spcPts val="0"/>
              </a:spcBef>
              <a:spcAft>
                <a:spcPts val="0"/>
              </a:spcAft>
              <a:buNone/>
            </a:pPr>
            <a:r>
              <a:t/>
            </a:r>
            <a:endParaRPr sz="2100">
              <a:solidFill>
                <a:srgbClr val="0033CC"/>
              </a:solidFill>
              <a:latin typeface="Trebuchet MS"/>
              <a:ea typeface="Trebuchet MS"/>
              <a:cs typeface="Trebuchet MS"/>
              <a:sym typeface="Trebuchet MS"/>
            </a:endParaRPr>
          </a:p>
          <a:p>
            <a:pPr indent="-381000" lvl="0" marL="914400" marR="0" rtl="0" algn="just">
              <a:lnSpc>
                <a:spcPct val="100000"/>
              </a:lnSpc>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Create Generator , Discriminator modules</a:t>
            </a:r>
            <a:endParaRPr sz="2400">
              <a:solidFill>
                <a:srgbClr val="0033CC"/>
              </a:solidFill>
              <a:latin typeface="Trebuchet MS"/>
              <a:ea typeface="Trebuchet MS"/>
              <a:cs typeface="Trebuchet MS"/>
              <a:sym typeface="Trebuchet MS"/>
            </a:endParaRPr>
          </a:p>
          <a:p>
            <a:pPr indent="-381000" lvl="0" marL="914400" marR="0" rtl="0" algn="just">
              <a:lnSpc>
                <a:spcPct val="100000"/>
              </a:lnSpc>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Train the dataset on the model</a:t>
            </a:r>
            <a:endParaRPr sz="2400">
              <a:solidFill>
                <a:srgbClr val="0033CC"/>
              </a:solidFill>
              <a:latin typeface="Trebuchet MS"/>
              <a:ea typeface="Trebuchet MS"/>
              <a:cs typeface="Trebuchet MS"/>
              <a:sym typeface="Trebuchet MS"/>
            </a:endParaRPr>
          </a:p>
          <a:p>
            <a:pPr indent="-381000" lvl="0" marL="914400" marR="0" rtl="0" algn="just">
              <a:lnSpc>
                <a:spcPct val="100000"/>
              </a:lnSpc>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Measure the accuracy using test dataset</a:t>
            </a:r>
            <a:endParaRPr sz="2400">
              <a:solidFill>
                <a:srgbClr val="0033CC"/>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b8a4611ad7_1_11"/>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6" name="Google Shape;176;gb8a4611ad7_1_11"/>
          <p:cNvSpPr txBox="1"/>
          <p:nvPr/>
        </p:nvSpPr>
        <p:spPr>
          <a:xfrm>
            <a:off x="1905000" y="1143002"/>
            <a:ext cx="87630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Expected Deliverables in Phase - 2</a:t>
            </a:r>
            <a:endParaRPr b="0" i="0" sz="2400" u="none" cap="none" strike="noStrike">
              <a:solidFill>
                <a:schemeClr val="dk1"/>
              </a:solidFill>
              <a:latin typeface="Arial"/>
              <a:ea typeface="Arial"/>
              <a:cs typeface="Arial"/>
              <a:sym typeface="Arial"/>
            </a:endParaRPr>
          </a:p>
        </p:txBody>
      </p:sp>
      <p:sp>
        <p:nvSpPr>
          <p:cNvPr id="177" name="Google Shape;177;gb8a4611ad7_1_11"/>
          <p:cNvSpPr txBox="1"/>
          <p:nvPr/>
        </p:nvSpPr>
        <p:spPr>
          <a:xfrm>
            <a:off x="1371600" y="1752600"/>
            <a:ext cx="10547100" cy="49833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None/>
            </a:pPr>
            <a:r>
              <a:rPr lang="en-US" sz="2400">
                <a:solidFill>
                  <a:srgbClr val="0033CC"/>
                </a:solidFill>
                <a:latin typeface="Trebuchet MS"/>
                <a:ea typeface="Trebuchet MS"/>
                <a:cs typeface="Trebuchet MS"/>
                <a:sym typeface="Trebuchet MS"/>
              </a:rPr>
              <a:t>3. Use HashCat and compare the results</a:t>
            </a:r>
            <a:r>
              <a:rPr lang="en-US" sz="2400">
                <a:solidFill>
                  <a:srgbClr val="0033CC"/>
                </a:solidFill>
                <a:latin typeface="Trebuchet MS"/>
                <a:ea typeface="Trebuchet MS"/>
                <a:cs typeface="Trebuchet MS"/>
                <a:sym typeface="Trebuchet MS"/>
              </a:rPr>
              <a:t>							</a:t>
            </a:r>
            <a:r>
              <a:rPr lang="en-US" sz="2100">
                <a:solidFill>
                  <a:srgbClr val="0033CC"/>
                </a:solidFill>
                <a:latin typeface="Trebuchet MS"/>
                <a:ea typeface="Trebuchet MS"/>
                <a:cs typeface="Trebuchet MS"/>
                <a:sym typeface="Trebuchet MS"/>
              </a:rPr>
              <a:t>March 2nd week</a:t>
            </a:r>
            <a:endParaRPr sz="2400">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None/>
            </a:pPr>
            <a:r>
              <a:t/>
            </a:r>
            <a:endParaRPr sz="2400">
              <a:solidFill>
                <a:srgbClr val="0033CC"/>
              </a:solidFill>
              <a:latin typeface="Trebuchet MS"/>
              <a:ea typeface="Trebuchet MS"/>
              <a:cs typeface="Trebuchet MS"/>
              <a:sym typeface="Trebuchet MS"/>
            </a:endParaRPr>
          </a:p>
          <a:p>
            <a:pPr indent="-381000" lvl="0" marL="914400" marR="0" rtl="0" algn="just">
              <a:lnSpc>
                <a:spcPct val="100000"/>
              </a:lnSpc>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Use the same input dataset for Hashcat</a:t>
            </a:r>
            <a:endParaRPr sz="2400">
              <a:solidFill>
                <a:srgbClr val="0033CC"/>
              </a:solidFill>
              <a:latin typeface="Trebuchet MS"/>
              <a:ea typeface="Trebuchet MS"/>
              <a:cs typeface="Trebuchet MS"/>
              <a:sym typeface="Trebuchet MS"/>
            </a:endParaRPr>
          </a:p>
          <a:p>
            <a:pPr indent="-381000" lvl="0" marL="914400" marR="0" rtl="0" algn="just">
              <a:lnSpc>
                <a:spcPct val="100000"/>
              </a:lnSpc>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Measure accuracy using the same test dataset</a:t>
            </a:r>
            <a:endParaRPr sz="2400">
              <a:solidFill>
                <a:srgbClr val="0033CC"/>
              </a:solidFill>
              <a:latin typeface="Trebuchet MS"/>
              <a:ea typeface="Trebuchet MS"/>
              <a:cs typeface="Trebuchet MS"/>
              <a:sym typeface="Trebuchet MS"/>
            </a:endParaRPr>
          </a:p>
          <a:p>
            <a:pPr indent="-381000" lvl="0" marL="914400" marR="0" rtl="0" algn="just">
              <a:lnSpc>
                <a:spcPct val="100000"/>
              </a:lnSpc>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Compare the results of HashCat and GAN model</a:t>
            </a:r>
            <a:endParaRPr sz="2400">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None/>
            </a:pPr>
            <a:r>
              <a:rPr lang="en-US" sz="2400">
                <a:solidFill>
                  <a:srgbClr val="0033CC"/>
                </a:solidFill>
                <a:latin typeface="Trebuchet MS"/>
                <a:ea typeface="Trebuchet MS"/>
                <a:cs typeface="Trebuchet MS"/>
                <a:sym typeface="Trebuchet MS"/>
              </a:rPr>
              <a:t>4. Combine the two models for better performance			</a:t>
            </a:r>
            <a:r>
              <a:rPr lang="en-US" sz="2100">
                <a:solidFill>
                  <a:srgbClr val="0033CC"/>
                </a:solidFill>
                <a:latin typeface="Trebuchet MS"/>
                <a:ea typeface="Trebuchet MS"/>
                <a:cs typeface="Trebuchet MS"/>
                <a:sym typeface="Trebuchet MS"/>
              </a:rPr>
              <a:t>March 2nd week</a:t>
            </a:r>
            <a:endParaRPr sz="2400">
              <a:solidFill>
                <a:srgbClr val="0033CC"/>
              </a:solidFill>
              <a:latin typeface="Trebuchet MS"/>
              <a:ea typeface="Trebuchet MS"/>
              <a:cs typeface="Trebuchet MS"/>
              <a:sym typeface="Trebuchet MS"/>
            </a:endParaRPr>
          </a:p>
          <a:p>
            <a:pPr indent="457200" lvl="0" marL="7772400" marR="0" rtl="0" algn="just">
              <a:lnSpc>
                <a:spcPct val="100000"/>
              </a:lnSpc>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None/>
            </a:pPr>
            <a:r>
              <a:t/>
            </a:r>
            <a:endParaRPr sz="2400">
              <a:solidFill>
                <a:srgbClr val="0033CC"/>
              </a:solidFill>
              <a:latin typeface="Trebuchet MS"/>
              <a:ea typeface="Trebuchet MS"/>
              <a:cs typeface="Trebuchet MS"/>
              <a:sym typeface="Trebuchet MS"/>
            </a:endParaRPr>
          </a:p>
          <a:p>
            <a:pPr indent="-381000" lvl="0" marL="914400" marR="0" rtl="0" algn="just">
              <a:lnSpc>
                <a:spcPct val="100000"/>
              </a:lnSpc>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First use test set on Hashcat to crack passwords</a:t>
            </a:r>
            <a:endParaRPr sz="2400">
              <a:solidFill>
                <a:srgbClr val="0033CC"/>
              </a:solidFill>
              <a:latin typeface="Trebuchet MS"/>
              <a:ea typeface="Trebuchet MS"/>
              <a:cs typeface="Trebuchet MS"/>
              <a:sym typeface="Trebuchet MS"/>
            </a:endParaRPr>
          </a:p>
          <a:p>
            <a:pPr indent="-381000" lvl="0" marL="914400" marR="0" rtl="0" algn="just">
              <a:lnSpc>
                <a:spcPct val="100000"/>
              </a:lnSpc>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Remove the cracked passwords from the test set</a:t>
            </a:r>
            <a:endParaRPr sz="2400">
              <a:solidFill>
                <a:srgbClr val="0033CC"/>
              </a:solidFill>
              <a:latin typeface="Trebuchet MS"/>
              <a:ea typeface="Trebuchet MS"/>
              <a:cs typeface="Trebuchet MS"/>
              <a:sym typeface="Trebuchet MS"/>
            </a:endParaRPr>
          </a:p>
          <a:p>
            <a:pPr indent="-381000" lvl="0" marL="914400" marR="0" rtl="0" algn="just">
              <a:lnSpc>
                <a:spcPct val="100000"/>
              </a:lnSpc>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This forms the new test set for GAN </a:t>
            </a:r>
            <a:endParaRPr sz="2400">
              <a:solidFill>
                <a:srgbClr val="0033CC"/>
              </a:solidFill>
              <a:latin typeface="Trebuchet MS"/>
              <a:ea typeface="Trebuchet MS"/>
              <a:cs typeface="Trebuchet MS"/>
              <a:sym typeface="Trebuchet MS"/>
            </a:endParaRPr>
          </a:p>
          <a:p>
            <a:pPr indent="0" lvl="0" marL="914400" marR="0" rtl="0" algn="just">
              <a:lnSpc>
                <a:spcPct val="100000"/>
              </a:lnSpc>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None/>
            </a:pPr>
            <a:r>
              <a:t/>
            </a:r>
            <a:endParaRPr sz="2300">
              <a:solidFill>
                <a:srgbClr val="0033CC"/>
              </a:solidFill>
              <a:latin typeface="Trebuchet MS"/>
              <a:ea typeface="Trebuchet MS"/>
              <a:cs typeface="Trebuchet MS"/>
              <a:sym typeface="Trebuchet MS"/>
            </a:endParaRPr>
          </a:p>
          <a:p>
            <a:pPr indent="0" lvl="0" marL="457200" marR="0" rtl="0" algn="just">
              <a:lnSpc>
                <a:spcPct val="100000"/>
              </a:lnSpc>
              <a:spcBef>
                <a:spcPts val="0"/>
              </a:spcBef>
              <a:spcAft>
                <a:spcPts val="0"/>
              </a:spcAft>
              <a:buNone/>
            </a:pPr>
            <a:r>
              <a:rPr lang="en-US" sz="2100">
                <a:solidFill>
                  <a:srgbClr val="0033CC"/>
                </a:solidFill>
                <a:latin typeface="Trebuchet MS"/>
                <a:ea typeface="Trebuchet MS"/>
                <a:cs typeface="Trebuchet MS"/>
                <a:sym typeface="Trebuchet MS"/>
              </a:rPr>
              <a:t>* </a:t>
            </a:r>
            <a:r>
              <a:rPr lang="en-US" sz="2100">
                <a:solidFill>
                  <a:srgbClr val="0033CC"/>
                </a:solidFill>
                <a:latin typeface="Trebuchet MS"/>
                <a:ea typeface="Trebuchet MS"/>
                <a:cs typeface="Trebuchet MS"/>
                <a:sym typeface="Trebuchet MS"/>
              </a:rPr>
              <a:t>PassGAN can capture the output space not captured by Hashcat  </a:t>
            </a:r>
            <a:endParaRPr sz="2100">
              <a:solidFill>
                <a:srgbClr val="0033CC"/>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b8a4611ad7_1_18"/>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4" name="Google Shape;184;gb8a4611ad7_1_18"/>
          <p:cNvSpPr txBox="1"/>
          <p:nvPr/>
        </p:nvSpPr>
        <p:spPr>
          <a:xfrm>
            <a:off x="1905000" y="1143002"/>
            <a:ext cx="87630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Expected Deliverables in Phase - 2</a:t>
            </a:r>
            <a:endParaRPr b="0" i="0" sz="2400" u="none" cap="none" strike="noStrike">
              <a:solidFill>
                <a:schemeClr val="dk1"/>
              </a:solidFill>
              <a:latin typeface="Arial"/>
              <a:ea typeface="Arial"/>
              <a:cs typeface="Arial"/>
              <a:sym typeface="Arial"/>
            </a:endParaRPr>
          </a:p>
        </p:txBody>
      </p:sp>
      <p:sp>
        <p:nvSpPr>
          <p:cNvPr id="185" name="Google Shape;185;gb8a4611ad7_1_18"/>
          <p:cNvSpPr txBox="1"/>
          <p:nvPr/>
        </p:nvSpPr>
        <p:spPr>
          <a:xfrm>
            <a:off x="209400" y="1752600"/>
            <a:ext cx="11796600" cy="49833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None/>
            </a:pPr>
            <a:r>
              <a:rPr lang="en-US" sz="2400">
                <a:solidFill>
                  <a:srgbClr val="0033CC"/>
                </a:solidFill>
                <a:latin typeface="Trebuchet MS"/>
                <a:ea typeface="Trebuchet MS"/>
                <a:cs typeface="Trebuchet MS"/>
                <a:sym typeface="Trebuchet MS"/>
              </a:rPr>
              <a:t>5. Create a UI </a:t>
            </a:r>
            <a:r>
              <a:rPr lang="en-US" sz="2400">
                <a:solidFill>
                  <a:srgbClr val="0033CC"/>
                </a:solidFill>
                <a:latin typeface="Trebuchet MS"/>
                <a:ea typeface="Trebuchet MS"/>
                <a:cs typeface="Trebuchet MS"/>
                <a:sym typeface="Trebuchet MS"/>
              </a:rPr>
              <a:t>																	</a:t>
            </a:r>
            <a:r>
              <a:rPr lang="en-US" sz="2100">
                <a:solidFill>
                  <a:srgbClr val="0033CC"/>
                </a:solidFill>
                <a:latin typeface="Trebuchet MS"/>
                <a:ea typeface="Trebuchet MS"/>
                <a:cs typeface="Trebuchet MS"/>
                <a:sym typeface="Trebuchet MS"/>
              </a:rPr>
              <a:t>March end</a:t>
            </a:r>
            <a:endParaRPr sz="2400">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None/>
            </a:pPr>
            <a:r>
              <a:t/>
            </a:r>
            <a:endParaRPr sz="2400">
              <a:solidFill>
                <a:srgbClr val="0033CC"/>
              </a:solidFill>
              <a:latin typeface="Trebuchet MS"/>
              <a:ea typeface="Trebuchet MS"/>
              <a:cs typeface="Trebuchet MS"/>
              <a:sym typeface="Trebuchet MS"/>
            </a:endParaRPr>
          </a:p>
          <a:p>
            <a:pPr indent="-381000" lvl="0" marL="914400" marR="0" rtl="0" algn="just">
              <a:lnSpc>
                <a:spcPct val="100000"/>
              </a:lnSpc>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User can customize inputs like test data , type of model</a:t>
            </a:r>
            <a:endParaRPr sz="2400">
              <a:solidFill>
                <a:srgbClr val="0033CC"/>
              </a:solidFill>
              <a:latin typeface="Trebuchet MS"/>
              <a:ea typeface="Trebuchet MS"/>
              <a:cs typeface="Trebuchet MS"/>
              <a:sym typeface="Trebuchet MS"/>
            </a:endParaRPr>
          </a:p>
          <a:p>
            <a:pPr indent="-381000" lvl="0" marL="914400" marR="0" rtl="0" algn="just">
              <a:lnSpc>
                <a:spcPct val="100000"/>
              </a:lnSpc>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UI can compare accuracy/time taken for various models</a:t>
            </a:r>
            <a:endParaRPr sz="2400">
              <a:solidFill>
                <a:srgbClr val="0033CC"/>
              </a:solidFill>
              <a:latin typeface="Trebuchet MS"/>
              <a:ea typeface="Trebuchet MS"/>
              <a:cs typeface="Trebuchet MS"/>
              <a:sym typeface="Trebuchet MS"/>
            </a:endParaRPr>
          </a:p>
          <a:p>
            <a:pPr indent="-381000" lvl="0" marL="914400" marR="0" rtl="0" algn="just">
              <a:lnSpc>
                <a:spcPct val="100000"/>
              </a:lnSpc>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Output passwords cracked by various models</a:t>
            </a:r>
            <a:endParaRPr sz="2400">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None/>
            </a:pPr>
            <a:r>
              <a:rPr lang="en-US" sz="2400">
                <a:solidFill>
                  <a:srgbClr val="0033CC"/>
                </a:solidFill>
                <a:latin typeface="Trebuchet MS"/>
                <a:ea typeface="Trebuchet MS"/>
                <a:cs typeface="Trebuchet MS"/>
                <a:sym typeface="Trebuchet MS"/>
              </a:rPr>
              <a:t>6. Design a tool like Kaspersky password checker 							</a:t>
            </a:r>
            <a:r>
              <a:rPr lang="en-US" sz="2100">
                <a:solidFill>
                  <a:srgbClr val="0033CC"/>
                </a:solidFill>
                <a:latin typeface="Trebuchet MS"/>
                <a:ea typeface="Trebuchet MS"/>
                <a:cs typeface="Trebuchet MS"/>
                <a:sym typeface="Trebuchet MS"/>
              </a:rPr>
              <a:t>April 2nd week</a:t>
            </a:r>
            <a:endParaRPr sz="2100">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None/>
            </a:pPr>
            <a:r>
              <a:t/>
            </a:r>
            <a:endParaRPr sz="2100">
              <a:solidFill>
                <a:srgbClr val="0033CC"/>
              </a:solidFill>
              <a:latin typeface="Trebuchet MS"/>
              <a:ea typeface="Trebuchet MS"/>
              <a:cs typeface="Trebuchet MS"/>
              <a:sym typeface="Trebuchet MS"/>
            </a:endParaRPr>
          </a:p>
          <a:p>
            <a:pPr indent="-381000" lvl="0" marL="914400" marR="0" rtl="0" algn="just">
              <a:lnSpc>
                <a:spcPct val="100000"/>
              </a:lnSpc>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Design a UI for accepting passwords from user</a:t>
            </a:r>
            <a:endParaRPr sz="2400">
              <a:solidFill>
                <a:srgbClr val="0033CC"/>
              </a:solidFill>
              <a:latin typeface="Trebuchet MS"/>
              <a:ea typeface="Trebuchet MS"/>
              <a:cs typeface="Trebuchet MS"/>
              <a:sym typeface="Trebuchet MS"/>
            </a:endParaRPr>
          </a:p>
          <a:p>
            <a:pPr indent="-381000" lvl="0" marL="914400" marR="0" rtl="0" algn="just">
              <a:lnSpc>
                <a:spcPct val="100000"/>
              </a:lnSpc>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Can output the strength of password at real time</a:t>
            </a:r>
            <a:endParaRPr sz="2400">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None/>
            </a:pPr>
            <a:r>
              <a:t/>
            </a:r>
            <a:endParaRPr sz="2100">
              <a:solidFill>
                <a:srgbClr val="0033CC"/>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9"/>
          <p:cNvSpPr/>
          <p:nvPr/>
        </p:nvSpPr>
        <p:spPr>
          <a:xfrm>
            <a:off x="4371485" y="3352800"/>
            <a:ext cx="2506584" cy="707886"/>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4000"/>
              <a:buFont typeface="Arial"/>
              <a:buNone/>
            </a:pPr>
            <a:r>
              <a:rPr b="0" i="0" lang="en-US" sz="4000" u="none" cap="none" strike="noStrike">
                <a:solidFill>
                  <a:srgbClr val="FF0000"/>
                </a:solidFill>
                <a:latin typeface="Trebuchet MS"/>
                <a:ea typeface="Trebuchet MS"/>
                <a:cs typeface="Trebuchet MS"/>
                <a:sym typeface="Trebuchet MS"/>
              </a:rPr>
              <a:t>Thank You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2"/>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 name="Google Shape;87;p2"/>
          <p:cNvSpPr txBox="1"/>
          <p:nvPr/>
        </p:nvSpPr>
        <p:spPr>
          <a:xfrm>
            <a:off x="1600200" y="1676400"/>
            <a:ext cx="8534400" cy="4724400"/>
          </a:xfrm>
          <a:prstGeom prst="rect">
            <a:avLst/>
          </a:prstGeom>
          <a:noFill/>
          <a:ln>
            <a:noFill/>
          </a:ln>
        </p:spPr>
        <p:txBody>
          <a:bodyPr anchorCtr="0" anchor="t" bIns="45700" lIns="91425" spcFirstLastPara="1" rIns="91425" wrap="square" tIns="45700">
            <a:noAutofit/>
          </a:bodyPr>
          <a:lstStyle/>
          <a:p>
            <a:pPr indent="-215900" lvl="0" marL="685791" marR="0" rtl="0" algn="just">
              <a:lnSpc>
                <a:spcPct val="100000"/>
              </a:lnSpc>
              <a:spcBef>
                <a:spcPts val="0"/>
              </a:spcBef>
              <a:spcAft>
                <a:spcPts val="0"/>
              </a:spcAft>
              <a:buClr>
                <a:schemeClr val="dk1"/>
              </a:buClr>
              <a:buSzPts val="2000"/>
              <a:buFont typeface="Arial"/>
              <a:buNone/>
            </a:pPr>
            <a:r>
              <a:t/>
            </a:r>
            <a:endParaRPr b="0" i="0" sz="2000" u="none" cap="none" strike="noStrike">
              <a:solidFill>
                <a:srgbClr val="0000FF"/>
              </a:solidFill>
              <a:latin typeface="Trebuchet MS"/>
              <a:ea typeface="Trebuchet MS"/>
              <a:cs typeface="Trebuchet MS"/>
              <a:sym typeface="Trebuchet MS"/>
            </a:endParaRPr>
          </a:p>
          <a:p>
            <a:pPr indent="-215900" lvl="0" marL="685791" marR="0" rtl="0" algn="just">
              <a:lnSpc>
                <a:spcPct val="100000"/>
              </a:lnSpc>
              <a:spcBef>
                <a:spcPts val="400"/>
              </a:spcBef>
              <a:spcAft>
                <a:spcPts val="0"/>
              </a:spcAft>
              <a:buClr>
                <a:schemeClr val="dk1"/>
              </a:buClr>
              <a:buSzPts val="2000"/>
              <a:buFont typeface="Arial"/>
              <a:buNone/>
            </a:pPr>
            <a:r>
              <a:t/>
            </a:r>
            <a:endParaRPr b="0" i="0" sz="2000" u="none" cap="none" strike="noStrike">
              <a:solidFill>
                <a:srgbClr val="0000FF"/>
              </a:solidFill>
              <a:latin typeface="Trebuchet MS"/>
              <a:ea typeface="Trebuchet MS"/>
              <a:cs typeface="Trebuchet MS"/>
              <a:sym typeface="Trebuchet MS"/>
            </a:endParaRPr>
          </a:p>
          <a:p>
            <a:pPr indent="-342900" lvl="0" marL="685791" marR="0" rtl="0" algn="just">
              <a:lnSpc>
                <a:spcPct val="100000"/>
              </a:lnSpc>
              <a:spcBef>
                <a:spcPts val="0"/>
              </a:spcBef>
              <a:spcAft>
                <a:spcPts val="0"/>
              </a:spcAft>
              <a:buClr>
                <a:srgbClr val="0033CC"/>
              </a:buClr>
              <a:buSzPts val="2400"/>
              <a:buFont typeface="Noto Sans Symbols"/>
              <a:buChar char="▪"/>
            </a:pPr>
            <a:r>
              <a:rPr b="0" i="0" lang="en-US" sz="2400" u="none" cap="none" strike="noStrike">
                <a:solidFill>
                  <a:srgbClr val="0033CC"/>
                </a:solidFill>
                <a:latin typeface="Trebuchet MS"/>
                <a:ea typeface="Trebuchet MS"/>
                <a:cs typeface="Trebuchet MS"/>
                <a:sym typeface="Trebuchet MS"/>
              </a:rPr>
              <a:t>Abstract and Scope of the Project.</a:t>
            </a:r>
            <a:endParaRPr b="0" i="0" sz="2400" u="none" cap="none" strike="noStrike">
              <a:solidFill>
                <a:srgbClr val="0033CC"/>
              </a:solidFill>
              <a:latin typeface="Trebuchet MS"/>
              <a:ea typeface="Trebuchet MS"/>
              <a:cs typeface="Trebuchet MS"/>
              <a:sym typeface="Trebuchet MS"/>
            </a:endParaRPr>
          </a:p>
          <a:p>
            <a:pPr indent="-342900" lvl="0" marL="685791" marR="0" rtl="0" algn="just">
              <a:lnSpc>
                <a:spcPct val="100000"/>
              </a:lnSpc>
              <a:spcBef>
                <a:spcPts val="0"/>
              </a:spcBef>
              <a:spcAft>
                <a:spcPts val="0"/>
              </a:spcAft>
              <a:buClr>
                <a:srgbClr val="0033CC"/>
              </a:buClr>
              <a:buSzPts val="2400"/>
              <a:buFont typeface="Noto Sans Symbols"/>
              <a:buChar char="▪"/>
            </a:pPr>
            <a:r>
              <a:rPr b="0" i="0" lang="en-US" sz="2400" u="none" cap="none" strike="noStrike">
                <a:solidFill>
                  <a:srgbClr val="0033CC"/>
                </a:solidFill>
                <a:latin typeface="Trebuchet MS"/>
                <a:ea typeface="Trebuchet MS"/>
                <a:cs typeface="Trebuchet MS"/>
                <a:sym typeface="Trebuchet MS"/>
              </a:rPr>
              <a:t>Summary of work done in Capstone Project Phase – 1.</a:t>
            </a:r>
            <a:endParaRPr b="0" i="0" sz="1400" u="none" cap="none" strike="noStrike">
              <a:solidFill>
                <a:srgbClr val="000000"/>
              </a:solidFill>
              <a:latin typeface="Arial"/>
              <a:ea typeface="Arial"/>
              <a:cs typeface="Arial"/>
              <a:sym typeface="Arial"/>
            </a:endParaRPr>
          </a:p>
          <a:p>
            <a:pPr indent="-342900" lvl="0" marL="685791" marR="0" rtl="0" algn="just">
              <a:lnSpc>
                <a:spcPct val="100000"/>
              </a:lnSpc>
              <a:spcBef>
                <a:spcPts val="0"/>
              </a:spcBef>
              <a:spcAft>
                <a:spcPts val="0"/>
              </a:spcAft>
              <a:buClr>
                <a:srgbClr val="0033CC"/>
              </a:buClr>
              <a:buSzPts val="2400"/>
              <a:buFont typeface="Noto Sans Symbols"/>
              <a:buChar char="▪"/>
            </a:pPr>
            <a:r>
              <a:rPr b="0" i="0" lang="en-US" sz="2400" u="none" cap="none" strike="noStrike">
                <a:solidFill>
                  <a:srgbClr val="0033CC"/>
                </a:solidFill>
                <a:latin typeface="Trebuchet MS"/>
                <a:ea typeface="Trebuchet MS"/>
                <a:cs typeface="Trebuchet MS"/>
                <a:sym typeface="Trebuchet MS"/>
              </a:rPr>
              <a:t>Extended Literature Survey.</a:t>
            </a:r>
            <a:endParaRPr b="0" i="0" sz="1400" u="none" cap="none" strike="noStrike">
              <a:solidFill>
                <a:srgbClr val="000000"/>
              </a:solidFill>
              <a:latin typeface="Arial"/>
              <a:ea typeface="Arial"/>
              <a:cs typeface="Arial"/>
              <a:sym typeface="Arial"/>
            </a:endParaRPr>
          </a:p>
          <a:p>
            <a:pPr indent="-342900" lvl="0" marL="685791" marR="0" rtl="0" algn="just">
              <a:lnSpc>
                <a:spcPct val="100000"/>
              </a:lnSpc>
              <a:spcBef>
                <a:spcPts val="0"/>
              </a:spcBef>
              <a:spcAft>
                <a:spcPts val="0"/>
              </a:spcAft>
              <a:buClr>
                <a:srgbClr val="0033CC"/>
              </a:buClr>
              <a:buSzPts val="2400"/>
              <a:buFont typeface="Noto Sans Symbols"/>
              <a:buChar char="▪"/>
            </a:pPr>
            <a:r>
              <a:rPr b="0" i="0" lang="en-US" sz="2400" u="none" cap="none" strike="noStrike">
                <a:solidFill>
                  <a:srgbClr val="0033CC"/>
                </a:solidFill>
                <a:latin typeface="Trebuchet MS"/>
                <a:ea typeface="Trebuchet MS"/>
                <a:cs typeface="Trebuchet MS"/>
                <a:sym typeface="Trebuchet MS"/>
              </a:rPr>
              <a:t>Expected Deliverables of Capstone Project Phase – 2.</a:t>
            </a:r>
            <a:endParaRPr b="0" i="0" sz="1400" u="none" cap="none" strike="noStrike">
              <a:solidFill>
                <a:srgbClr val="000000"/>
              </a:solidFill>
              <a:latin typeface="Arial"/>
              <a:ea typeface="Arial"/>
              <a:cs typeface="Arial"/>
              <a:sym typeface="Arial"/>
            </a:endParaRPr>
          </a:p>
          <a:p>
            <a:pPr indent="-342900" lvl="0" marL="685791" marR="0" rtl="0" algn="just">
              <a:lnSpc>
                <a:spcPct val="100000"/>
              </a:lnSpc>
              <a:spcBef>
                <a:spcPts val="0"/>
              </a:spcBef>
              <a:spcAft>
                <a:spcPts val="0"/>
              </a:spcAft>
              <a:buClr>
                <a:srgbClr val="0033CC"/>
              </a:buClr>
              <a:buSzPts val="2400"/>
              <a:buFont typeface="Noto Sans Symbols"/>
              <a:buChar char="▪"/>
            </a:pPr>
            <a:r>
              <a:rPr b="0" i="0" lang="en-US" sz="2400" u="none" cap="none" strike="noStrike">
                <a:solidFill>
                  <a:srgbClr val="0033CC"/>
                </a:solidFill>
                <a:latin typeface="Trebuchet MS"/>
                <a:ea typeface="Trebuchet MS"/>
                <a:cs typeface="Trebuchet MS"/>
                <a:sym typeface="Trebuchet MS"/>
              </a:rPr>
              <a:t>Gantt chart</a:t>
            </a:r>
            <a:endParaRPr b="0" i="0" sz="1400" u="none" cap="none" strike="noStrike">
              <a:solidFill>
                <a:srgbClr val="000000"/>
              </a:solidFill>
              <a:latin typeface="Arial"/>
              <a:ea typeface="Arial"/>
              <a:cs typeface="Arial"/>
              <a:sym typeface="Arial"/>
            </a:endParaRPr>
          </a:p>
        </p:txBody>
      </p:sp>
      <p:sp>
        <p:nvSpPr>
          <p:cNvPr id="88" name="Google Shape;88;p2"/>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Outline</a:t>
            </a:r>
            <a:endParaRPr b="0" i="0" sz="2400" u="none" cap="none" strike="noStrike">
              <a:solidFill>
                <a:srgbClr val="FF0000"/>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3"/>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 name="Google Shape;95;p3"/>
          <p:cNvSpPr txBox="1"/>
          <p:nvPr/>
        </p:nvSpPr>
        <p:spPr>
          <a:xfrm>
            <a:off x="1208050" y="2209800"/>
            <a:ext cx="9583800" cy="4191000"/>
          </a:xfrm>
          <a:prstGeom prst="rect">
            <a:avLst/>
          </a:prstGeom>
          <a:noFill/>
          <a:ln>
            <a:noFill/>
          </a:ln>
        </p:spPr>
        <p:txBody>
          <a:bodyPr anchorCtr="0" anchor="t" bIns="45700" lIns="91425" spcFirstLastPara="1" rIns="91425" wrap="square" tIns="45700">
            <a:noAutofit/>
          </a:bodyPr>
          <a:lstStyle/>
          <a:p>
            <a:pPr indent="-342900" lvl="0" marL="685791" marR="0" rtl="0" algn="just">
              <a:lnSpc>
                <a:spcPct val="100000"/>
              </a:lnSpc>
              <a:spcBef>
                <a:spcPts val="0"/>
              </a:spcBef>
              <a:spcAft>
                <a:spcPts val="0"/>
              </a:spcAft>
              <a:buClr>
                <a:srgbClr val="0033CC"/>
              </a:buClr>
              <a:buSzPts val="2400"/>
              <a:buFont typeface="Noto Sans Symbols"/>
              <a:buChar char="▪"/>
            </a:pPr>
            <a:r>
              <a:rPr lang="en-US" sz="2400">
                <a:solidFill>
                  <a:srgbClr val="0033CC"/>
                </a:solidFill>
                <a:latin typeface="Trebuchet MS"/>
                <a:ea typeface="Trebuchet MS"/>
                <a:cs typeface="Trebuchet MS"/>
                <a:sym typeface="Trebuchet MS"/>
              </a:rPr>
              <a:t>Adversarial Password Cracking</a:t>
            </a:r>
            <a:endParaRPr sz="2400">
              <a:solidFill>
                <a:srgbClr val="0033CC"/>
              </a:solidFill>
              <a:latin typeface="Trebuchet MS"/>
              <a:ea typeface="Trebuchet MS"/>
              <a:cs typeface="Trebuchet MS"/>
              <a:sym typeface="Trebuchet MS"/>
            </a:endParaRPr>
          </a:p>
          <a:p>
            <a:pPr indent="0" lvl="0" marL="457200" marR="0" rtl="0" algn="just">
              <a:lnSpc>
                <a:spcPct val="100000"/>
              </a:lnSpc>
              <a:spcBef>
                <a:spcPts val="0"/>
              </a:spcBef>
              <a:spcAft>
                <a:spcPts val="0"/>
              </a:spcAft>
              <a:buNone/>
            </a:pPr>
            <a:r>
              <a:t/>
            </a:r>
            <a:endParaRPr sz="2400">
              <a:solidFill>
                <a:srgbClr val="0033CC"/>
              </a:solidFill>
              <a:latin typeface="Trebuchet MS"/>
              <a:ea typeface="Trebuchet MS"/>
              <a:cs typeface="Trebuchet MS"/>
              <a:sym typeface="Trebuchet MS"/>
            </a:endParaRPr>
          </a:p>
          <a:p>
            <a:pPr indent="-342900" lvl="0" marL="685791" marR="0" rtl="0" algn="just">
              <a:lnSpc>
                <a:spcPct val="100000"/>
              </a:lnSpc>
              <a:spcBef>
                <a:spcPts val="0"/>
              </a:spcBef>
              <a:spcAft>
                <a:spcPts val="0"/>
              </a:spcAft>
              <a:buClr>
                <a:srgbClr val="0033CC"/>
              </a:buClr>
              <a:buSzPts val="2400"/>
              <a:buFont typeface="Noto Sans Symbols"/>
              <a:buChar char="▪"/>
            </a:pPr>
            <a:r>
              <a:rPr lang="en-US" sz="2400">
                <a:solidFill>
                  <a:srgbClr val="0033CC"/>
                </a:solidFill>
                <a:latin typeface="Trebuchet MS"/>
                <a:ea typeface="Trebuchet MS"/>
                <a:cs typeface="Trebuchet MS"/>
                <a:sym typeface="Trebuchet MS"/>
              </a:rPr>
              <a:t>Train a generative adversarial network using PassGAN (consists of a generator that tries to generate a guess and a discriminator that prevents the generator from generating a guess) to check the robustness of user passwords.</a:t>
            </a:r>
            <a:endParaRPr sz="2400">
              <a:solidFill>
                <a:srgbClr val="0033CC"/>
              </a:solidFill>
              <a:latin typeface="Trebuchet MS"/>
              <a:ea typeface="Trebuchet MS"/>
              <a:cs typeface="Trebuchet MS"/>
              <a:sym typeface="Trebuchet MS"/>
            </a:endParaRPr>
          </a:p>
          <a:p>
            <a:pPr indent="0" lvl="0" marL="457200" marR="0" rtl="0" algn="just">
              <a:lnSpc>
                <a:spcPct val="100000"/>
              </a:lnSpc>
              <a:spcBef>
                <a:spcPts val="0"/>
              </a:spcBef>
              <a:spcAft>
                <a:spcPts val="0"/>
              </a:spcAft>
              <a:buNone/>
            </a:pPr>
            <a:r>
              <a:t/>
            </a:r>
            <a:endParaRPr sz="2400">
              <a:solidFill>
                <a:srgbClr val="0033CC"/>
              </a:solidFill>
              <a:latin typeface="Trebuchet MS"/>
              <a:ea typeface="Trebuchet MS"/>
              <a:cs typeface="Trebuchet MS"/>
              <a:sym typeface="Trebuchet MS"/>
            </a:endParaRPr>
          </a:p>
          <a:p>
            <a:pPr indent="-342900" lvl="0" marL="685791" marR="0" rtl="0" algn="just">
              <a:lnSpc>
                <a:spcPct val="100000"/>
              </a:lnSpc>
              <a:spcBef>
                <a:spcPts val="0"/>
              </a:spcBef>
              <a:spcAft>
                <a:spcPts val="0"/>
              </a:spcAft>
              <a:buClr>
                <a:srgbClr val="0033CC"/>
              </a:buClr>
              <a:buSzPts val="2400"/>
              <a:buFont typeface="Noto Sans Symbols"/>
              <a:buChar char="▪"/>
            </a:pPr>
            <a:r>
              <a:rPr lang="en-US" sz="2400">
                <a:solidFill>
                  <a:srgbClr val="0033CC"/>
                </a:solidFill>
                <a:latin typeface="Trebuchet MS"/>
                <a:ea typeface="Trebuchet MS"/>
                <a:cs typeface="Trebuchet MS"/>
                <a:sym typeface="Trebuchet MS"/>
              </a:rPr>
              <a:t>Compare this with other methods like Hashcat, John the ripper.</a:t>
            </a:r>
            <a:endParaRPr sz="2400">
              <a:solidFill>
                <a:srgbClr val="0033CC"/>
              </a:solidFill>
              <a:latin typeface="Trebuchet MS"/>
              <a:ea typeface="Trebuchet MS"/>
              <a:cs typeface="Trebuchet MS"/>
              <a:sym typeface="Trebuchet MS"/>
            </a:endParaRPr>
          </a:p>
          <a:p>
            <a:pPr indent="0" lvl="0" marL="457200" marR="0" rtl="0" algn="just">
              <a:lnSpc>
                <a:spcPct val="100000"/>
              </a:lnSpc>
              <a:spcBef>
                <a:spcPts val="0"/>
              </a:spcBef>
              <a:spcAft>
                <a:spcPts val="0"/>
              </a:spcAft>
              <a:buNone/>
            </a:pPr>
            <a:r>
              <a:t/>
            </a:r>
            <a:endParaRPr sz="2400">
              <a:solidFill>
                <a:srgbClr val="0033CC"/>
              </a:solidFill>
              <a:latin typeface="Trebuchet MS"/>
              <a:ea typeface="Trebuchet MS"/>
              <a:cs typeface="Trebuchet MS"/>
              <a:sym typeface="Trebuchet MS"/>
            </a:endParaRPr>
          </a:p>
          <a:p>
            <a:pPr indent="-342900" lvl="0" marL="685791" marR="0" rtl="0" algn="just">
              <a:lnSpc>
                <a:spcPct val="100000"/>
              </a:lnSpc>
              <a:spcBef>
                <a:spcPts val="0"/>
              </a:spcBef>
              <a:spcAft>
                <a:spcPts val="0"/>
              </a:spcAft>
              <a:buClr>
                <a:srgbClr val="0033CC"/>
              </a:buClr>
              <a:buSzPts val="2400"/>
              <a:buFont typeface="Noto Sans Symbols"/>
              <a:buChar char="▪"/>
            </a:pPr>
            <a:r>
              <a:rPr lang="en-US" sz="2400">
                <a:solidFill>
                  <a:srgbClr val="0033CC"/>
                </a:solidFill>
                <a:latin typeface="Trebuchet MS"/>
                <a:ea typeface="Trebuchet MS"/>
                <a:cs typeface="Trebuchet MS"/>
                <a:sym typeface="Trebuchet MS"/>
              </a:rPr>
              <a:t>Evaluate the strength of Adversarial system using zxcvbn.</a:t>
            </a:r>
            <a:endParaRPr sz="2400">
              <a:solidFill>
                <a:srgbClr val="0033CC"/>
              </a:solidFill>
              <a:latin typeface="Trebuchet MS"/>
              <a:ea typeface="Trebuchet MS"/>
              <a:cs typeface="Trebuchet MS"/>
              <a:sym typeface="Trebuchet MS"/>
            </a:endParaRPr>
          </a:p>
        </p:txBody>
      </p:sp>
      <p:sp>
        <p:nvSpPr>
          <p:cNvPr id="96" name="Google Shape;96;p3"/>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Abstract and Scope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afbc7d8538_0_43"/>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 name="Google Shape;103;gafbc7d8538_0_43"/>
          <p:cNvSpPr txBox="1"/>
          <p:nvPr/>
        </p:nvSpPr>
        <p:spPr>
          <a:xfrm>
            <a:off x="1208050" y="2209800"/>
            <a:ext cx="9583800" cy="4191000"/>
          </a:xfrm>
          <a:prstGeom prst="rect">
            <a:avLst/>
          </a:prstGeom>
          <a:noFill/>
          <a:ln>
            <a:noFill/>
          </a:ln>
        </p:spPr>
        <p:txBody>
          <a:bodyPr anchorCtr="0" anchor="t" bIns="45700" lIns="91425" spcFirstLastPara="1" rIns="91425" wrap="square" tIns="45700">
            <a:noAutofit/>
          </a:bodyPr>
          <a:lstStyle/>
          <a:p>
            <a:pPr indent="-342900" lvl="0" marL="685791" marR="0" rtl="0" algn="just">
              <a:lnSpc>
                <a:spcPct val="100000"/>
              </a:lnSpc>
              <a:spcBef>
                <a:spcPts val="0"/>
              </a:spcBef>
              <a:spcAft>
                <a:spcPts val="0"/>
              </a:spcAft>
              <a:buClr>
                <a:srgbClr val="0033CC"/>
              </a:buClr>
              <a:buSzPts val="2400"/>
              <a:buFont typeface="Noto Sans Symbols"/>
              <a:buChar char="▪"/>
            </a:pPr>
            <a:r>
              <a:rPr lang="en-US" sz="2400">
                <a:solidFill>
                  <a:srgbClr val="0033CC"/>
                </a:solidFill>
                <a:latin typeface="Trebuchet MS"/>
                <a:ea typeface="Trebuchet MS"/>
                <a:cs typeface="Trebuchet MS"/>
                <a:sym typeface="Trebuchet MS"/>
              </a:rPr>
              <a:t>The proposed model can be used as a security measure where in system administrators can check for easily crackable passwords.</a:t>
            </a:r>
            <a:endParaRPr sz="2400">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None/>
            </a:pPr>
            <a:r>
              <a:t/>
            </a:r>
            <a:endParaRPr sz="2400">
              <a:solidFill>
                <a:srgbClr val="0033CC"/>
              </a:solidFill>
              <a:latin typeface="Trebuchet MS"/>
              <a:ea typeface="Trebuchet MS"/>
              <a:cs typeface="Trebuchet MS"/>
              <a:sym typeface="Trebuchet MS"/>
            </a:endParaRPr>
          </a:p>
          <a:p>
            <a:pPr indent="-342900" lvl="0" marL="685791" marR="0" rtl="0" algn="just">
              <a:lnSpc>
                <a:spcPct val="100000"/>
              </a:lnSpc>
              <a:spcBef>
                <a:spcPts val="0"/>
              </a:spcBef>
              <a:spcAft>
                <a:spcPts val="0"/>
              </a:spcAft>
              <a:buClr>
                <a:srgbClr val="0033CC"/>
              </a:buClr>
              <a:buSzPts val="2400"/>
              <a:buFont typeface="Noto Sans Symbols"/>
              <a:buChar char="▪"/>
            </a:pPr>
            <a:r>
              <a:rPr lang="en-US" sz="2400">
                <a:solidFill>
                  <a:srgbClr val="0033CC"/>
                </a:solidFill>
                <a:latin typeface="Trebuchet MS"/>
                <a:ea typeface="Trebuchet MS"/>
                <a:cs typeface="Trebuchet MS"/>
                <a:sym typeface="Trebuchet MS"/>
              </a:rPr>
              <a:t>It can find its applications in checking/suggesting password strength.</a:t>
            </a:r>
            <a:endParaRPr sz="2400">
              <a:solidFill>
                <a:srgbClr val="0033CC"/>
              </a:solidFill>
              <a:latin typeface="Trebuchet MS"/>
              <a:ea typeface="Trebuchet MS"/>
              <a:cs typeface="Trebuchet MS"/>
              <a:sym typeface="Trebuchet MS"/>
            </a:endParaRPr>
          </a:p>
          <a:p>
            <a:pPr indent="0" lvl="0" marL="457200" marR="0" rtl="0" algn="just">
              <a:lnSpc>
                <a:spcPct val="100000"/>
              </a:lnSpc>
              <a:spcBef>
                <a:spcPts val="0"/>
              </a:spcBef>
              <a:spcAft>
                <a:spcPts val="0"/>
              </a:spcAft>
              <a:buNone/>
            </a:pPr>
            <a:r>
              <a:t/>
            </a:r>
            <a:endParaRPr sz="2400">
              <a:solidFill>
                <a:srgbClr val="0033CC"/>
              </a:solidFill>
              <a:latin typeface="Trebuchet MS"/>
              <a:ea typeface="Trebuchet MS"/>
              <a:cs typeface="Trebuchet MS"/>
              <a:sym typeface="Trebuchet MS"/>
            </a:endParaRPr>
          </a:p>
          <a:p>
            <a:pPr indent="-342900" lvl="0" marL="685791" marR="0" rtl="0" algn="just">
              <a:lnSpc>
                <a:spcPct val="100000"/>
              </a:lnSpc>
              <a:spcBef>
                <a:spcPts val="0"/>
              </a:spcBef>
              <a:spcAft>
                <a:spcPts val="0"/>
              </a:spcAft>
              <a:buClr>
                <a:srgbClr val="0033CC"/>
              </a:buClr>
              <a:buSzPts val="2400"/>
              <a:buFont typeface="Noto Sans Symbols"/>
              <a:buChar char="▪"/>
            </a:pPr>
            <a:r>
              <a:rPr lang="en-US" sz="2400">
                <a:solidFill>
                  <a:srgbClr val="0033CC"/>
                </a:solidFill>
                <a:latin typeface="Trebuchet MS"/>
                <a:ea typeface="Trebuchet MS"/>
                <a:cs typeface="Trebuchet MS"/>
                <a:sym typeface="Trebuchet MS"/>
              </a:rPr>
              <a:t>The model can substitute other password cracking tools since it does not require knowledge of dataset. Also the samples generated are not limited to a password space.</a:t>
            </a:r>
            <a:endParaRPr sz="2400">
              <a:solidFill>
                <a:srgbClr val="0033CC"/>
              </a:solidFill>
              <a:latin typeface="Trebuchet MS"/>
              <a:ea typeface="Trebuchet MS"/>
              <a:cs typeface="Trebuchet MS"/>
              <a:sym typeface="Trebuchet MS"/>
            </a:endParaRPr>
          </a:p>
          <a:p>
            <a:pPr indent="0" lvl="0" marL="457200" marR="0" rtl="0" algn="just">
              <a:lnSpc>
                <a:spcPct val="100000"/>
              </a:lnSpc>
              <a:spcBef>
                <a:spcPts val="0"/>
              </a:spcBef>
              <a:spcAft>
                <a:spcPts val="0"/>
              </a:spcAft>
              <a:buNone/>
            </a:pPr>
            <a:r>
              <a:t/>
            </a:r>
            <a:endParaRPr sz="2400">
              <a:solidFill>
                <a:srgbClr val="0033CC"/>
              </a:solidFill>
              <a:latin typeface="Trebuchet MS"/>
              <a:ea typeface="Trebuchet MS"/>
              <a:cs typeface="Trebuchet MS"/>
              <a:sym typeface="Trebuchet MS"/>
            </a:endParaRPr>
          </a:p>
        </p:txBody>
      </p:sp>
      <p:sp>
        <p:nvSpPr>
          <p:cNvPr id="104" name="Google Shape;104;gafbc7d8538_0_43"/>
          <p:cNvSpPr txBox="1"/>
          <p:nvPr/>
        </p:nvSpPr>
        <p:spPr>
          <a:xfrm>
            <a:off x="4191000" y="1143002"/>
            <a:ext cx="64770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Abstract and Scope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 name="Google Shape;111;p4"/>
          <p:cNvSpPr txBox="1"/>
          <p:nvPr/>
        </p:nvSpPr>
        <p:spPr>
          <a:xfrm>
            <a:off x="375900" y="2188875"/>
            <a:ext cx="11018700" cy="4212000"/>
          </a:xfrm>
          <a:prstGeom prst="rect">
            <a:avLst/>
          </a:prstGeom>
          <a:noFill/>
          <a:ln>
            <a:noFill/>
          </a:ln>
        </p:spPr>
        <p:txBody>
          <a:bodyPr anchorCtr="0" anchor="t" bIns="45700" lIns="91425" spcFirstLastPara="1" rIns="91425" wrap="square" tIns="45700">
            <a:noAutofit/>
          </a:bodyPr>
          <a:lstStyle/>
          <a:p>
            <a:pPr indent="-190500" lvl="0" marL="685791" marR="0" rtl="0" algn="just">
              <a:lnSpc>
                <a:spcPct val="150000"/>
              </a:lnSpc>
              <a:spcBef>
                <a:spcPts val="0"/>
              </a:spcBef>
              <a:spcAft>
                <a:spcPts val="0"/>
              </a:spcAft>
              <a:buClr>
                <a:schemeClr val="dk1"/>
              </a:buClr>
              <a:buSzPts val="1100"/>
              <a:buFont typeface="Arial"/>
              <a:buNone/>
            </a:pPr>
            <a:r>
              <a:rPr lang="en-US" sz="2300">
                <a:solidFill>
                  <a:srgbClr val="0033CC"/>
                </a:solidFill>
                <a:latin typeface="Trebuchet MS"/>
                <a:ea typeface="Trebuchet MS"/>
                <a:cs typeface="Trebuchet MS"/>
                <a:sym typeface="Trebuchet MS"/>
              </a:rPr>
              <a:t> In the first phase of the capstone project, after understanding the importance and use case of password cracking, a detailed literature survey was conducted. From the literature survey, it was evident that machine learning models could be applied for generating password guesses. On researching more about PassGAN, it was found that PassGAN could significantly outperform the current rule based methods and the best results are achieved when PassGAN is combined with other techniques.</a:t>
            </a:r>
            <a:endParaRPr sz="2300">
              <a:solidFill>
                <a:srgbClr val="0033CC"/>
              </a:solidFill>
              <a:latin typeface="Trebuchet MS"/>
              <a:ea typeface="Trebuchet MS"/>
              <a:cs typeface="Trebuchet MS"/>
              <a:sym typeface="Trebuchet MS"/>
            </a:endParaRPr>
          </a:p>
        </p:txBody>
      </p:sp>
      <p:sp>
        <p:nvSpPr>
          <p:cNvPr id="112" name="Google Shape;112;p4"/>
          <p:cNvSpPr txBox="1"/>
          <p:nvPr/>
        </p:nvSpPr>
        <p:spPr>
          <a:xfrm>
            <a:off x="2895600" y="990600"/>
            <a:ext cx="7848600" cy="461665"/>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Summary of Work Done in Capstone Project Phase - 1</a:t>
            </a:r>
            <a:endParaRPr b="0" i="0" sz="2400" u="none" cap="none" strike="noStrike">
              <a:solidFill>
                <a:srgbClr val="FF0000"/>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afbc7d8538_0_56"/>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 name="Google Shape;119;gafbc7d8538_0_56"/>
          <p:cNvSpPr txBox="1"/>
          <p:nvPr/>
        </p:nvSpPr>
        <p:spPr>
          <a:xfrm>
            <a:off x="375900" y="1746600"/>
            <a:ext cx="11018700" cy="46542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lang="en-US" sz="2300">
                <a:solidFill>
                  <a:srgbClr val="0033CC"/>
                </a:solidFill>
                <a:latin typeface="Trebuchet MS"/>
                <a:ea typeface="Trebuchet MS"/>
                <a:cs typeface="Trebuchet MS"/>
                <a:sym typeface="Trebuchet MS"/>
              </a:rPr>
              <a:t>Project requirements document was created consisting scope, features, constraints, risks, assumptions.</a:t>
            </a:r>
            <a:endParaRPr sz="2300">
              <a:solidFill>
                <a:srgbClr val="0033CC"/>
              </a:solidFill>
              <a:latin typeface="Trebuchet MS"/>
              <a:ea typeface="Trebuchet MS"/>
              <a:cs typeface="Trebuchet MS"/>
              <a:sym typeface="Trebuchet MS"/>
            </a:endParaRPr>
          </a:p>
          <a:p>
            <a:pPr indent="0" lvl="0" marL="0" marR="0" rtl="0" algn="l">
              <a:lnSpc>
                <a:spcPct val="150000"/>
              </a:lnSpc>
              <a:spcBef>
                <a:spcPts val="0"/>
              </a:spcBef>
              <a:spcAft>
                <a:spcPts val="0"/>
              </a:spcAft>
              <a:buClr>
                <a:schemeClr val="dk1"/>
              </a:buClr>
              <a:buSzPts val="1100"/>
              <a:buFont typeface="Arial"/>
              <a:buNone/>
            </a:pPr>
            <a:r>
              <a:rPr lang="en-US" sz="2300">
                <a:solidFill>
                  <a:srgbClr val="0033CC"/>
                </a:solidFill>
                <a:latin typeface="Trebuchet MS"/>
                <a:ea typeface="Trebuchet MS"/>
                <a:cs typeface="Trebuchet MS"/>
                <a:sym typeface="Trebuchet MS"/>
              </a:rPr>
              <a:t> </a:t>
            </a:r>
            <a:endParaRPr sz="2300">
              <a:solidFill>
                <a:srgbClr val="0033CC"/>
              </a:solidFill>
              <a:latin typeface="Trebuchet MS"/>
              <a:ea typeface="Trebuchet MS"/>
              <a:cs typeface="Trebuchet MS"/>
              <a:sym typeface="Trebuchet MS"/>
            </a:endParaRPr>
          </a:p>
          <a:p>
            <a:pPr indent="0" lvl="0" marL="0" marR="0" rtl="0" algn="l">
              <a:lnSpc>
                <a:spcPct val="150000"/>
              </a:lnSpc>
              <a:spcBef>
                <a:spcPts val="0"/>
              </a:spcBef>
              <a:spcAft>
                <a:spcPts val="0"/>
              </a:spcAft>
              <a:buClr>
                <a:schemeClr val="dk1"/>
              </a:buClr>
              <a:buSzPts val="1100"/>
              <a:buFont typeface="Arial"/>
              <a:buNone/>
            </a:pPr>
            <a:r>
              <a:rPr lang="en-US" sz="2300">
                <a:solidFill>
                  <a:srgbClr val="0033CC"/>
                </a:solidFill>
                <a:latin typeface="Trebuchet MS"/>
                <a:ea typeface="Trebuchet MS"/>
                <a:cs typeface="Trebuchet MS"/>
                <a:sym typeface="Trebuchet MS"/>
              </a:rPr>
              <a:t>System requirements document was designed that consisted of details about functionalities of various components of the system, their interaction with the user and also the functional and nonfunctional requirements of the application.</a:t>
            </a:r>
            <a:endParaRPr sz="2300">
              <a:solidFill>
                <a:srgbClr val="0033CC"/>
              </a:solidFill>
              <a:latin typeface="Trebuchet MS"/>
              <a:ea typeface="Trebuchet MS"/>
              <a:cs typeface="Trebuchet MS"/>
              <a:sym typeface="Trebuchet MS"/>
            </a:endParaRPr>
          </a:p>
          <a:p>
            <a:pPr indent="0" lvl="0" marL="0" marR="0" rtl="0" algn="l">
              <a:lnSpc>
                <a:spcPct val="150000"/>
              </a:lnSpc>
              <a:spcBef>
                <a:spcPts val="0"/>
              </a:spcBef>
              <a:spcAft>
                <a:spcPts val="0"/>
              </a:spcAft>
              <a:buClr>
                <a:schemeClr val="dk1"/>
              </a:buClr>
              <a:buSzPts val="1100"/>
              <a:buFont typeface="Arial"/>
              <a:buNone/>
            </a:pPr>
            <a:r>
              <a:t/>
            </a:r>
            <a:endParaRPr sz="2300">
              <a:solidFill>
                <a:srgbClr val="0033CC"/>
              </a:solidFill>
              <a:latin typeface="Trebuchet MS"/>
              <a:ea typeface="Trebuchet MS"/>
              <a:cs typeface="Trebuchet MS"/>
              <a:sym typeface="Trebuchet MS"/>
            </a:endParaRPr>
          </a:p>
          <a:p>
            <a:pPr indent="0" lvl="0" marL="0" marR="0" rtl="0" algn="l">
              <a:lnSpc>
                <a:spcPct val="150000"/>
              </a:lnSpc>
              <a:spcBef>
                <a:spcPts val="0"/>
              </a:spcBef>
              <a:spcAft>
                <a:spcPts val="0"/>
              </a:spcAft>
              <a:buClr>
                <a:schemeClr val="dk1"/>
              </a:buClr>
              <a:buSzPts val="1100"/>
              <a:buFont typeface="Arial"/>
              <a:buNone/>
            </a:pPr>
            <a:r>
              <a:rPr lang="en-US" sz="2300">
                <a:solidFill>
                  <a:srgbClr val="0033CC"/>
                </a:solidFill>
                <a:latin typeface="Trebuchet MS"/>
                <a:ea typeface="Trebuchet MS"/>
                <a:cs typeface="Trebuchet MS"/>
                <a:sym typeface="Trebuchet MS"/>
              </a:rPr>
              <a:t>High level design document was designed that indicated the overall design which also included a master class diagram for the system to be implemented.</a:t>
            </a:r>
            <a:endParaRPr sz="2300">
              <a:solidFill>
                <a:srgbClr val="0033CC"/>
              </a:solidFill>
              <a:latin typeface="Trebuchet MS"/>
              <a:ea typeface="Trebuchet MS"/>
              <a:cs typeface="Trebuchet MS"/>
              <a:sym typeface="Trebuchet MS"/>
            </a:endParaRPr>
          </a:p>
        </p:txBody>
      </p:sp>
      <p:sp>
        <p:nvSpPr>
          <p:cNvPr id="120" name="Google Shape;120;gafbc7d8538_0_56"/>
          <p:cNvSpPr txBox="1"/>
          <p:nvPr/>
        </p:nvSpPr>
        <p:spPr>
          <a:xfrm>
            <a:off x="2895600" y="990600"/>
            <a:ext cx="78486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Summary of Work Done in Capstone Project Phase - 1</a:t>
            </a:r>
            <a:endParaRPr b="0" i="0" sz="2400" u="none" cap="none" strike="noStrike">
              <a:solidFill>
                <a:srgbClr val="FF0000"/>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b8ae2db548_0_0"/>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7" name="Google Shape;127;gb8ae2db548_0_0"/>
          <p:cNvSpPr txBox="1"/>
          <p:nvPr/>
        </p:nvSpPr>
        <p:spPr>
          <a:xfrm>
            <a:off x="680575" y="2188875"/>
            <a:ext cx="10592400" cy="42120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t/>
            </a:r>
            <a:endParaRPr/>
          </a:p>
          <a:p>
            <a:pPr indent="0" lvl="0" marL="0" marR="0" rtl="0" algn="just">
              <a:lnSpc>
                <a:spcPct val="100000"/>
              </a:lnSpc>
              <a:spcBef>
                <a:spcPts val="0"/>
              </a:spcBef>
              <a:spcAft>
                <a:spcPts val="0"/>
              </a:spcAft>
              <a:buNone/>
            </a:pPr>
            <a:r>
              <a:t/>
            </a:r>
            <a:endParaRPr/>
          </a:p>
          <a:p>
            <a:pPr indent="-381000" lvl="0" marL="457200" marR="0" rtl="0" algn="just">
              <a:lnSpc>
                <a:spcPct val="100000"/>
              </a:lnSpc>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Suggested to explore  Kaspersky password checker</a:t>
            </a:r>
            <a:endParaRPr sz="2400">
              <a:solidFill>
                <a:srgbClr val="0033CC"/>
              </a:solidFill>
              <a:latin typeface="Trebuchet MS"/>
              <a:ea typeface="Trebuchet MS"/>
              <a:cs typeface="Trebuchet MS"/>
              <a:sym typeface="Trebuchet MS"/>
            </a:endParaRPr>
          </a:p>
          <a:p>
            <a:pPr indent="0" lvl="0" marL="914400" marR="0" rtl="0" algn="just">
              <a:lnSpc>
                <a:spcPct val="100000"/>
              </a:lnSpc>
              <a:spcBef>
                <a:spcPts val="0"/>
              </a:spcBef>
              <a:spcAft>
                <a:spcPts val="0"/>
              </a:spcAft>
              <a:buNone/>
            </a:pPr>
            <a:r>
              <a:t/>
            </a:r>
            <a:endParaRPr sz="2400">
              <a:solidFill>
                <a:srgbClr val="0033CC"/>
              </a:solidFill>
              <a:latin typeface="Trebuchet MS"/>
              <a:ea typeface="Trebuchet MS"/>
              <a:cs typeface="Trebuchet MS"/>
              <a:sym typeface="Trebuchet MS"/>
            </a:endParaRPr>
          </a:p>
          <a:p>
            <a:pPr indent="-381000" lvl="0" marL="457200" marR="0" rtl="0" algn="just">
              <a:lnSpc>
                <a:spcPct val="100000"/>
              </a:lnSpc>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Tool that measures the strength of password entered by the user</a:t>
            </a:r>
            <a:endParaRPr sz="2400">
              <a:solidFill>
                <a:srgbClr val="0033CC"/>
              </a:solidFill>
              <a:latin typeface="Trebuchet MS"/>
              <a:ea typeface="Trebuchet MS"/>
              <a:cs typeface="Trebuchet MS"/>
              <a:sym typeface="Trebuchet MS"/>
            </a:endParaRPr>
          </a:p>
          <a:p>
            <a:pPr indent="0" lvl="0" marL="914400" marR="0" rtl="0" algn="just">
              <a:lnSpc>
                <a:spcPct val="100000"/>
              </a:lnSpc>
              <a:spcBef>
                <a:spcPts val="0"/>
              </a:spcBef>
              <a:spcAft>
                <a:spcPts val="0"/>
              </a:spcAft>
              <a:buNone/>
            </a:pPr>
            <a:r>
              <a:t/>
            </a:r>
            <a:endParaRPr sz="2400">
              <a:solidFill>
                <a:srgbClr val="0033CC"/>
              </a:solidFill>
              <a:latin typeface="Trebuchet MS"/>
              <a:ea typeface="Trebuchet MS"/>
              <a:cs typeface="Trebuchet MS"/>
              <a:sym typeface="Trebuchet MS"/>
            </a:endParaRPr>
          </a:p>
          <a:p>
            <a:pPr indent="-381000" lvl="0" marL="457200" marR="0" rtl="0" algn="just">
              <a:lnSpc>
                <a:spcPct val="100000"/>
              </a:lnSpc>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Indicates number of times password appeared in leaked databases</a:t>
            </a:r>
            <a:endParaRPr sz="2400">
              <a:solidFill>
                <a:srgbClr val="0033CC"/>
              </a:solidFill>
              <a:latin typeface="Trebuchet MS"/>
              <a:ea typeface="Trebuchet MS"/>
              <a:cs typeface="Trebuchet MS"/>
              <a:sym typeface="Trebuchet MS"/>
            </a:endParaRPr>
          </a:p>
          <a:p>
            <a:pPr indent="0" lvl="0" marL="914400" marR="0" rtl="0" algn="just">
              <a:lnSpc>
                <a:spcPct val="100000"/>
              </a:lnSpc>
              <a:spcBef>
                <a:spcPts val="0"/>
              </a:spcBef>
              <a:spcAft>
                <a:spcPts val="0"/>
              </a:spcAft>
              <a:buNone/>
            </a:pPr>
            <a:r>
              <a:t/>
            </a:r>
            <a:endParaRPr sz="2400">
              <a:solidFill>
                <a:srgbClr val="0033CC"/>
              </a:solidFill>
              <a:latin typeface="Trebuchet MS"/>
              <a:ea typeface="Trebuchet MS"/>
              <a:cs typeface="Trebuchet MS"/>
              <a:sym typeface="Trebuchet MS"/>
            </a:endParaRPr>
          </a:p>
          <a:p>
            <a:pPr indent="-381000" lvl="0" marL="457200" marR="0" rtl="0" algn="just">
              <a:lnSpc>
                <a:spcPct val="100000"/>
              </a:lnSpc>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Also Indicates approximate time in which password can be brute forced</a:t>
            </a:r>
            <a:endParaRPr sz="2400">
              <a:solidFill>
                <a:srgbClr val="0033CC"/>
              </a:solidFill>
              <a:latin typeface="Trebuchet MS"/>
              <a:ea typeface="Trebuchet MS"/>
              <a:cs typeface="Trebuchet MS"/>
              <a:sym typeface="Trebuchet MS"/>
            </a:endParaRPr>
          </a:p>
        </p:txBody>
      </p:sp>
      <p:sp>
        <p:nvSpPr>
          <p:cNvPr id="128" name="Google Shape;128;gb8ae2db548_0_0"/>
          <p:cNvSpPr txBox="1"/>
          <p:nvPr/>
        </p:nvSpPr>
        <p:spPr>
          <a:xfrm>
            <a:off x="2895600" y="990600"/>
            <a:ext cx="78486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rgbClr val="000000"/>
              </a:buClr>
              <a:buSzPts val="2400"/>
              <a:buFont typeface="Arial"/>
              <a:buNone/>
            </a:pPr>
            <a:r>
              <a:rPr lang="en-US" sz="2400">
                <a:solidFill>
                  <a:srgbClr val="FF0000"/>
                </a:solidFill>
                <a:latin typeface="Trebuchet MS"/>
                <a:ea typeface="Trebuchet MS"/>
                <a:cs typeface="Trebuchet MS"/>
                <a:sym typeface="Trebuchet MS"/>
              </a:rPr>
              <a:t>Suggestions from </a:t>
            </a:r>
            <a:r>
              <a:rPr b="0" i="0" lang="en-US" sz="2400" u="none" cap="none" strike="noStrike">
                <a:solidFill>
                  <a:srgbClr val="FF0000"/>
                </a:solidFill>
                <a:latin typeface="Trebuchet MS"/>
                <a:ea typeface="Trebuchet MS"/>
                <a:cs typeface="Trebuchet MS"/>
                <a:sym typeface="Trebuchet MS"/>
              </a:rPr>
              <a:t>Capstone Project Phase - 1</a:t>
            </a:r>
            <a:endParaRPr b="0" i="0" sz="2400" u="none" cap="none" strike="noStrike">
              <a:solidFill>
                <a:srgbClr val="FF0000"/>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5"/>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5" name="Google Shape;135;p5"/>
          <p:cNvSpPr txBox="1"/>
          <p:nvPr/>
        </p:nvSpPr>
        <p:spPr>
          <a:xfrm>
            <a:off x="2057400" y="1944576"/>
            <a:ext cx="8343000" cy="4704000"/>
          </a:xfrm>
          <a:prstGeom prst="rect">
            <a:avLst/>
          </a:prstGeom>
          <a:noFill/>
          <a:ln>
            <a:noFill/>
          </a:ln>
        </p:spPr>
        <p:txBody>
          <a:bodyPr anchorCtr="0" anchor="t" bIns="45700" lIns="91425" spcFirstLastPara="1" rIns="91425" wrap="square" tIns="45700">
            <a:noAutofit/>
          </a:bodyPr>
          <a:lstStyle/>
          <a:p>
            <a:pPr indent="0" lvl="0" marL="0" marR="0" rtl="0" algn="l">
              <a:lnSpc>
                <a:spcPct val="123000"/>
              </a:lnSpc>
              <a:spcBef>
                <a:spcPts val="0"/>
              </a:spcBef>
              <a:spcAft>
                <a:spcPts val="0"/>
              </a:spcAft>
              <a:buClr>
                <a:srgbClr val="000000"/>
              </a:buClr>
              <a:buSzPts val="1200"/>
              <a:buFont typeface="Arial"/>
              <a:buNone/>
            </a:pPr>
            <a:r>
              <a:rPr b="1" i="0" lang="en-US" sz="1200" u="none" cap="none" strike="noStrike">
                <a:solidFill>
                  <a:schemeClr val="dk1"/>
                </a:solidFill>
                <a:highlight>
                  <a:srgbClr val="FFFFFF"/>
                </a:highlight>
              </a:rPr>
              <a:t>Generating Optimized Guessing Candidates toward Better Password Cracking from Multi-Dictionaries , </a:t>
            </a:r>
            <a:r>
              <a:rPr b="1" i="0" lang="en-US" sz="1200" u="none" cap="none" strike="noStrike">
                <a:solidFill>
                  <a:srgbClr val="222222"/>
                </a:solidFill>
                <a:highlight>
                  <a:srgbClr val="FFFFFF"/>
                </a:highlight>
              </a:rPr>
              <a:t>Graduate School of Information Security, Korea University, Seoul 02841, Korea , 2020</a:t>
            </a:r>
            <a:endParaRPr b="1" i="0" sz="1200" u="none" cap="none" strike="noStrike">
              <a:solidFill>
                <a:schemeClr val="dk1"/>
              </a:solidFill>
              <a:highlight>
                <a:srgbClr val="FFFFFF"/>
              </a:highlight>
            </a:endParaRPr>
          </a:p>
          <a:p>
            <a:pPr indent="0" lvl="0" marL="457200" marR="0" rtl="0" algn="l">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This paper proposed a new model that optimizes the existing PassGan model. </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The idea : Create a candidate password dictionary by combining the results of various password guessing models.</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Discriminator is used to estimate how realistic password candidates are.</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Two phases of the proposed model </a:t>
            </a:r>
            <a:endParaRPr b="0" i="0" sz="18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342900" lvl="0" marL="1371600" marR="0" rtl="0" algn="l">
              <a:lnSpc>
                <a:spcPct val="115000"/>
              </a:lnSpc>
              <a:spcBef>
                <a:spcPts val="0"/>
              </a:spcBef>
              <a:spcAft>
                <a:spcPts val="0"/>
              </a:spcAft>
              <a:buClr>
                <a:schemeClr val="dk1"/>
              </a:buClr>
              <a:buSzPts val="1800"/>
              <a:buFont typeface="Arial"/>
              <a:buAutoNum type="arabicPeriod"/>
            </a:pPr>
            <a:r>
              <a:rPr b="0" i="0" lang="en-US" sz="1800" u="none" cap="none" strike="noStrike">
                <a:solidFill>
                  <a:schemeClr val="dk1"/>
                </a:solidFill>
                <a:latin typeface="Arial"/>
                <a:ea typeface="Arial"/>
                <a:cs typeface="Arial"/>
                <a:sym typeface="Arial"/>
              </a:rPr>
              <a:t>Train </a:t>
            </a:r>
            <a:endParaRPr b="0" i="0" sz="1800" u="none" cap="none" strike="noStrike">
              <a:solidFill>
                <a:schemeClr val="dk1"/>
              </a:solidFill>
              <a:latin typeface="Arial"/>
              <a:ea typeface="Arial"/>
              <a:cs typeface="Arial"/>
              <a:sym typeface="Arial"/>
            </a:endParaRPr>
          </a:p>
          <a:p>
            <a:pPr indent="-342900" lvl="0" marL="1371600" marR="0" rtl="0" algn="l">
              <a:lnSpc>
                <a:spcPct val="115000"/>
              </a:lnSpc>
              <a:spcBef>
                <a:spcPts val="0"/>
              </a:spcBef>
              <a:spcAft>
                <a:spcPts val="0"/>
              </a:spcAft>
              <a:buClr>
                <a:schemeClr val="dk1"/>
              </a:buClr>
              <a:buSzPts val="1800"/>
              <a:buFont typeface="Arial"/>
              <a:buAutoNum type="arabicPeriod"/>
            </a:pPr>
            <a:r>
              <a:rPr b="0" i="0" lang="en-US" sz="1800" u="none" cap="none" strike="noStrike">
                <a:solidFill>
                  <a:schemeClr val="dk1"/>
                </a:solidFill>
                <a:latin typeface="Arial"/>
                <a:ea typeface="Arial"/>
                <a:cs typeface="Arial"/>
                <a:sym typeface="Arial"/>
              </a:rPr>
              <a:t>Selection.</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300" u="none" cap="none" strike="noStrike">
              <a:solidFill>
                <a:schemeClr val="dk1"/>
              </a:solidFill>
              <a:latin typeface="Arial"/>
              <a:ea typeface="Arial"/>
              <a:cs typeface="Arial"/>
              <a:sym typeface="Arial"/>
            </a:endParaRPr>
          </a:p>
        </p:txBody>
      </p:sp>
      <p:sp>
        <p:nvSpPr>
          <p:cNvPr id="136" name="Google Shape;136;p5"/>
          <p:cNvSpPr txBox="1"/>
          <p:nvPr/>
        </p:nvSpPr>
        <p:spPr>
          <a:xfrm>
            <a:off x="2895600" y="990600"/>
            <a:ext cx="7848600" cy="461665"/>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Extended Literature Survey</a:t>
            </a:r>
            <a:endParaRPr b="0" i="0" sz="2400" u="none" cap="none" strike="noStrike">
              <a:solidFill>
                <a:srgbClr val="FF0000"/>
              </a:solidFill>
              <a:latin typeface="Trebuchet MS"/>
              <a:ea typeface="Trebuchet MS"/>
              <a:cs typeface="Trebuchet MS"/>
              <a:sym typeface="Trebuchet MS"/>
            </a:endParaRPr>
          </a:p>
          <a:p>
            <a:pPr indent="-342891" lvl="0" marL="342891" marR="0" rtl="0" algn="r">
              <a:lnSpc>
                <a:spcPct val="100000"/>
              </a:lnSpc>
              <a:spcBef>
                <a:spcPts val="0"/>
              </a:spcBef>
              <a:spcAft>
                <a:spcPts val="0"/>
              </a:spcAft>
              <a:buClr>
                <a:srgbClr val="000000"/>
              </a:buClr>
              <a:buSzPts val="2400"/>
              <a:buFont typeface="Arial"/>
              <a:buNone/>
            </a:pPr>
            <a:r>
              <a:t/>
            </a:r>
            <a:endParaRPr b="0" i="0" sz="2400" u="none" cap="none" strike="noStrike">
              <a:solidFill>
                <a:srgbClr val="FF0000"/>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b8977d4cb1_0_4"/>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3" name="Google Shape;143;gb8977d4cb1_0_4"/>
          <p:cNvSpPr txBox="1"/>
          <p:nvPr/>
        </p:nvSpPr>
        <p:spPr>
          <a:xfrm>
            <a:off x="2057400" y="1746600"/>
            <a:ext cx="8686800" cy="4762500"/>
          </a:xfrm>
          <a:prstGeom prst="rect">
            <a:avLst/>
          </a:prstGeom>
          <a:noFill/>
          <a:ln>
            <a:noFill/>
          </a:ln>
        </p:spPr>
        <p:txBody>
          <a:bodyPr anchorCtr="0" anchor="t" bIns="45700" lIns="91425" spcFirstLastPara="1" rIns="91425" wrap="square" tIns="45700">
            <a:noAutofit/>
          </a:bodyPr>
          <a:lstStyle/>
          <a:p>
            <a:pPr indent="-349250" lvl="0" marL="457200" marR="0" rtl="0" algn="l">
              <a:lnSpc>
                <a:spcPct val="115000"/>
              </a:lnSpc>
              <a:spcBef>
                <a:spcPts val="0"/>
              </a:spcBef>
              <a:spcAft>
                <a:spcPts val="0"/>
              </a:spcAft>
              <a:buClr>
                <a:schemeClr val="dk1"/>
              </a:buClr>
              <a:buSzPts val="1900"/>
              <a:buFont typeface="Arial"/>
              <a:buAutoNum type="arabicPeriod"/>
            </a:pPr>
            <a:r>
              <a:rPr b="0" i="0" lang="en-US" sz="1900" u="none" cap="none" strike="noStrike">
                <a:solidFill>
                  <a:schemeClr val="dk1"/>
                </a:solidFill>
                <a:latin typeface="Arial"/>
                <a:ea typeface="Arial"/>
                <a:cs typeface="Arial"/>
                <a:sym typeface="Arial"/>
              </a:rPr>
              <a:t>Passwords from multiple generator sources are fed as input  to Discriminator. </a:t>
            </a:r>
            <a:endParaRPr b="0" i="0" sz="1900" u="none" cap="none" strike="noStrike">
              <a:solidFill>
                <a:schemeClr val="dk1"/>
              </a:solidFill>
              <a:latin typeface="Arial"/>
              <a:ea typeface="Arial"/>
              <a:cs typeface="Arial"/>
              <a:sym typeface="Arial"/>
            </a:endParaRPr>
          </a:p>
          <a:p>
            <a:pPr indent="-349250" lvl="0" marL="457200" marR="0" rtl="0" algn="l">
              <a:lnSpc>
                <a:spcPct val="115000"/>
              </a:lnSpc>
              <a:spcBef>
                <a:spcPts val="0"/>
              </a:spcBef>
              <a:spcAft>
                <a:spcPts val="0"/>
              </a:spcAft>
              <a:buClr>
                <a:schemeClr val="dk1"/>
              </a:buClr>
              <a:buSzPts val="1900"/>
              <a:buFont typeface="Arial"/>
              <a:buAutoNum type="arabicPeriod"/>
            </a:pPr>
            <a:r>
              <a:rPr b="0" i="0" lang="en-US" sz="1900" u="none" cap="none" strike="noStrike">
                <a:solidFill>
                  <a:schemeClr val="dk1"/>
                </a:solidFill>
                <a:latin typeface="Arial"/>
                <a:ea typeface="Arial"/>
                <a:cs typeface="Arial"/>
                <a:sym typeface="Arial"/>
              </a:rPr>
              <a:t>Discriminator assigns a probability based on how realistic the password is.</a:t>
            </a:r>
            <a:endParaRPr b="0" i="0" sz="1900" u="none" cap="none" strike="noStrike">
              <a:solidFill>
                <a:schemeClr val="dk1"/>
              </a:solidFill>
              <a:latin typeface="Arial"/>
              <a:ea typeface="Arial"/>
              <a:cs typeface="Arial"/>
              <a:sym typeface="Arial"/>
            </a:endParaRPr>
          </a:p>
          <a:p>
            <a:pPr indent="-349250" lvl="0" marL="457200" marR="0" rtl="0" algn="l">
              <a:lnSpc>
                <a:spcPct val="115000"/>
              </a:lnSpc>
              <a:spcBef>
                <a:spcPts val="0"/>
              </a:spcBef>
              <a:spcAft>
                <a:spcPts val="0"/>
              </a:spcAft>
              <a:buClr>
                <a:schemeClr val="dk1"/>
              </a:buClr>
              <a:buSzPts val="1900"/>
              <a:buFont typeface="Arial"/>
              <a:buAutoNum type="arabicPeriod"/>
            </a:pPr>
            <a:r>
              <a:rPr b="0" i="0" lang="en-US" sz="1900" u="none" cap="none" strike="noStrike">
                <a:solidFill>
                  <a:schemeClr val="dk1"/>
                </a:solidFill>
                <a:latin typeface="Arial"/>
                <a:ea typeface="Arial"/>
                <a:cs typeface="Arial"/>
                <a:sym typeface="Arial"/>
              </a:rPr>
              <a:t>Password with highest probability is chosen and converted to string.</a:t>
            </a:r>
            <a:endParaRPr b="0" i="0" sz="1900" u="none" cap="none" strike="noStrike">
              <a:solidFill>
                <a:schemeClr val="dk1"/>
              </a:solidFill>
              <a:latin typeface="Arial"/>
              <a:ea typeface="Arial"/>
              <a:cs typeface="Arial"/>
              <a:sym typeface="Arial"/>
            </a:endParaRPr>
          </a:p>
          <a:p>
            <a:pPr indent="-349250" lvl="0" marL="457200" marR="0" rtl="0" algn="l">
              <a:lnSpc>
                <a:spcPct val="115000"/>
              </a:lnSpc>
              <a:spcBef>
                <a:spcPts val="0"/>
              </a:spcBef>
              <a:spcAft>
                <a:spcPts val="0"/>
              </a:spcAft>
              <a:buClr>
                <a:schemeClr val="dk1"/>
              </a:buClr>
              <a:buSzPts val="1900"/>
              <a:buFont typeface="Arial"/>
              <a:buAutoNum type="arabicPeriod"/>
            </a:pPr>
            <a:r>
              <a:rPr b="0" i="0" lang="en-US" sz="1900" u="none" cap="none" strike="noStrike">
                <a:solidFill>
                  <a:schemeClr val="dk1"/>
                </a:solidFill>
                <a:latin typeface="Arial"/>
                <a:ea typeface="Arial"/>
                <a:cs typeface="Arial"/>
                <a:sym typeface="Arial"/>
              </a:rPr>
              <a:t>These password strings form the candidate dictionary.</a:t>
            </a:r>
            <a:endParaRPr b="0" i="0" sz="19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900"/>
              <a:buFont typeface="Arial"/>
              <a:buNone/>
            </a:pPr>
            <a:r>
              <a:t/>
            </a:r>
            <a:endParaRPr b="0" i="0" sz="2900" u="none" cap="none" strike="noStrike">
              <a:solidFill>
                <a:schemeClr val="dk1"/>
              </a:solidFill>
              <a:latin typeface="Arial"/>
              <a:ea typeface="Arial"/>
              <a:cs typeface="Arial"/>
              <a:sym typeface="Arial"/>
            </a:endParaRPr>
          </a:p>
        </p:txBody>
      </p:sp>
      <p:sp>
        <p:nvSpPr>
          <p:cNvPr id="144" name="Google Shape;144;gb8977d4cb1_0_4"/>
          <p:cNvSpPr txBox="1"/>
          <p:nvPr/>
        </p:nvSpPr>
        <p:spPr>
          <a:xfrm>
            <a:off x="2895600" y="990600"/>
            <a:ext cx="7848600" cy="461700"/>
          </a:xfrm>
          <a:prstGeom prst="rect">
            <a:avLst/>
          </a:prstGeom>
          <a:noFill/>
          <a:ln>
            <a:noFill/>
          </a:ln>
        </p:spPr>
        <p:txBody>
          <a:bodyPr anchorCtr="0" anchor="t" bIns="45700" lIns="91425" spcFirstLastPara="1" rIns="91425" wrap="square" tIns="45700">
            <a:noAutofit/>
          </a:bodyPr>
          <a:lstStyle/>
          <a:p>
            <a:pPr indent="-342891" lvl="0" marL="342891"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Extended Literature Survey</a:t>
            </a:r>
            <a:endParaRPr b="0" i="0" sz="2400" u="none" cap="none" strike="noStrike">
              <a:solidFill>
                <a:srgbClr val="FF0000"/>
              </a:solidFill>
              <a:latin typeface="Trebuchet MS"/>
              <a:ea typeface="Trebuchet MS"/>
              <a:cs typeface="Trebuchet MS"/>
              <a:sym typeface="Trebuchet MS"/>
            </a:endParaRPr>
          </a:p>
        </p:txBody>
      </p:sp>
      <p:pic>
        <p:nvPicPr>
          <p:cNvPr id="145" name="Google Shape;145;gb8977d4cb1_0_4"/>
          <p:cNvPicPr preferRelativeResize="0"/>
          <p:nvPr/>
        </p:nvPicPr>
        <p:blipFill rotWithShape="1">
          <a:blip r:embed="rId3">
            <a:alphaModFix/>
          </a:blip>
          <a:srcRect b="-8694" l="-2396" r="0" t="0"/>
          <a:stretch/>
        </p:blipFill>
        <p:spPr>
          <a:xfrm>
            <a:off x="2057400" y="3751750"/>
            <a:ext cx="8610600" cy="2879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2020-11-22T08:14:37Z</dcterms:created>
  <dc:creator>Sunitha 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