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76" r:id="rId4"/>
    <p:sldId id="277" r:id="rId5"/>
    <p:sldId id="278" r:id="rId6"/>
    <p:sldId id="259" r:id="rId7"/>
    <p:sldId id="267" r:id="rId8"/>
    <p:sldId id="260" r:id="rId9"/>
    <p:sldId id="281" r:id="rId10"/>
    <p:sldId id="279" r:id="rId11"/>
    <p:sldId id="265" r:id="rId12"/>
    <p:sldId id="280" r:id="rId13"/>
    <p:sldId id="266" r:id="rId14"/>
    <p:sldId id="268" r:id="rId15"/>
    <p:sldId id="269" r:id="rId16"/>
    <p:sldId id="271" r:id="rId17"/>
    <p:sldId id="273" r:id="rId18"/>
    <p:sldId id="261" r:id="rId19"/>
    <p:sldId id="262" r:id="rId20"/>
    <p:sldId id="275"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5384B-D252-40F4-89F7-34D896696972}" v="154" dt="2020-06-18T07:12:42.800"/>
    <p1510:client id="{45F3AFEA-71A5-4231-9F05-FD552BB07B51}" v="320" dt="2020-06-18T06:50:39.755"/>
    <p1510:client id="{54B3DDCA-2B58-436D-B349-4B9E5A8C9FF1}" v="4" dt="2020-06-18T13:19:23.383"/>
    <p1510:client id="{5E771606-CC35-41EE-9146-BC9A515AAB42}" v="1811" dt="2020-06-29T13:53:25.622"/>
    <p1510:client id="{67AA5DB8-1F90-4CE9-94AE-E822C1EAEEE6}" v="2093" dt="2020-06-18T08:08:33.725"/>
    <p1510:client id="{68F2B908-F829-431F-A84B-5F444BEA984A}" v="2539" dt="2020-06-04T14:26:54.448"/>
    <p1510:client id="{694694B6-EB17-480A-AC73-488C5179E71F}" v="1" dt="2020-06-30T07:45:36.079"/>
    <p1510:client id="{6F6489F7-AA18-4524-B851-0A89CC56D8B6}" v="33" dt="2020-06-19T06:11:10.039"/>
    <p1510:client id="{8196F11D-0931-47E2-B1F8-13A8247C31B5}" v="3" dt="2020-06-18T07:53:19.822"/>
    <p1510:client id="{904E0DA9-9454-46BF-879F-0487A351ADFF}" v="140" dt="2020-06-18T06:41:07.384"/>
    <p1510:client id="{A7A8D44A-9B1F-455C-9A6B-8841034AAA90}" v="444" dt="2020-06-29T12:36:49.552"/>
    <p1510:client id="{A7DCEA82-1950-4F10-B69B-6AEC200B2541}" v="775" dt="2020-06-18T06:18:24.765"/>
    <p1510:client id="{B5E1BD56-748E-4B8C-8C06-FEC5FF06B6A7}" v="1301" dt="2020-06-18T07:43:45.859"/>
    <p1510:client id="{F7120BEE-5FCD-43E4-AA5C-F952F99AF0A2}" v="2406" dt="2020-06-30T04:33:48.616"/>
    <p1510:client id="{FEF2101C-6264-4BB8-87F3-476B57C3B7BD}" v="2606" dt="2020-06-12T07:53:52.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76" y="-78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C80118-270B-4DE0-92FD-7B5A295CC5D8}" type="doc">
      <dgm:prSet loTypeId="urn:microsoft.com/office/officeart/2008/layout/LinedList" loCatId="list" qsTypeId="urn:microsoft.com/office/officeart/2005/8/quickstyle/simple4" qsCatId="simple" csTypeId="urn:microsoft.com/office/officeart/2005/8/colors/colorful1#1" csCatId="colorful" phldr="1"/>
      <dgm:spPr/>
      <dgm:t>
        <a:bodyPr/>
        <a:lstStyle/>
        <a:p>
          <a:endParaRPr lang="en-US"/>
        </a:p>
      </dgm:t>
    </dgm:pt>
    <dgm:pt modelId="{A3F4008B-CDDE-492C-A2AA-069F9F049864}">
      <dgm:prSet/>
      <dgm:spPr/>
      <dgm:t>
        <a:bodyPr/>
        <a:lstStyle/>
        <a:p>
          <a:pPr rtl="0"/>
          <a:r>
            <a:rPr lang="en-GB"/>
            <a:t>The input consists of a theme and</a:t>
          </a:r>
          <a:r>
            <a:rPr lang="en-GB">
              <a:latin typeface="Gill Sans MT" panose="020B0502020104020203"/>
            </a:rPr>
            <a:t> </a:t>
          </a:r>
          <a:r>
            <a:rPr lang="en-GB"/>
            <a:t>source of </a:t>
          </a:r>
          <a:r>
            <a:rPr lang="en-GB">
              <a:latin typeface="Gill Sans MT" panose="020B0502020104020203"/>
            </a:rPr>
            <a:t>the data</a:t>
          </a:r>
          <a:r>
            <a:rPr lang="en-GB"/>
            <a:t>.</a:t>
          </a:r>
          <a:endParaRPr lang="en-US"/>
        </a:p>
      </dgm:t>
    </dgm:pt>
    <dgm:pt modelId="{88B7493D-7C4D-4AC1-9653-B0D47A55FCFF}" type="parTrans" cxnId="{EE32A8E5-BCA6-4ACE-8459-F1C9A9ADE63C}">
      <dgm:prSet/>
      <dgm:spPr/>
      <dgm:t>
        <a:bodyPr/>
        <a:lstStyle/>
        <a:p>
          <a:endParaRPr lang="en-US"/>
        </a:p>
      </dgm:t>
    </dgm:pt>
    <dgm:pt modelId="{4E358CF4-03C1-4362-A9BF-616C10A17DB7}" type="sibTrans" cxnId="{EE32A8E5-BCA6-4ACE-8459-F1C9A9ADE63C}">
      <dgm:prSet/>
      <dgm:spPr/>
      <dgm:t>
        <a:bodyPr/>
        <a:lstStyle/>
        <a:p>
          <a:endParaRPr lang="en-US"/>
        </a:p>
      </dgm:t>
    </dgm:pt>
    <dgm:pt modelId="{CBC2504F-C4D8-4AF9-9FFD-DA735D115DC4}">
      <dgm:prSet/>
      <dgm:spPr/>
      <dgm:t>
        <a:bodyPr/>
        <a:lstStyle/>
        <a:p>
          <a:pPr rtl="0"/>
          <a:r>
            <a:rPr lang="en-GB"/>
            <a:t>Data source could be a path to pdf document, word document</a:t>
          </a:r>
          <a:r>
            <a:rPr lang="en-GB">
              <a:latin typeface="Gill Sans MT" panose="020B0502020104020203"/>
            </a:rPr>
            <a:t>, text</a:t>
          </a:r>
          <a:r>
            <a:rPr lang="en-GB"/>
            <a:t> </a:t>
          </a:r>
          <a:r>
            <a:rPr lang="en-GB">
              <a:latin typeface="Gill Sans MT" panose="020B0502020104020203"/>
            </a:rPr>
            <a:t>file </a:t>
          </a:r>
          <a:r>
            <a:rPr lang="en-GB"/>
            <a:t>or a URL. </a:t>
          </a:r>
          <a:endParaRPr lang="en-US"/>
        </a:p>
      </dgm:t>
    </dgm:pt>
    <dgm:pt modelId="{8C3F35E4-17A3-4296-BEA9-39CCA688DC9C}" type="parTrans" cxnId="{1CE359F4-FF80-4F95-8E35-291FBB7BCF06}">
      <dgm:prSet/>
      <dgm:spPr/>
      <dgm:t>
        <a:bodyPr/>
        <a:lstStyle/>
        <a:p>
          <a:endParaRPr lang="en-US"/>
        </a:p>
      </dgm:t>
    </dgm:pt>
    <dgm:pt modelId="{81256E0E-FA11-49E0-86AB-46800E4E40BA}" type="sibTrans" cxnId="{1CE359F4-FF80-4F95-8E35-291FBB7BCF06}">
      <dgm:prSet/>
      <dgm:spPr/>
      <dgm:t>
        <a:bodyPr/>
        <a:lstStyle/>
        <a:p>
          <a:endParaRPr lang="en-US"/>
        </a:p>
      </dgm:t>
    </dgm:pt>
    <dgm:pt modelId="{D9A3EA42-F4B1-4ACB-882F-7330302FE8C9}">
      <dgm:prSet/>
      <dgm:spPr/>
      <dgm:t>
        <a:bodyPr/>
        <a:lstStyle/>
        <a:p>
          <a:pPr rtl="0"/>
          <a:r>
            <a:rPr lang="en-GB"/>
            <a:t>Based on the extension of the input, corresponding functions to convert the input to a string</a:t>
          </a:r>
          <a:r>
            <a:rPr lang="en-GB">
              <a:latin typeface="Gill Sans MT" panose="020B0502020104020203"/>
            </a:rPr>
            <a:t> are invoked</a:t>
          </a:r>
          <a:r>
            <a:rPr lang="en-GB"/>
            <a:t>. For pdf documents, we have used </a:t>
          </a:r>
          <a:r>
            <a:rPr lang="en-GB" err="1">
              <a:latin typeface="Gill Sans MT" panose="020B0502020104020203"/>
            </a:rPr>
            <a:t>pymupdf</a:t>
          </a:r>
          <a:r>
            <a:rPr lang="en-GB"/>
            <a:t> module. For word documents, we have used docx2text module and for extracting web data, we have used beautiful soup module. </a:t>
          </a:r>
          <a:endParaRPr lang="en-US"/>
        </a:p>
      </dgm:t>
    </dgm:pt>
    <dgm:pt modelId="{3D5E8F83-B566-42F0-8C10-28B10E533B18}" type="parTrans" cxnId="{DF461900-DF33-46C0-9874-8E76D8F7B9B4}">
      <dgm:prSet/>
      <dgm:spPr/>
      <dgm:t>
        <a:bodyPr/>
        <a:lstStyle/>
        <a:p>
          <a:endParaRPr lang="en-US"/>
        </a:p>
      </dgm:t>
    </dgm:pt>
    <dgm:pt modelId="{21EA7542-3F84-4635-8333-663DF6F419C7}" type="sibTrans" cxnId="{DF461900-DF33-46C0-9874-8E76D8F7B9B4}">
      <dgm:prSet/>
      <dgm:spPr/>
      <dgm:t>
        <a:bodyPr/>
        <a:lstStyle/>
        <a:p>
          <a:endParaRPr lang="en-US"/>
        </a:p>
      </dgm:t>
    </dgm:pt>
    <dgm:pt modelId="{8F3841FA-D19D-485C-962B-E0755261917B}">
      <dgm:prSet/>
      <dgm:spPr/>
      <dgm:t>
        <a:bodyPr/>
        <a:lstStyle/>
        <a:p>
          <a:r>
            <a:rPr lang="en-GB"/>
            <a:t>If there are any images in the </a:t>
          </a:r>
          <a:r>
            <a:rPr lang="en-GB">
              <a:latin typeface="Gill Sans MT" panose="020B0502020104020203"/>
            </a:rPr>
            <a:t>input</a:t>
          </a:r>
          <a:r>
            <a:rPr lang="en-GB"/>
            <a:t>, they are separately copied to a folder for future use if any.</a:t>
          </a:r>
          <a:r>
            <a:rPr lang="en-GB">
              <a:latin typeface="Gill Sans MT" panose="020B0502020104020203"/>
            </a:rPr>
            <a:t>Also we extract the text from the images and tables if any into a csv file.</a:t>
          </a:r>
          <a:endParaRPr lang="en-US"/>
        </a:p>
      </dgm:t>
    </dgm:pt>
    <dgm:pt modelId="{02AF3D66-2B21-40E7-8426-5C39C998D36B}" type="parTrans" cxnId="{A9487AD0-6F37-4AD4-AF41-09FF21FDEEEE}">
      <dgm:prSet/>
      <dgm:spPr/>
      <dgm:t>
        <a:bodyPr/>
        <a:lstStyle/>
        <a:p>
          <a:endParaRPr lang="en-US"/>
        </a:p>
      </dgm:t>
    </dgm:pt>
    <dgm:pt modelId="{3EA282A7-5E35-4939-8370-700BE6D0624C}" type="sibTrans" cxnId="{A9487AD0-6F37-4AD4-AF41-09FF21FDEEEE}">
      <dgm:prSet/>
      <dgm:spPr/>
      <dgm:t>
        <a:bodyPr/>
        <a:lstStyle/>
        <a:p>
          <a:endParaRPr lang="en-US"/>
        </a:p>
      </dgm:t>
    </dgm:pt>
    <dgm:pt modelId="{AE1002B9-71DC-42D5-BE36-EBC933DC0A17}" type="pres">
      <dgm:prSet presAssocID="{05C80118-270B-4DE0-92FD-7B5A295CC5D8}" presName="vert0" presStyleCnt="0">
        <dgm:presLayoutVars>
          <dgm:dir/>
          <dgm:animOne val="branch"/>
          <dgm:animLvl val="lvl"/>
        </dgm:presLayoutVars>
      </dgm:prSet>
      <dgm:spPr/>
      <dgm:t>
        <a:bodyPr/>
        <a:lstStyle/>
        <a:p>
          <a:endParaRPr lang="en-US"/>
        </a:p>
      </dgm:t>
    </dgm:pt>
    <dgm:pt modelId="{E7B83CA8-351F-4737-B422-4AFC55E70EB7}" type="pres">
      <dgm:prSet presAssocID="{A3F4008B-CDDE-492C-A2AA-069F9F049864}" presName="thickLine" presStyleLbl="alignNode1" presStyleIdx="0" presStyleCnt="4"/>
      <dgm:spPr/>
    </dgm:pt>
    <dgm:pt modelId="{99818F03-5609-4394-875E-AA862CBA352C}" type="pres">
      <dgm:prSet presAssocID="{A3F4008B-CDDE-492C-A2AA-069F9F049864}" presName="horz1" presStyleCnt="0"/>
      <dgm:spPr/>
    </dgm:pt>
    <dgm:pt modelId="{437F1876-E22E-484B-8B8B-EE9925CE16A5}" type="pres">
      <dgm:prSet presAssocID="{A3F4008B-CDDE-492C-A2AA-069F9F049864}" presName="tx1" presStyleLbl="revTx" presStyleIdx="0" presStyleCnt="4"/>
      <dgm:spPr/>
      <dgm:t>
        <a:bodyPr/>
        <a:lstStyle/>
        <a:p>
          <a:endParaRPr lang="en-US"/>
        </a:p>
      </dgm:t>
    </dgm:pt>
    <dgm:pt modelId="{81D91B3B-CD17-4554-8791-B8CDBB514617}" type="pres">
      <dgm:prSet presAssocID="{A3F4008B-CDDE-492C-A2AA-069F9F049864}" presName="vert1" presStyleCnt="0"/>
      <dgm:spPr/>
    </dgm:pt>
    <dgm:pt modelId="{21DC1012-A939-40D9-9688-EE4ADDF2F5EA}" type="pres">
      <dgm:prSet presAssocID="{CBC2504F-C4D8-4AF9-9FFD-DA735D115DC4}" presName="thickLine" presStyleLbl="alignNode1" presStyleIdx="1" presStyleCnt="4"/>
      <dgm:spPr/>
    </dgm:pt>
    <dgm:pt modelId="{A3B268C5-C482-4D28-8479-C29DE605D5C7}" type="pres">
      <dgm:prSet presAssocID="{CBC2504F-C4D8-4AF9-9FFD-DA735D115DC4}" presName="horz1" presStyleCnt="0"/>
      <dgm:spPr/>
    </dgm:pt>
    <dgm:pt modelId="{56EA5DE0-9656-4AE8-A4D6-4B20C4978B87}" type="pres">
      <dgm:prSet presAssocID="{CBC2504F-C4D8-4AF9-9FFD-DA735D115DC4}" presName="tx1" presStyleLbl="revTx" presStyleIdx="1" presStyleCnt="4"/>
      <dgm:spPr/>
      <dgm:t>
        <a:bodyPr/>
        <a:lstStyle/>
        <a:p>
          <a:endParaRPr lang="en-US"/>
        </a:p>
      </dgm:t>
    </dgm:pt>
    <dgm:pt modelId="{360E29B3-594F-4D3E-9992-A8083900AB1F}" type="pres">
      <dgm:prSet presAssocID="{CBC2504F-C4D8-4AF9-9FFD-DA735D115DC4}" presName="vert1" presStyleCnt="0"/>
      <dgm:spPr/>
    </dgm:pt>
    <dgm:pt modelId="{5B3833DA-1C02-48DC-BADB-5FFCDB4023E4}" type="pres">
      <dgm:prSet presAssocID="{D9A3EA42-F4B1-4ACB-882F-7330302FE8C9}" presName="thickLine" presStyleLbl="alignNode1" presStyleIdx="2" presStyleCnt="4"/>
      <dgm:spPr/>
    </dgm:pt>
    <dgm:pt modelId="{DB79F98C-A4C3-4E5E-9656-C2FEC1695F96}" type="pres">
      <dgm:prSet presAssocID="{D9A3EA42-F4B1-4ACB-882F-7330302FE8C9}" presName="horz1" presStyleCnt="0"/>
      <dgm:spPr/>
    </dgm:pt>
    <dgm:pt modelId="{ED7A6AD4-1B0D-406A-BAF7-2C67C4A08662}" type="pres">
      <dgm:prSet presAssocID="{D9A3EA42-F4B1-4ACB-882F-7330302FE8C9}" presName="tx1" presStyleLbl="revTx" presStyleIdx="2" presStyleCnt="4"/>
      <dgm:spPr/>
      <dgm:t>
        <a:bodyPr/>
        <a:lstStyle/>
        <a:p>
          <a:endParaRPr lang="en-US"/>
        </a:p>
      </dgm:t>
    </dgm:pt>
    <dgm:pt modelId="{9E9ACE21-02C3-42C2-AF57-84EBF2EF273F}" type="pres">
      <dgm:prSet presAssocID="{D9A3EA42-F4B1-4ACB-882F-7330302FE8C9}" presName="vert1" presStyleCnt="0"/>
      <dgm:spPr/>
    </dgm:pt>
    <dgm:pt modelId="{8198AA91-E460-46A4-B3EE-FA2EEA59C2CA}" type="pres">
      <dgm:prSet presAssocID="{8F3841FA-D19D-485C-962B-E0755261917B}" presName="thickLine" presStyleLbl="alignNode1" presStyleIdx="3" presStyleCnt="4"/>
      <dgm:spPr/>
    </dgm:pt>
    <dgm:pt modelId="{5F7BB38C-13E5-41F5-ADF7-D99C49CBC104}" type="pres">
      <dgm:prSet presAssocID="{8F3841FA-D19D-485C-962B-E0755261917B}" presName="horz1" presStyleCnt="0"/>
      <dgm:spPr/>
    </dgm:pt>
    <dgm:pt modelId="{62DA87A3-8E07-4286-81C0-0755C1CDDC29}" type="pres">
      <dgm:prSet presAssocID="{8F3841FA-D19D-485C-962B-E0755261917B}" presName="tx1" presStyleLbl="revTx" presStyleIdx="3" presStyleCnt="4"/>
      <dgm:spPr/>
      <dgm:t>
        <a:bodyPr/>
        <a:lstStyle/>
        <a:p>
          <a:endParaRPr lang="en-US"/>
        </a:p>
      </dgm:t>
    </dgm:pt>
    <dgm:pt modelId="{5652D64D-A585-4165-8C5F-1F8D1701B14A}" type="pres">
      <dgm:prSet presAssocID="{8F3841FA-D19D-485C-962B-E0755261917B}" presName="vert1" presStyleCnt="0"/>
      <dgm:spPr/>
    </dgm:pt>
  </dgm:ptLst>
  <dgm:cxnLst>
    <dgm:cxn modelId="{B0EFD461-0057-4886-B4BD-DC96DAD513E5}" type="presOf" srcId="{CBC2504F-C4D8-4AF9-9FFD-DA735D115DC4}" destId="{56EA5DE0-9656-4AE8-A4D6-4B20C4978B87}" srcOrd="0" destOrd="0" presId="urn:microsoft.com/office/officeart/2008/layout/LinedList"/>
    <dgm:cxn modelId="{DF461900-DF33-46C0-9874-8E76D8F7B9B4}" srcId="{05C80118-270B-4DE0-92FD-7B5A295CC5D8}" destId="{D9A3EA42-F4B1-4ACB-882F-7330302FE8C9}" srcOrd="2" destOrd="0" parTransId="{3D5E8F83-B566-42F0-8C10-28B10E533B18}" sibTransId="{21EA7542-3F84-4635-8333-663DF6F419C7}"/>
    <dgm:cxn modelId="{A0ACE5C2-5685-4DEF-B4CB-BC4F5E59399C}" type="presOf" srcId="{D9A3EA42-F4B1-4ACB-882F-7330302FE8C9}" destId="{ED7A6AD4-1B0D-406A-BAF7-2C67C4A08662}" srcOrd="0" destOrd="0" presId="urn:microsoft.com/office/officeart/2008/layout/LinedList"/>
    <dgm:cxn modelId="{A9487AD0-6F37-4AD4-AF41-09FF21FDEEEE}" srcId="{05C80118-270B-4DE0-92FD-7B5A295CC5D8}" destId="{8F3841FA-D19D-485C-962B-E0755261917B}" srcOrd="3" destOrd="0" parTransId="{02AF3D66-2B21-40E7-8426-5C39C998D36B}" sibTransId="{3EA282A7-5E35-4939-8370-700BE6D0624C}"/>
    <dgm:cxn modelId="{E4261CAB-EC1D-45B1-8FB8-1355061309F2}" type="presOf" srcId="{8F3841FA-D19D-485C-962B-E0755261917B}" destId="{62DA87A3-8E07-4286-81C0-0755C1CDDC29}" srcOrd="0" destOrd="0" presId="urn:microsoft.com/office/officeart/2008/layout/LinedList"/>
    <dgm:cxn modelId="{7061CC0E-A724-4EDC-A6A8-72BD441BB012}" type="presOf" srcId="{05C80118-270B-4DE0-92FD-7B5A295CC5D8}" destId="{AE1002B9-71DC-42D5-BE36-EBC933DC0A17}" srcOrd="0" destOrd="0" presId="urn:microsoft.com/office/officeart/2008/layout/LinedList"/>
    <dgm:cxn modelId="{EE32A8E5-BCA6-4ACE-8459-F1C9A9ADE63C}" srcId="{05C80118-270B-4DE0-92FD-7B5A295CC5D8}" destId="{A3F4008B-CDDE-492C-A2AA-069F9F049864}" srcOrd="0" destOrd="0" parTransId="{88B7493D-7C4D-4AC1-9653-B0D47A55FCFF}" sibTransId="{4E358CF4-03C1-4362-A9BF-616C10A17DB7}"/>
    <dgm:cxn modelId="{42C9DC8B-2C87-4D93-90EB-A37F32862E63}" type="presOf" srcId="{A3F4008B-CDDE-492C-A2AA-069F9F049864}" destId="{437F1876-E22E-484B-8B8B-EE9925CE16A5}" srcOrd="0" destOrd="0" presId="urn:microsoft.com/office/officeart/2008/layout/LinedList"/>
    <dgm:cxn modelId="{1CE359F4-FF80-4F95-8E35-291FBB7BCF06}" srcId="{05C80118-270B-4DE0-92FD-7B5A295CC5D8}" destId="{CBC2504F-C4D8-4AF9-9FFD-DA735D115DC4}" srcOrd="1" destOrd="0" parTransId="{8C3F35E4-17A3-4296-BEA9-39CCA688DC9C}" sibTransId="{81256E0E-FA11-49E0-86AB-46800E4E40BA}"/>
    <dgm:cxn modelId="{FD70C1E8-8EC5-482D-BC64-582F8859A791}" type="presParOf" srcId="{AE1002B9-71DC-42D5-BE36-EBC933DC0A17}" destId="{E7B83CA8-351F-4737-B422-4AFC55E70EB7}" srcOrd="0" destOrd="0" presId="urn:microsoft.com/office/officeart/2008/layout/LinedList"/>
    <dgm:cxn modelId="{CA030408-FC65-4404-A3C9-F3E1D591A3AE}" type="presParOf" srcId="{AE1002B9-71DC-42D5-BE36-EBC933DC0A17}" destId="{99818F03-5609-4394-875E-AA862CBA352C}" srcOrd="1" destOrd="0" presId="urn:microsoft.com/office/officeart/2008/layout/LinedList"/>
    <dgm:cxn modelId="{F6A710AE-5310-4900-AF5A-40F9EADA5062}" type="presParOf" srcId="{99818F03-5609-4394-875E-AA862CBA352C}" destId="{437F1876-E22E-484B-8B8B-EE9925CE16A5}" srcOrd="0" destOrd="0" presId="urn:microsoft.com/office/officeart/2008/layout/LinedList"/>
    <dgm:cxn modelId="{CA4F74B0-57C1-426B-B363-A97A878C5BD5}" type="presParOf" srcId="{99818F03-5609-4394-875E-AA862CBA352C}" destId="{81D91B3B-CD17-4554-8791-B8CDBB514617}" srcOrd="1" destOrd="0" presId="urn:microsoft.com/office/officeart/2008/layout/LinedList"/>
    <dgm:cxn modelId="{4AB62EDC-7CEE-4E98-9DCD-D8BF4FF51616}" type="presParOf" srcId="{AE1002B9-71DC-42D5-BE36-EBC933DC0A17}" destId="{21DC1012-A939-40D9-9688-EE4ADDF2F5EA}" srcOrd="2" destOrd="0" presId="urn:microsoft.com/office/officeart/2008/layout/LinedList"/>
    <dgm:cxn modelId="{EE9F9695-1594-4DF4-9A28-B65F365926B7}" type="presParOf" srcId="{AE1002B9-71DC-42D5-BE36-EBC933DC0A17}" destId="{A3B268C5-C482-4D28-8479-C29DE605D5C7}" srcOrd="3" destOrd="0" presId="urn:microsoft.com/office/officeart/2008/layout/LinedList"/>
    <dgm:cxn modelId="{07DE7B6B-EC5F-4F10-BDC9-00B30AC1B620}" type="presParOf" srcId="{A3B268C5-C482-4D28-8479-C29DE605D5C7}" destId="{56EA5DE0-9656-4AE8-A4D6-4B20C4978B87}" srcOrd="0" destOrd="0" presId="urn:microsoft.com/office/officeart/2008/layout/LinedList"/>
    <dgm:cxn modelId="{70455FF3-38B3-4527-A1FC-9B50DBE8A7B3}" type="presParOf" srcId="{A3B268C5-C482-4D28-8479-C29DE605D5C7}" destId="{360E29B3-594F-4D3E-9992-A8083900AB1F}" srcOrd="1" destOrd="0" presId="urn:microsoft.com/office/officeart/2008/layout/LinedList"/>
    <dgm:cxn modelId="{4F6A9CC6-2C26-41D6-A188-8714B32B9485}" type="presParOf" srcId="{AE1002B9-71DC-42D5-BE36-EBC933DC0A17}" destId="{5B3833DA-1C02-48DC-BADB-5FFCDB4023E4}" srcOrd="4" destOrd="0" presId="urn:microsoft.com/office/officeart/2008/layout/LinedList"/>
    <dgm:cxn modelId="{96A3B37C-6472-45D9-BAD9-AF6591762BEA}" type="presParOf" srcId="{AE1002B9-71DC-42D5-BE36-EBC933DC0A17}" destId="{DB79F98C-A4C3-4E5E-9656-C2FEC1695F96}" srcOrd="5" destOrd="0" presId="urn:microsoft.com/office/officeart/2008/layout/LinedList"/>
    <dgm:cxn modelId="{96D7AB05-B1C3-4E9E-99C5-EDBA0CE902F2}" type="presParOf" srcId="{DB79F98C-A4C3-4E5E-9656-C2FEC1695F96}" destId="{ED7A6AD4-1B0D-406A-BAF7-2C67C4A08662}" srcOrd="0" destOrd="0" presId="urn:microsoft.com/office/officeart/2008/layout/LinedList"/>
    <dgm:cxn modelId="{04BE858A-C6D0-4861-8D7D-A1C7658F99E5}" type="presParOf" srcId="{DB79F98C-A4C3-4E5E-9656-C2FEC1695F96}" destId="{9E9ACE21-02C3-42C2-AF57-84EBF2EF273F}" srcOrd="1" destOrd="0" presId="urn:microsoft.com/office/officeart/2008/layout/LinedList"/>
    <dgm:cxn modelId="{6D48C655-9AE8-47F3-ADEB-AD6B5959492B}" type="presParOf" srcId="{AE1002B9-71DC-42D5-BE36-EBC933DC0A17}" destId="{8198AA91-E460-46A4-B3EE-FA2EEA59C2CA}" srcOrd="6" destOrd="0" presId="urn:microsoft.com/office/officeart/2008/layout/LinedList"/>
    <dgm:cxn modelId="{F84A0B7D-E3EA-462C-A743-B2D305CBA8BF}" type="presParOf" srcId="{AE1002B9-71DC-42D5-BE36-EBC933DC0A17}" destId="{5F7BB38C-13E5-41F5-ADF7-D99C49CBC104}" srcOrd="7" destOrd="0" presId="urn:microsoft.com/office/officeart/2008/layout/LinedList"/>
    <dgm:cxn modelId="{A9A9C7B8-3B31-42EC-A3CB-E27BC4626150}" type="presParOf" srcId="{5F7BB38C-13E5-41F5-ADF7-D99C49CBC104}" destId="{62DA87A3-8E07-4286-81C0-0755C1CDDC29}" srcOrd="0" destOrd="0" presId="urn:microsoft.com/office/officeart/2008/layout/LinedList"/>
    <dgm:cxn modelId="{60CA9A6E-9313-4A43-88A5-26544C189F91}" type="presParOf" srcId="{5F7BB38C-13E5-41F5-ADF7-D99C49CBC104}" destId="{5652D64D-A585-4165-8C5F-1F8D1701B14A}"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96CFB1-EAFC-4221-9A04-50FC1CEF9BB7}"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6337A193-4B90-4D58-BC8F-531F83FB875C}">
      <dgm:prSet/>
      <dgm:spPr/>
      <dgm:t>
        <a:bodyPr/>
        <a:lstStyle/>
        <a:p>
          <a:r>
            <a:rPr lang="en-GB"/>
            <a:t>Initially, we extract the list of sentences from the input string.</a:t>
          </a:r>
          <a:endParaRPr lang="en-US"/>
        </a:p>
      </dgm:t>
    </dgm:pt>
    <dgm:pt modelId="{67AA3008-7774-416E-90AA-17F578D6F73E}" type="parTrans" cxnId="{74A470A0-69A2-47EB-9439-13CB129F374D}">
      <dgm:prSet/>
      <dgm:spPr/>
      <dgm:t>
        <a:bodyPr/>
        <a:lstStyle/>
        <a:p>
          <a:endParaRPr lang="en-US"/>
        </a:p>
      </dgm:t>
    </dgm:pt>
    <dgm:pt modelId="{2951A45D-68B3-417B-9860-3FD0253A78A8}" type="sibTrans" cxnId="{74A470A0-69A2-47EB-9439-13CB129F374D}">
      <dgm:prSet/>
      <dgm:spPr/>
      <dgm:t>
        <a:bodyPr/>
        <a:lstStyle/>
        <a:p>
          <a:endParaRPr lang="en-US"/>
        </a:p>
      </dgm:t>
    </dgm:pt>
    <dgm:pt modelId="{4AFD2116-904E-4034-8E85-2C3BA0C4B2F6}">
      <dgm:prSet/>
      <dgm:spPr/>
      <dgm:t>
        <a:bodyPr/>
        <a:lstStyle/>
        <a:p>
          <a:r>
            <a:rPr lang="en-GB"/>
            <a:t>Each sentence in the list is encoded </a:t>
          </a:r>
          <a:r>
            <a:rPr lang="en-GB">
              <a:latin typeface="Gill Sans MT" panose="020B0502020104020203"/>
            </a:rPr>
            <a:t>into</a:t>
          </a:r>
          <a:r>
            <a:rPr lang="en-GB"/>
            <a:t> a one-hot vector and cosine similarity is computed between this vector and the theme vector.</a:t>
          </a:r>
          <a:endParaRPr lang="en-US"/>
        </a:p>
      </dgm:t>
    </dgm:pt>
    <dgm:pt modelId="{D2F7C50F-7CCE-4055-AD38-A9332074928F}" type="parTrans" cxnId="{094F95FC-6D5F-4D4E-B33C-459A1858E267}">
      <dgm:prSet/>
      <dgm:spPr/>
      <dgm:t>
        <a:bodyPr/>
        <a:lstStyle/>
        <a:p>
          <a:endParaRPr lang="en-US"/>
        </a:p>
      </dgm:t>
    </dgm:pt>
    <dgm:pt modelId="{FA14A5EC-6432-4853-B644-DD607A1A441B}" type="sibTrans" cxnId="{094F95FC-6D5F-4D4E-B33C-459A1858E267}">
      <dgm:prSet/>
      <dgm:spPr/>
      <dgm:t>
        <a:bodyPr/>
        <a:lstStyle/>
        <a:p>
          <a:endParaRPr lang="en-US"/>
        </a:p>
      </dgm:t>
    </dgm:pt>
    <dgm:pt modelId="{93F3C65B-80FC-4AE4-996B-0247FE5C740F}">
      <dgm:prSet/>
      <dgm:spPr/>
      <dgm:t>
        <a:bodyPr/>
        <a:lstStyle/>
        <a:p>
          <a:r>
            <a:rPr lang="en-GB"/>
            <a:t>The sentence along with its corresponding cosine similarity is appended to a dictionary.</a:t>
          </a:r>
          <a:endParaRPr lang="en-US"/>
        </a:p>
      </dgm:t>
    </dgm:pt>
    <dgm:pt modelId="{E3F8D2A0-E3BE-4490-ACC1-74C5CBFC944A}" type="parTrans" cxnId="{B8215F42-1F63-405F-B937-FF0B9D9A74CE}">
      <dgm:prSet/>
      <dgm:spPr/>
      <dgm:t>
        <a:bodyPr/>
        <a:lstStyle/>
        <a:p>
          <a:endParaRPr lang="en-US"/>
        </a:p>
      </dgm:t>
    </dgm:pt>
    <dgm:pt modelId="{F25F65A5-52E8-4608-91C1-256AB1A9A38B}" type="sibTrans" cxnId="{B8215F42-1F63-405F-B937-FF0B9D9A74CE}">
      <dgm:prSet/>
      <dgm:spPr/>
      <dgm:t>
        <a:bodyPr/>
        <a:lstStyle/>
        <a:p>
          <a:endParaRPr lang="en-US"/>
        </a:p>
      </dgm:t>
    </dgm:pt>
    <dgm:pt modelId="{325BA489-446D-4C6B-81C4-66D21C5E7D43}">
      <dgm:prSet/>
      <dgm:spPr/>
      <dgm:t>
        <a:bodyPr/>
        <a:lstStyle/>
        <a:p>
          <a:r>
            <a:rPr lang="en-GB"/>
            <a:t>The dictionary is sorted in descending order of cosine similarity. The top sentences in this dictionary give the list of sentences that are most relevant to the theme.</a:t>
          </a:r>
          <a:endParaRPr lang="en-US"/>
        </a:p>
      </dgm:t>
    </dgm:pt>
    <dgm:pt modelId="{94A72337-AAB1-42E7-BFCE-EB465E9D2AB2}" type="parTrans" cxnId="{F02CC5FE-98A6-4C2C-811C-5BF9C45DF9E6}">
      <dgm:prSet/>
      <dgm:spPr/>
      <dgm:t>
        <a:bodyPr/>
        <a:lstStyle/>
        <a:p>
          <a:endParaRPr lang="en-US"/>
        </a:p>
      </dgm:t>
    </dgm:pt>
    <dgm:pt modelId="{6A51B886-A3F9-47DD-8BBD-A1EC2E3F1D79}" type="sibTrans" cxnId="{F02CC5FE-98A6-4C2C-811C-5BF9C45DF9E6}">
      <dgm:prSet/>
      <dgm:spPr/>
      <dgm:t>
        <a:bodyPr/>
        <a:lstStyle/>
        <a:p>
          <a:endParaRPr lang="en-US"/>
        </a:p>
      </dgm:t>
    </dgm:pt>
    <dgm:pt modelId="{B612B3C1-FC64-4342-AE7F-5E367DFD0921}">
      <dgm:prSet phldr="0"/>
      <dgm:spPr/>
      <dgm:t>
        <a:bodyPr/>
        <a:lstStyle/>
        <a:p>
          <a:pPr rtl="0"/>
          <a:r>
            <a:rPr lang="en-GB">
              <a:latin typeface="Gill Sans MT" panose="020B0502020104020203"/>
            </a:rPr>
            <a:t>There is a threshold based on which how many sentences are returned is decided upon.</a:t>
          </a:r>
        </a:p>
      </dgm:t>
    </dgm:pt>
    <dgm:pt modelId="{FD869736-5FF0-40B6-B8CE-16F8AEBE933F}" type="parTrans" cxnId="{5887F884-A46B-4669-8C49-8A72DE3E0457}">
      <dgm:prSet/>
      <dgm:spPr/>
    </dgm:pt>
    <dgm:pt modelId="{A048B6A9-FE59-4153-B777-A3A124F59835}" type="sibTrans" cxnId="{5887F884-A46B-4669-8C49-8A72DE3E0457}">
      <dgm:prSet/>
      <dgm:spPr/>
    </dgm:pt>
    <dgm:pt modelId="{F1645FA3-B782-4B53-A765-D44F345FBA65}" type="pres">
      <dgm:prSet presAssocID="{2D96CFB1-EAFC-4221-9A04-50FC1CEF9BB7}" presName="vert0" presStyleCnt="0">
        <dgm:presLayoutVars>
          <dgm:dir/>
          <dgm:animOne val="branch"/>
          <dgm:animLvl val="lvl"/>
        </dgm:presLayoutVars>
      </dgm:prSet>
      <dgm:spPr/>
      <dgm:t>
        <a:bodyPr/>
        <a:lstStyle/>
        <a:p>
          <a:endParaRPr lang="en-US"/>
        </a:p>
      </dgm:t>
    </dgm:pt>
    <dgm:pt modelId="{40C42AA5-CA0E-4E0F-9105-8FC3DA357553}" type="pres">
      <dgm:prSet presAssocID="{6337A193-4B90-4D58-BC8F-531F83FB875C}" presName="thickLine" presStyleLbl="alignNode1" presStyleIdx="0" presStyleCnt="5"/>
      <dgm:spPr/>
    </dgm:pt>
    <dgm:pt modelId="{15536E9C-A60A-4713-8202-91141050B3A7}" type="pres">
      <dgm:prSet presAssocID="{6337A193-4B90-4D58-BC8F-531F83FB875C}" presName="horz1" presStyleCnt="0"/>
      <dgm:spPr/>
    </dgm:pt>
    <dgm:pt modelId="{9A422A31-53E4-4022-BF69-0E6CF72A8099}" type="pres">
      <dgm:prSet presAssocID="{6337A193-4B90-4D58-BC8F-531F83FB875C}" presName="tx1" presStyleLbl="revTx" presStyleIdx="0" presStyleCnt="5"/>
      <dgm:spPr/>
      <dgm:t>
        <a:bodyPr/>
        <a:lstStyle/>
        <a:p>
          <a:endParaRPr lang="en-US"/>
        </a:p>
      </dgm:t>
    </dgm:pt>
    <dgm:pt modelId="{FE71072F-CBB9-43C6-B992-594453B8F579}" type="pres">
      <dgm:prSet presAssocID="{6337A193-4B90-4D58-BC8F-531F83FB875C}" presName="vert1" presStyleCnt="0"/>
      <dgm:spPr/>
    </dgm:pt>
    <dgm:pt modelId="{E7B0C9CF-7A48-4C9F-8FE7-5EAE3350C290}" type="pres">
      <dgm:prSet presAssocID="{4AFD2116-904E-4034-8E85-2C3BA0C4B2F6}" presName="thickLine" presStyleLbl="alignNode1" presStyleIdx="1" presStyleCnt="5"/>
      <dgm:spPr/>
    </dgm:pt>
    <dgm:pt modelId="{4EAC09C6-D474-4D4C-8616-6DA6AD2DB3A0}" type="pres">
      <dgm:prSet presAssocID="{4AFD2116-904E-4034-8E85-2C3BA0C4B2F6}" presName="horz1" presStyleCnt="0"/>
      <dgm:spPr/>
    </dgm:pt>
    <dgm:pt modelId="{FC559C4F-3C79-4346-B9C2-5983403C2BD5}" type="pres">
      <dgm:prSet presAssocID="{4AFD2116-904E-4034-8E85-2C3BA0C4B2F6}" presName="tx1" presStyleLbl="revTx" presStyleIdx="1" presStyleCnt="5"/>
      <dgm:spPr/>
      <dgm:t>
        <a:bodyPr/>
        <a:lstStyle/>
        <a:p>
          <a:endParaRPr lang="en-US"/>
        </a:p>
      </dgm:t>
    </dgm:pt>
    <dgm:pt modelId="{63C10B05-9A2C-45F8-9E3A-5467A8670B8E}" type="pres">
      <dgm:prSet presAssocID="{4AFD2116-904E-4034-8E85-2C3BA0C4B2F6}" presName="vert1" presStyleCnt="0"/>
      <dgm:spPr/>
    </dgm:pt>
    <dgm:pt modelId="{A8DAC653-FBBE-4FA4-BD55-60F43B5A7094}" type="pres">
      <dgm:prSet presAssocID="{93F3C65B-80FC-4AE4-996B-0247FE5C740F}" presName="thickLine" presStyleLbl="alignNode1" presStyleIdx="2" presStyleCnt="5"/>
      <dgm:spPr/>
    </dgm:pt>
    <dgm:pt modelId="{0F2E6769-36D0-424F-BE6B-FB6D4A7B200B}" type="pres">
      <dgm:prSet presAssocID="{93F3C65B-80FC-4AE4-996B-0247FE5C740F}" presName="horz1" presStyleCnt="0"/>
      <dgm:spPr/>
    </dgm:pt>
    <dgm:pt modelId="{92DFC65D-0BB9-4F7D-9C47-50C24DF8F946}" type="pres">
      <dgm:prSet presAssocID="{93F3C65B-80FC-4AE4-996B-0247FE5C740F}" presName="tx1" presStyleLbl="revTx" presStyleIdx="2" presStyleCnt="5"/>
      <dgm:spPr/>
      <dgm:t>
        <a:bodyPr/>
        <a:lstStyle/>
        <a:p>
          <a:endParaRPr lang="en-US"/>
        </a:p>
      </dgm:t>
    </dgm:pt>
    <dgm:pt modelId="{62041540-EA4E-42AC-82D0-A916B79CD7CA}" type="pres">
      <dgm:prSet presAssocID="{93F3C65B-80FC-4AE4-996B-0247FE5C740F}" presName="vert1" presStyleCnt="0"/>
      <dgm:spPr/>
    </dgm:pt>
    <dgm:pt modelId="{7EDAEAC3-5061-4062-88C0-BCBAC5A66159}" type="pres">
      <dgm:prSet presAssocID="{325BA489-446D-4C6B-81C4-66D21C5E7D43}" presName="thickLine" presStyleLbl="alignNode1" presStyleIdx="3" presStyleCnt="5"/>
      <dgm:spPr/>
    </dgm:pt>
    <dgm:pt modelId="{E8572B2D-F25A-493E-AB6A-1470516D86EF}" type="pres">
      <dgm:prSet presAssocID="{325BA489-446D-4C6B-81C4-66D21C5E7D43}" presName="horz1" presStyleCnt="0"/>
      <dgm:spPr/>
    </dgm:pt>
    <dgm:pt modelId="{E887747D-E012-4AA7-9FC7-C5F950D2E783}" type="pres">
      <dgm:prSet presAssocID="{325BA489-446D-4C6B-81C4-66D21C5E7D43}" presName="tx1" presStyleLbl="revTx" presStyleIdx="3" presStyleCnt="5"/>
      <dgm:spPr/>
      <dgm:t>
        <a:bodyPr/>
        <a:lstStyle/>
        <a:p>
          <a:endParaRPr lang="en-US"/>
        </a:p>
      </dgm:t>
    </dgm:pt>
    <dgm:pt modelId="{CFDED889-6B1B-42BE-8C80-E3935367075B}" type="pres">
      <dgm:prSet presAssocID="{325BA489-446D-4C6B-81C4-66D21C5E7D43}" presName="vert1" presStyleCnt="0"/>
      <dgm:spPr/>
    </dgm:pt>
    <dgm:pt modelId="{3C182D3C-8E07-4D21-8BBD-C24C93487859}" type="pres">
      <dgm:prSet presAssocID="{B612B3C1-FC64-4342-AE7F-5E367DFD0921}" presName="thickLine" presStyleLbl="alignNode1" presStyleIdx="4" presStyleCnt="5"/>
      <dgm:spPr/>
    </dgm:pt>
    <dgm:pt modelId="{7B5A89FB-DDFF-46B9-82AB-8C6E9181AABB}" type="pres">
      <dgm:prSet presAssocID="{B612B3C1-FC64-4342-AE7F-5E367DFD0921}" presName="horz1" presStyleCnt="0"/>
      <dgm:spPr/>
    </dgm:pt>
    <dgm:pt modelId="{73B6FD6C-C4C6-4C28-8F53-6A1592A36770}" type="pres">
      <dgm:prSet presAssocID="{B612B3C1-FC64-4342-AE7F-5E367DFD0921}" presName="tx1" presStyleLbl="revTx" presStyleIdx="4" presStyleCnt="5"/>
      <dgm:spPr/>
      <dgm:t>
        <a:bodyPr/>
        <a:lstStyle/>
        <a:p>
          <a:endParaRPr lang="en-US"/>
        </a:p>
      </dgm:t>
    </dgm:pt>
    <dgm:pt modelId="{77B567ED-183C-4F7F-9290-5806230E96E0}" type="pres">
      <dgm:prSet presAssocID="{B612B3C1-FC64-4342-AE7F-5E367DFD0921}" presName="vert1" presStyleCnt="0"/>
      <dgm:spPr/>
    </dgm:pt>
  </dgm:ptLst>
  <dgm:cxnLst>
    <dgm:cxn modelId="{B8215F42-1F63-405F-B937-FF0B9D9A74CE}" srcId="{2D96CFB1-EAFC-4221-9A04-50FC1CEF9BB7}" destId="{93F3C65B-80FC-4AE4-996B-0247FE5C740F}" srcOrd="2" destOrd="0" parTransId="{E3F8D2A0-E3BE-4490-ACC1-74C5CBFC944A}" sibTransId="{F25F65A5-52E8-4608-91C1-256AB1A9A38B}"/>
    <dgm:cxn modelId="{F02CC5FE-98A6-4C2C-811C-5BF9C45DF9E6}" srcId="{2D96CFB1-EAFC-4221-9A04-50FC1CEF9BB7}" destId="{325BA489-446D-4C6B-81C4-66D21C5E7D43}" srcOrd="3" destOrd="0" parTransId="{94A72337-AAB1-42E7-BFCE-EB465E9D2AB2}" sibTransId="{6A51B886-A3F9-47DD-8BBD-A1EC2E3F1D79}"/>
    <dgm:cxn modelId="{4D459918-FB32-46E8-9F71-9957D3960E6D}" type="presOf" srcId="{2D96CFB1-EAFC-4221-9A04-50FC1CEF9BB7}" destId="{F1645FA3-B782-4B53-A765-D44F345FBA65}" srcOrd="0" destOrd="0" presId="urn:microsoft.com/office/officeart/2008/layout/LinedList"/>
    <dgm:cxn modelId="{AA0F3750-BAAA-4482-B11A-3C142298C80F}" type="presOf" srcId="{93F3C65B-80FC-4AE4-996B-0247FE5C740F}" destId="{92DFC65D-0BB9-4F7D-9C47-50C24DF8F946}" srcOrd="0" destOrd="0" presId="urn:microsoft.com/office/officeart/2008/layout/LinedList"/>
    <dgm:cxn modelId="{5887F884-A46B-4669-8C49-8A72DE3E0457}" srcId="{2D96CFB1-EAFC-4221-9A04-50FC1CEF9BB7}" destId="{B612B3C1-FC64-4342-AE7F-5E367DFD0921}" srcOrd="4" destOrd="0" parTransId="{FD869736-5FF0-40B6-B8CE-16F8AEBE933F}" sibTransId="{A048B6A9-FE59-4153-B777-A3A124F59835}"/>
    <dgm:cxn modelId="{1ED05827-CACB-4104-B7F1-A330C3FAA33B}" type="presOf" srcId="{B612B3C1-FC64-4342-AE7F-5E367DFD0921}" destId="{73B6FD6C-C4C6-4C28-8F53-6A1592A36770}" srcOrd="0" destOrd="0" presId="urn:microsoft.com/office/officeart/2008/layout/LinedList"/>
    <dgm:cxn modelId="{74A470A0-69A2-47EB-9439-13CB129F374D}" srcId="{2D96CFB1-EAFC-4221-9A04-50FC1CEF9BB7}" destId="{6337A193-4B90-4D58-BC8F-531F83FB875C}" srcOrd="0" destOrd="0" parTransId="{67AA3008-7774-416E-90AA-17F578D6F73E}" sibTransId="{2951A45D-68B3-417B-9860-3FD0253A78A8}"/>
    <dgm:cxn modelId="{094F95FC-6D5F-4D4E-B33C-459A1858E267}" srcId="{2D96CFB1-EAFC-4221-9A04-50FC1CEF9BB7}" destId="{4AFD2116-904E-4034-8E85-2C3BA0C4B2F6}" srcOrd="1" destOrd="0" parTransId="{D2F7C50F-7CCE-4055-AD38-A9332074928F}" sibTransId="{FA14A5EC-6432-4853-B644-DD607A1A441B}"/>
    <dgm:cxn modelId="{1538576F-B282-4644-BAEB-A520EF80BEA7}" type="presOf" srcId="{4AFD2116-904E-4034-8E85-2C3BA0C4B2F6}" destId="{FC559C4F-3C79-4346-B9C2-5983403C2BD5}" srcOrd="0" destOrd="0" presId="urn:microsoft.com/office/officeart/2008/layout/LinedList"/>
    <dgm:cxn modelId="{A7573682-1144-46A9-9457-F4CC471A1616}" type="presOf" srcId="{6337A193-4B90-4D58-BC8F-531F83FB875C}" destId="{9A422A31-53E4-4022-BF69-0E6CF72A8099}" srcOrd="0" destOrd="0" presId="urn:microsoft.com/office/officeart/2008/layout/LinedList"/>
    <dgm:cxn modelId="{772E5562-A14D-40A8-A3F0-25A4B4646DDF}" type="presOf" srcId="{325BA489-446D-4C6B-81C4-66D21C5E7D43}" destId="{E887747D-E012-4AA7-9FC7-C5F950D2E783}" srcOrd="0" destOrd="0" presId="urn:microsoft.com/office/officeart/2008/layout/LinedList"/>
    <dgm:cxn modelId="{582B1355-12B1-457D-B555-AA4B2F9BE014}" type="presParOf" srcId="{F1645FA3-B782-4B53-A765-D44F345FBA65}" destId="{40C42AA5-CA0E-4E0F-9105-8FC3DA357553}" srcOrd="0" destOrd="0" presId="urn:microsoft.com/office/officeart/2008/layout/LinedList"/>
    <dgm:cxn modelId="{834D6ACD-1E29-4A3D-9A15-B26010DE1886}" type="presParOf" srcId="{F1645FA3-B782-4B53-A765-D44F345FBA65}" destId="{15536E9C-A60A-4713-8202-91141050B3A7}" srcOrd="1" destOrd="0" presId="urn:microsoft.com/office/officeart/2008/layout/LinedList"/>
    <dgm:cxn modelId="{6EB8F2A6-7CF8-4CAF-A2A7-AD28839FB5FD}" type="presParOf" srcId="{15536E9C-A60A-4713-8202-91141050B3A7}" destId="{9A422A31-53E4-4022-BF69-0E6CF72A8099}" srcOrd="0" destOrd="0" presId="urn:microsoft.com/office/officeart/2008/layout/LinedList"/>
    <dgm:cxn modelId="{6E8A766D-0CBA-4F88-B6F9-5FA3D85E9BEE}" type="presParOf" srcId="{15536E9C-A60A-4713-8202-91141050B3A7}" destId="{FE71072F-CBB9-43C6-B992-594453B8F579}" srcOrd="1" destOrd="0" presId="urn:microsoft.com/office/officeart/2008/layout/LinedList"/>
    <dgm:cxn modelId="{BF9C5631-4012-4D1E-8714-51A3E58E7464}" type="presParOf" srcId="{F1645FA3-B782-4B53-A765-D44F345FBA65}" destId="{E7B0C9CF-7A48-4C9F-8FE7-5EAE3350C290}" srcOrd="2" destOrd="0" presId="urn:microsoft.com/office/officeart/2008/layout/LinedList"/>
    <dgm:cxn modelId="{8BA4F5E3-B358-4ADF-90B8-C58776EFC2EC}" type="presParOf" srcId="{F1645FA3-B782-4B53-A765-D44F345FBA65}" destId="{4EAC09C6-D474-4D4C-8616-6DA6AD2DB3A0}" srcOrd="3" destOrd="0" presId="urn:microsoft.com/office/officeart/2008/layout/LinedList"/>
    <dgm:cxn modelId="{B8220737-9F6B-448F-A63F-03C011AF0C5B}" type="presParOf" srcId="{4EAC09C6-D474-4D4C-8616-6DA6AD2DB3A0}" destId="{FC559C4F-3C79-4346-B9C2-5983403C2BD5}" srcOrd="0" destOrd="0" presId="urn:microsoft.com/office/officeart/2008/layout/LinedList"/>
    <dgm:cxn modelId="{5B43B311-32EA-446A-AC09-18AF59D1F4C2}" type="presParOf" srcId="{4EAC09C6-D474-4D4C-8616-6DA6AD2DB3A0}" destId="{63C10B05-9A2C-45F8-9E3A-5467A8670B8E}" srcOrd="1" destOrd="0" presId="urn:microsoft.com/office/officeart/2008/layout/LinedList"/>
    <dgm:cxn modelId="{B94DE839-50EB-451B-9010-B15670356658}" type="presParOf" srcId="{F1645FA3-B782-4B53-A765-D44F345FBA65}" destId="{A8DAC653-FBBE-4FA4-BD55-60F43B5A7094}" srcOrd="4" destOrd="0" presId="urn:microsoft.com/office/officeart/2008/layout/LinedList"/>
    <dgm:cxn modelId="{32FD3DBA-ED36-4570-A9CF-63CCDB974F7F}" type="presParOf" srcId="{F1645FA3-B782-4B53-A765-D44F345FBA65}" destId="{0F2E6769-36D0-424F-BE6B-FB6D4A7B200B}" srcOrd="5" destOrd="0" presId="urn:microsoft.com/office/officeart/2008/layout/LinedList"/>
    <dgm:cxn modelId="{FBC31363-14C6-4712-9340-7B7A298D8A49}" type="presParOf" srcId="{0F2E6769-36D0-424F-BE6B-FB6D4A7B200B}" destId="{92DFC65D-0BB9-4F7D-9C47-50C24DF8F946}" srcOrd="0" destOrd="0" presId="urn:microsoft.com/office/officeart/2008/layout/LinedList"/>
    <dgm:cxn modelId="{DB0ED5B0-52E1-45C0-9D0B-46CCB5DC44E0}" type="presParOf" srcId="{0F2E6769-36D0-424F-BE6B-FB6D4A7B200B}" destId="{62041540-EA4E-42AC-82D0-A916B79CD7CA}" srcOrd="1" destOrd="0" presId="urn:microsoft.com/office/officeart/2008/layout/LinedList"/>
    <dgm:cxn modelId="{8E48FCF3-9AFD-42F3-B2ED-ACD2A1C862D0}" type="presParOf" srcId="{F1645FA3-B782-4B53-A765-D44F345FBA65}" destId="{7EDAEAC3-5061-4062-88C0-BCBAC5A66159}" srcOrd="6" destOrd="0" presId="urn:microsoft.com/office/officeart/2008/layout/LinedList"/>
    <dgm:cxn modelId="{6A003543-3442-4FAA-ADA0-E9BE2ACB4BF5}" type="presParOf" srcId="{F1645FA3-B782-4B53-A765-D44F345FBA65}" destId="{E8572B2D-F25A-493E-AB6A-1470516D86EF}" srcOrd="7" destOrd="0" presId="urn:microsoft.com/office/officeart/2008/layout/LinedList"/>
    <dgm:cxn modelId="{B397C165-26A1-4EF4-9C02-2A4FC43D1540}" type="presParOf" srcId="{E8572B2D-F25A-493E-AB6A-1470516D86EF}" destId="{E887747D-E012-4AA7-9FC7-C5F950D2E783}" srcOrd="0" destOrd="0" presId="urn:microsoft.com/office/officeart/2008/layout/LinedList"/>
    <dgm:cxn modelId="{E19BA8B8-F07E-4EC0-92BA-6766BB84A3EF}" type="presParOf" srcId="{E8572B2D-F25A-493E-AB6A-1470516D86EF}" destId="{CFDED889-6B1B-42BE-8C80-E3935367075B}" srcOrd="1" destOrd="0" presId="urn:microsoft.com/office/officeart/2008/layout/LinedList"/>
    <dgm:cxn modelId="{6CA1E71C-40CE-4DCB-8C69-E2A12C14E9DD}" type="presParOf" srcId="{F1645FA3-B782-4B53-A765-D44F345FBA65}" destId="{3C182D3C-8E07-4D21-8BBD-C24C93487859}" srcOrd="8" destOrd="0" presId="urn:microsoft.com/office/officeart/2008/layout/LinedList"/>
    <dgm:cxn modelId="{4A16EC7D-FA85-4525-B96B-CB96C4F0086A}" type="presParOf" srcId="{F1645FA3-B782-4B53-A765-D44F345FBA65}" destId="{7B5A89FB-DDFF-46B9-82AB-8C6E9181AABB}" srcOrd="9" destOrd="0" presId="urn:microsoft.com/office/officeart/2008/layout/LinedList"/>
    <dgm:cxn modelId="{EF25EC0F-D992-4AC9-A4E3-A482313A9774}" type="presParOf" srcId="{7B5A89FB-DDFF-46B9-82AB-8C6E9181AABB}" destId="{73B6FD6C-C4C6-4C28-8F53-6A1592A36770}" srcOrd="0" destOrd="0" presId="urn:microsoft.com/office/officeart/2008/layout/LinedList"/>
    <dgm:cxn modelId="{D78EA5AE-BE2C-4AEC-A01B-75E3BF80A26E}" type="presParOf" srcId="{7B5A89FB-DDFF-46B9-82AB-8C6E9181AABB}" destId="{77B567ED-183C-4F7F-9290-5806230E96E0}"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835C6C-49F0-4810-9EA4-A2BA6FB9A01E}"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6D7D4863-1A2B-4104-AACD-8868F4E61DBF}">
      <dgm:prSet/>
      <dgm:spPr/>
      <dgm:t>
        <a:bodyPr/>
        <a:lstStyle/>
        <a:p>
          <a:r>
            <a:rPr lang="en-GB"/>
            <a:t>First we extract a list of sentences from the input string.</a:t>
          </a:r>
          <a:endParaRPr lang="en-US"/>
        </a:p>
      </dgm:t>
    </dgm:pt>
    <dgm:pt modelId="{58C14A3F-025D-42AF-B24F-D81CB85BAD5A}" type="parTrans" cxnId="{19111909-6547-4899-8339-8CB8E7CF8D91}">
      <dgm:prSet/>
      <dgm:spPr/>
      <dgm:t>
        <a:bodyPr/>
        <a:lstStyle/>
        <a:p>
          <a:endParaRPr lang="en-US"/>
        </a:p>
      </dgm:t>
    </dgm:pt>
    <dgm:pt modelId="{20D77A84-9FD4-4E35-9323-48DA4DF76535}" type="sibTrans" cxnId="{19111909-6547-4899-8339-8CB8E7CF8D91}">
      <dgm:prSet/>
      <dgm:spPr/>
      <dgm:t>
        <a:bodyPr/>
        <a:lstStyle/>
        <a:p>
          <a:endParaRPr lang="en-US"/>
        </a:p>
      </dgm:t>
    </dgm:pt>
    <dgm:pt modelId="{685E83E0-D740-4FD5-8240-D38A3885B8C7}">
      <dgm:prSet/>
      <dgm:spPr/>
      <dgm:t>
        <a:bodyPr/>
        <a:lstStyle/>
        <a:p>
          <a:r>
            <a:rPr lang="en-GB"/>
            <a:t>Then the first and last occurrence of theme in </a:t>
          </a:r>
          <a:r>
            <a:rPr lang="en-GB">
              <a:latin typeface="Gill Sans MT" panose="020B0502020104020203"/>
            </a:rPr>
            <a:t>these</a:t>
          </a:r>
          <a:r>
            <a:rPr lang="en-GB"/>
            <a:t> list of sentences are found by iterating through </a:t>
          </a:r>
          <a:r>
            <a:rPr lang="en-GB">
              <a:latin typeface="Gill Sans MT" panose="020B0502020104020203"/>
            </a:rPr>
            <a:t>them</a:t>
          </a:r>
          <a:r>
            <a:rPr lang="en-GB"/>
            <a:t> and checking the presence of theme in every sentence.</a:t>
          </a:r>
          <a:endParaRPr lang="en-US"/>
        </a:p>
      </dgm:t>
    </dgm:pt>
    <dgm:pt modelId="{9CFC4831-84A0-481F-A14B-5E5A05F50892}" type="parTrans" cxnId="{0D4D39AC-B37D-405A-8D7A-6436378A733B}">
      <dgm:prSet/>
      <dgm:spPr/>
      <dgm:t>
        <a:bodyPr/>
        <a:lstStyle/>
        <a:p>
          <a:endParaRPr lang="en-US"/>
        </a:p>
      </dgm:t>
    </dgm:pt>
    <dgm:pt modelId="{8BD128EB-9F66-457B-883E-E2A24B181F83}" type="sibTrans" cxnId="{0D4D39AC-B37D-405A-8D7A-6436378A733B}">
      <dgm:prSet/>
      <dgm:spPr/>
      <dgm:t>
        <a:bodyPr/>
        <a:lstStyle/>
        <a:p>
          <a:endParaRPr lang="en-US"/>
        </a:p>
      </dgm:t>
    </dgm:pt>
    <dgm:pt modelId="{04689F53-5019-4EA6-A4EB-8FBB78F77D51}">
      <dgm:prSet/>
      <dgm:spPr/>
      <dgm:t>
        <a:bodyPr/>
        <a:lstStyle/>
        <a:p>
          <a:r>
            <a:rPr lang="en-GB"/>
            <a:t>The list of sentences that are between the first and the last occurrence are the sentences that belong to the theme.</a:t>
          </a:r>
          <a:endParaRPr lang="en-US"/>
        </a:p>
      </dgm:t>
    </dgm:pt>
    <dgm:pt modelId="{0B5BBD4D-8984-4378-8326-D676DEE56228}" type="parTrans" cxnId="{F64F0878-0C2A-4A2D-A89B-B866C461712F}">
      <dgm:prSet/>
      <dgm:spPr/>
      <dgm:t>
        <a:bodyPr/>
        <a:lstStyle/>
        <a:p>
          <a:endParaRPr lang="en-US"/>
        </a:p>
      </dgm:t>
    </dgm:pt>
    <dgm:pt modelId="{D163D02E-7D2B-4752-8928-0DBE109D2E79}" type="sibTrans" cxnId="{F64F0878-0C2A-4A2D-A89B-B866C461712F}">
      <dgm:prSet/>
      <dgm:spPr/>
      <dgm:t>
        <a:bodyPr/>
        <a:lstStyle/>
        <a:p>
          <a:endParaRPr lang="en-US"/>
        </a:p>
      </dgm:t>
    </dgm:pt>
    <dgm:pt modelId="{242BAE64-C7EB-468B-A873-C33752D0615C}" type="pres">
      <dgm:prSet presAssocID="{62835C6C-49F0-4810-9EA4-A2BA6FB9A01E}" presName="vert0" presStyleCnt="0">
        <dgm:presLayoutVars>
          <dgm:dir/>
          <dgm:animOne val="branch"/>
          <dgm:animLvl val="lvl"/>
        </dgm:presLayoutVars>
      </dgm:prSet>
      <dgm:spPr/>
      <dgm:t>
        <a:bodyPr/>
        <a:lstStyle/>
        <a:p>
          <a:endParaRPr lang="en-US"/>
        </a:p>
      </dgm:t>
    </dgm:pt>
    <dgm:pt modelId="{11C4B0A3-0F0B-4973-A2DA-881525681E43}" type="pres">
      <dgm:prSet presAssocID="{6D7D4863-1A2B-4104-AACD-8868F4E61DBF}" presName="thickLine" presStyleLbl="alignNode1" presStyleIdx="0" presStyleCnt="3"/>
      <dgm:spPr/>
    </dgm:pt>
    <dgm:pt modelId="{DD2C54D9-C62C-4CDB-A451-A35AE07C4FEE}" type="pres">
      <dgm:prSet presAssocID="{6D7D4863-1A2B-4104-AACD-8868F4E61DBF}" presName="horz1" presStyleCnt="0"/>
      <dgm:spPr/>
    </dgm:pt>
    <dgm:pt modelId="{F03CCE0B-8CEA-4D89-B76B-2501C5AE5624}" type="pres">
      <dgm:prSet presAssocID="{6D7D4863-1A2B-4104-AACD-8868F4E61DBF}" presName="tx1" presStyleLbl="revTx" presStyleIdx="0" presStyleCnt="3"/>
      <dgm:spPr/>
      <dgm:t>
        <a:bodyPr/>
        <a:lstStyle/>
        <a:p>
          <a:endParaRPr lang="en-US"/>
        </a:p>
      </dgm:t>
    </dgm:pt>
    <dgm:pt modelId="{1E66E74C-CC4D-4838-8EB0-1DA9484C15B1}" type="pres">
      <dgm:prSet presAssocID="{6D7D4863-1A2B-4104-AACD-8868F4E61DBF}" presName="vert1" presStyleCnt="0"/>
      <dgm:spPr/>
    </dgm:pt>
    <dgm:pt modelId="{E13FFB4C-E0C5-4FBE-8F39-3410C55239AB}" type="pres">
      <dgm:prSet presAssocID="{685E83E0-D740-4FD5-8240-D38A3885B8C7}" presName="thickLine" presStyleLbl="alignNode1" presStyleIdx="1" presStyleCnt="3"/>
      <dgm:spPr/>
    </dgm:pt>
    <dgm:pt modelId="{0CFDA012-DDAE-4875-B70D-DEA1A8279A31}" type="pres">
      <dgm:prSet presAssocID="{685E83E0-D740-4FD5-8240-D38A3885B8C7}" presName="horz1" presStyleCnt="0"/>
      <dgm:spPr/>
    </dgm:pt>
    <dgm:pt modelId="{595BB77E-4CA2-42A4-B93F-72C536F59659}" type="pres">
      <dgm:prSet presAssocID="{685E83E0-D740-4FD5-8240-D38A3885B8C7}" presName="tx1" presStyleLbl="revTx" presStyleIdx="1" presStyleCnt="3"/>
      <dgm:spPr/>
      <dgm:t>
        <a:bodyPr/>
        <a:lstStyle/>
        <a:p>
          <a:endParaRPr lang="en-US"/>
        </a:p>
      </dgm:t>
    </dgm:pt>
    <dgm:pt modelId="{B95BDC0D-C689-4F7D-96A6-565B04478697}" type="pres">
      <dgm:prSet presAssocID="{685E83E0-D740-4FD5-8240-D38A3885B8C7}" presName="vert1" presStyleCnt="0"/>
      <dgm:spPr/>
    </dgm:pt>
    <dgm:pt modelId="{1637BF38-FA9F-4ABC-BB1B-BED8BBD75900}" type="pres">
      <dgm:prSet presAssocID="{04689F53-5019-4EA6-A4EB-8FBB78F77D51}" presName="thickLine" presStyleLbl="alignNode1" presStyleIdx="2" presStyleCnt="3"/>
      <dgm:spPr/>
    </dgm:pt>
    <dgm:pt modelId="{A240D9A3-24A3-4957-9120-8EB2BAFD529C}" type="pres">
      <dgm:prSet presAssocID="{04689F53-5019-4EA6-A4EB-8FBB78F77D51}" presName="horz1" presStyleCnt="0"/>
      <dgm:spPr/>
    </dgm:pt>
    <dgm:pt modelId="{1B35CF28-0BE9-417B-BD4D-24ED37859549}" type="pres">
      <dgm:prSet presAssocID="{04689F53-5019-4EA6-A4EB-8FBB78F77D51}" presName="tx1" presStyleLbl="revTx" presStyleIdx="2" presStyleCnt="3"/>
      <dgm:spPr/>
      <dgm:t>
        <a:bodyPr/>
        <a:lstStyle/>
        <a:p>
          <a:endParaRPr lang="en-US"/>
        </a:p>
      </dgm:t>
    </dgm:pt>
    <dgm:pt modelId="{3E562B39-38A1-4A7E-8B84-2BBB538523F6}" type="pres">
      <dgm:prSet presAssocID="{04689F53-5019-4EA6-A4EB-8FBB78F77D51}" presName="vert1" presStyleCnt="0"/>
      <dgm:spPr/>
    </dgm:pt>
  </dgm:ptLst>
  <dgm:cxnLst>
    <dgm:cxn modelId="{068D59D3-5334-463F-9A20-6D047D61690E}" type="presOf" srcId="{04689F53-5019-4EA6-A4EB-8FBB78F77D51}" destId="{1B35CF28-0BE9-417B-BD4D-24ED37859549}" srcOrd="0" destOrd="0" presId="urn:microsoft.com/office/officeart/2008/layout/LinedList"/>
    <dgm:cxn modelId="{0D4D39AC-B37D-405A-8D7A-6436378A733B}" srcId="{62835C6C-49F0-4810-9EA4-A2BA6FB9A01E}" destId="{685E83E0-D740-4FD5-8240-D38A3885B8C7}" srcOrd="1" destOrd="0" parTransId="{9CFC4831-84A0-481F-A14B-5E5A05F50892}" sibTransId="{8BD128EB-9F66-457B-883E-E2A24B181F83}"/>
    <dgm:cxn modelId="{BF73C75F-CA03-4AEC-9BA8-30DF33C68218}" type="presOf" srcId="{6D7D4863-1A2B-4104-AACD-8868F4E61DBF}" destId="{F03CCE0B-8CEA-4D89-B76B-2501C5AE5624}" srcOrd="0" destOrd="0" presId="urn:microsoft.com/office/officeart/2008/layout/LinedList"/>
    <dgm:cxn modelId="{9685D7A5-AD4B-4273-9E0D-562E0F54D1EA}" type="presOf" srcId="{62835C6C-49F0-4810-9EA4-A2BA6FB9A01E}" destId="{242BAE64-C7EB-468B-A873-C33752D0615C}" srcOrd="0" destOrd="0" presId="urn:microsoft.com/office/officeart/2008/layout/LinedList"/>
    <dgm:cxn modelId="{19111909-6547-4899-8339-8CB8E7CF8D91}" srcId="{62835C6C-49F0-4810-9EA4-A2BA6FB9A01E}" destId="{6D7D4863-1A2B-4104-AACD-8868F4E61DBF}" srcOrd="0" destOrd="0" parTransId="{58C14A3F-025D-42AF-B24F-D81CB85BAD5A}" sibTransId="{20D77A84-9FD4-4E35-9323-48DA4DF76535}"/>
    <dgm:cxn modelId="{F9DD7F07-D00C-45CB-A86E-E43ED74834C8}" type="presOf" srcId="{685E83E0-D740-4FD5-8240-D38A3885B8C7}" destId="{595BB77E-4CA2-42A4-B93F-72C536F59659}" srcOrd="0" destOrd="0" presId="urn:microsoft.com/office/officeart/2008/layout/LinedList"/>
    <dgm:cxn modelId="{F64F0878-0C2A-4A2D-A89B-B866C461712F}" srcId="{62835C6C-49F0-4810-9EA4-A2BA6FB9A01E}" destId="{04689F53-5019-4EA6-A4EB-8FBB78F77D51}" srcOrd="2" destOrd="0" parTransId="{0B5BBD4D-8984-4378-8326-D676DEE56228}" sibTransId="{D163D02E-7D2B-4752-8928-0DBE109D2E79}"/>
    <dgm:cxn modelId="{A8116B21-663E-4EF7-8B6A-9082614AAA5B}" type="presParOf" srcId="{242BAE64-C7EB-468B-A873-C33752D0615C}" destId="{11C4B0A3-0F0B-4973-A2DA-881525681E43}" srcOrd="0" destOrd="0" presId="urn:microsoft.com/office/officeart/2008/layout/LinedList"/>
    <dgm:cxn modelId="{4941BBCA-0BD1-4598-9DEA-2CE695A3B360}" type="presParOf" srcId="{242BAE64-C7EB-468B-A873-C33752D0615C}" destId="{DD2C54D9-C62C-4CDB-A451-A35AE07C4FEE}" srcOrd="1" destOrd="0" presId="urn:microsoft.com/office/officeart/2008/layout/LinedList"/>
    <dgm:cxn modelId="{F146A664-3838-468E-A955-CA243E7FD3BB}" type="presParOf" srcId="{DD2C54D9-C62C-4CDB-A451-A35AE07C4FEE}" destId="{F03CCE0B-8CEA-4D89-B76B-2501C5AE5624}" srcOrd="0" destOrd="0" presId="urn:microsoft.com/office/officeart/2008/layout/LinedList"/>
    <dgm:cxn modelId="{918ED6EB-69A5-4FB6-B5CD-7EC61420F6A7}" type="presParOf" srcId="{DD2C54D9-C62C-4CDB-A451-A35AE07C4FEE}" destId="{1E66E74C-CC4D-4838-8EB0-1DA9484C15B1}" srcOrd="1" destOrd="0" presId="urn:microsoft.com/office/officeart/2008/layout/LinedList"/>
    <dgm:cxn modelId="{BEEEDCA3-6D8F-4E06-B5CD-55131267610A}" type="presParOf" srcId="{242BAE64-C7EB-468B-A873-C33752D0615C}" destId="{E13FFB4C-E0C5-4FBE-8F39-3410C55239AB}" srcOrd="2" destOrd="0" presId="urn:microsoft.com/office/officeart/2008/layout/LinedList"/>
    <dgm:cxn modelId="{8243FFD9-ACD9-41A6-9132-92BBC02A0BA8}" type="presParOf" srcId="{242BAE64-C7EB-468B-A873-C33752D0615C}" destId="{0CFDA012-DDAE-4875-B70D-DEA1A8279A31}" srcOrd="3" destOrd="0" presId="urn:microsoft.com/office/officeart/2008/layout/LinedList"/>
    <dgm:cxn modelId="{E6924B73-8928-45E3-B705-365DB84D7D4A}" type="presParOf" srcId="{0CFDA012-DDAE-4875-B70D-DEA1A8279A31}" destId="{595BB77E-4CA2-42A4-B93F-72C536F59659}" srcOrd="0" destOrd="0" presId="urn:microsoft.com/office/officeart/2008/layout/LinedList"/>
    <dgm:cxn modelId="{C29F63F3-12E3-4CCD-B370-E63955971387}" type="presParOf" srcId="{0CFDA012-DDAE-4875-B70D-DEA1A8279A31}" destId="{B95BDC0D-C689-4F7D-96A6-565B04478697}" srcOrd="1" destOrd="0" presId="urn:microsoft.com/office/officeart/2008/layout/LinedList"/>
    <dgm:cxn modelId="{75B923D5-C421-46CB-9A72-0DBA78B54263}" type="presParOf" srcId="{242BAE64-C7EB-468B-A873-C33752D0615C}" destId="{1637BF38-FA9F-4ABC-BB1B-BED8BBD75900}" srcOrd="4" destOrd="0" presId="urn:microsoft.com/office/officeart/2008/layout/LinedList"/>
    <dgm:cxn modelId="{4E5EBC05-0335-47AC-8F56-7CC005C3CF54}" type="presParOf" srcId="{242BAE64-C7EB-468B-A873-C33752D0615C}" destId="{A240D9A3-24A3-4957-9120-8EB2BAFD529C}" srcOrd="5" destOrd="0" presId="urn:microsoft.com/office/officeart/2008/layout/LinedList"/>
    <dgm:cxn modelId="{34929FF2-11DA-4FB4-902D-B8224D1D6C4D}" type="presParOf" srcId="{A240D9A3-24A3-4957-9120-8EB2BAFD529C}" destId="{1B35CF28-0BE9-417B-BD4D-24ED37859549}" srcOrd="0" destOrd="0" presId="urn:microsoft.com/office/officeart/2008/layout/LinedList"/>
    <dgm:cxn modelId="{3F307CCF-A6BD-458F-8DD1-0A2DD08AB23B}" type="presParOf" srcId="{A240D9A3-24A3-4957-9120-8EB2BAFD529C}" destId="{3E562B39-38A1-4A7E-8B84-2BBB538523F6}"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CE9FDA-AFA3-405A-80EA-FB2A2B71D7E7}"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5AD909E0-D71A-44EA-8E22-BB25CECB8DB3}">
      <dgm:prSet/>
      <dgm:spPr/>
      <dgm:t>
        <a:bodyPr/>
        <a:lstStyle/>
        <a:p>
          <a:r>
            <a:rPr lang="en-GB"/>
            <a:t>We have used summarize method from gensim module to perform text summarization.</a:t>
          </a:r>
          <a:endParaRPr lang="en-US"/>
        </a:p>
      </dgm:t>
    </dgm:pt>
    <dgm:pt modelId="{2891ED7D-2DEB-427E-8AB2-A200547457C9}" type="parTrans" cxnId="{0A6881C3-6AD6-4AAF-B1D2-79E5F371DB5C}">
      <dgm:prSet/>
      <dgm:spPr/>
      <dgm:t>
        <a:bodyPr/>
        <a:lstStyle/>
        <a:p>
          <a:endParaRPr lang="en-US"/>
        </a:p>
      </dgm:t>
    </dgm:pt>
    <dgm:pt modelId="{0670C03A-6E87-46F9-B43A-631E3E8D39BF}" type="sibTrans" cxnId="{0A6881C3-6AD6-4AAF-B1D2-79E5F371DB5C}">
      <dgm:prSet/>
      <dgm:spPr/>
      <dgm:t>
        <a:bodyPr/>
        <a:lstStyle/>
        <a:p>
          <a:endParaRPr lang="en-US"/>
        </a:p>
      </dgm:t>
    </dgm:pt>
    <dgm:pt modelId="{E0B9675D-A156-452E-9B2C-58F3B64E2E50}">
      <dgm:prSet/>
      <dgm:spPr/>
      <dgm:t>
        <a:bodyPr/>
        <a:lstStyle/>
        <a:p>
          <a:r>
            <a:rPr lang="en-US"/>
            <a:t>We have summarized based on the </a:t>
          </a:r>
          <a:r>
            <a:rPr lang="en-GB"/>
            <a:t>percentage of the original content that must be in the summary - which is called as </a:t>
          </a:r>
          <a:r>
            <a:rPr lang="en-GB" b="1"/>
            <a:t>percentage summary</a:t>
          </a:r>
          <a:r>
            <a:rPr lang="en-GB"/>
            <a:t> and the maximum number of words from the original content that must be in the  summary – which is called </a:t>
          </a:r>
          <a:r>
            <a:rPr lang="en-GB" b="1"/>
            <a:t>word_summary</a:t>
          </a:r>
          <a:r>
            <a:rPr lang="en-GB"/>
            <a:t>.</a:t>
          </a:r>
          <a:endParaRPr lang="en-US"/>
        </a:p>
      </dgm:t>
    </dgm:pt>
    <dgm:pt modelId="{6F9286D8-48A4-4B8D-9F2F-11071F526D26}" type="parTrans" cxnId="{051A7302-5CC9-42DE-AD97-839898A1EBDB}">
      <dgm:prSet/>
      <dgm:spPr/>
      <dgm:t>
        <a:bodyPr/>
        <a:lstStyle/>
        <a:p>
          <a:endParaRPr lang="en-US"/>
        </a:p>
      </dgm:t>
    </dgm:pt>
    <dgm:pt modelId="{3DC82E06-0BA1-4EDE-85FA-02E06B1B75FB}" type="sibTrans" cxnId="{051A7302-5CC9-42DE-AD97-839898A1EBDB}">
      <dgm:prSet/>
      <dgm:spPr/>
      <dgm:t>
        <a:bodyPr/>
        <a:lstStyle/>
        <a:p>
          <a:endParaRPr lang="en-US"/>
        </a:p>
      </dgm:t>
    </dgm:pt>
    <dgm:pt modelId="{3879F0C1-B2DA-40A2-9D35-5C1F2F80E4C4}">
      <dgm:prSet/>
      <dgm:spPr/>
      <dgm:t>
        <a:bodyPr/>
        <a:lstStyle/>
        <a:p>
          <a:r>
            <a:rPr lang="en-GB"/>
            <a:t>To get the percentage summary, we have passed a parameter called ratio to the summarize method.</a:t>
          </a:r>
          <a:endParaRPr lang="en-US"/>
        </a:p>
      </dgm:t>
    </dgm:pt>
    <dgm:pt modelId="{A53C69BA-7B2B-4181-8B63-5D88980052ED}" type="parTrans" cxnId="{576E2357-4A53-4BBD-A510-A71CF1A3B5A4}">
      <dgm:prSet/>
      <dgm:spPr/>
      <dgm:t>
        <a:bodyPr/>
        <a:lstStyle/>
        <a:p>
          <a:endParaRPr lang="en-US"/>
        </a:p>
      </dgm:t>
    </dgm:pt>
    <dgm:pt modelId="{09623807-4C3D-4DAB-BD54-3F65F96C4205}" type="sibTrans" cxnId="{576E2357-4A53-4BBD-A510-A71CF1A3B5A4}">
      <dgm:prSet/>
      <dgm:spPr/>
      <dgm:t>
        <a:bodyPr/>
        <a:lstStyle/>
        <a:p>
          <a:endParaRPr lang="en-US"/>
        </a:p>
      </dgm:t>
    </dgm:pt>
    <dgm:pt modelId="{28652DF0-C813-46B8-9D0F-9D1A66995029}">
      <dgm:prSet/>
      <dgm:spPr/>
      <dgm:t>
        <a:bodyPr/>
        <a:lstStyle/>
        <a:p>
          <a:r>
            <a:rPr lang="en-GB"/>
            <a:t>To get the word summary , we have passed a parameter called word_count to the summarize method.</a:t>
          </a:r>
          <a:endParaRPr lang="en-US"/>
        </a:p>
      </dgm:t>
    </dgm:pt>
    <dgm:pt modelId="{81D7E95A-881E-4CC9-B56C-E7F19A042369}" type="parTrans" cxnId="{05DDA459-2E38-4D77-9810-C9928B2656EC}">
      <dgm:prSet/>
      <dgm:spPr/>
      <dgm:t>
        <a:bodyPr/>
        <a:lstStyle/>
        <a:p>
          <a:endParaRPr lang="en-US"/>
        </a:p>
      </dgm:t>
    </dgm:pt>
    <dgm:pt modelId="{6412C14E-797E-450A-8A9E-66429C964B3A}" type="sibTrans" cxnId="{05DDA459-2E38-4D77-9810-C9928B2656EC}">
      <dgm:prSet/>
      <dgm:spPr/>
      <dgm:t>
        <a:bodyPr/>
        <a:lstStyle/>
        <a:p>
          <a:endParaRPr lang="en-US"/>
        </a:p>
      </dgm:t>
    </dgm:pt>
    <dgm:pt modelId="{362B244D-6739-4C0C-B2CB-FEBBAF327BA9}" type="pres">
      <dgm:prSet presAssocID="{F6CE9FDA-AFA3-405A-80EA-FB2A2B71D7E7}" presName="vert0" presStyleCnt="0">
        <dgm:presLayoutVars>
          <dgm:dir/>
          <dgm:animOne val="branch"/>
          <dgm:animLvl val="lvl"/>
        </dgm:presLayoutVars>
      </dgm:prSet>
      <dgm:spPr/>
      <dgm:t>
        <a:bodyPr/>
        <a:lstStyle/>
        <a:p>
          <a:endParaRPr lang="en-US"/>
        </a:p>
      </dgm:t>
    </dgm:pt>
    <dgm:pt modelId="{1520EE1D-B6B6-429A-BD47-F8A5B6DBEFB5}" type="pres">
      <dgm:prSet presAssocID="{5AD909E0-D71A-44EA-8E22-BB25CECB8DB3}" presName="thickLine" presStyleLbl="alignNode1" presStyleIdx="0" presStyleCnt="4"/>
      <dgm:spPr/>
    </dgm:pt>
    <dgm:pt modelId="{5BE28B6D-21FE-451A-9D94-86504B599A77}" type="pres">
      <dgm:prSet presAssocID="{5AD909E0-D71A-44EA-8E22-BB25CECB8DB3}" presName="horz1" presStyleCnt="0"/>
      <dgm:spPr/>
    </dgm:pt>
    <dgm:pt modelId="{836AD74F-A253-47C4-828B-5135EF9D8945}" type="pres">
      <dgm:prSet presAssocID="{5AD909E0-D71A-44EA-8E22-BB25CECB8DB3}" presName="tx1" presStyleLbl="revTx" presStyleIdx="0" presStyleCnt="4"/>
      <dgm:spPr/>
      <dgm:t>
        <a:bodyPr/>
        <a:lstStyle/>
        <a:p>
          <a:endParaRPr lang="en-US"/>
        </a:p>
      </dgm:t>
    </dgm:pt>
    <dgm:pt modelId="{FA325D81-8078-4BCB-93DA-F55BA8E93CF6}" type="pres">
      <dgm:prSet presAssocID="{5AD909E0-D71A-44EA-8E22-BB25CECB8DB3}" presName="vert1" presStyleCnt="0"/>
      <dgm:spPr/>
    </dgm:pt>
    <dgm:pt modelId="{B6FA7104-98C5-4734-93C3-9BD3B50F8E19}" type="pres">
      <dgm:prSet presAssocID="{E0B9675D-A156-452E-9B2C-58F3B64E2E50}" presName="thickLine" presStyleLbl="alignNode1" presStyleIdx="1" presStyleCnt="4"/>
      <dgm:spPr/>
    </dgm:pt>
    <dgm:pt modelId="{C937B23D-ECC7-4822-8879-B64E0D10616F}" type="pres">
      <dgm:prSet presAssocID="{E0B9675D-A156-452E-9B2C-58F3B64E2E50}" presName="horz1" presStyleCnt="0"/>
      <dgm:spPr/>
    </dgm:pt>
    <dgm:pt modelId="{6D219D98-9658-4DA1-B6E0-6671284D9512}" type="pres">
      <dgm:prSet presAssocID="{E0B9675D-A156-452E-9B2C-58F3B64E2E50}" presName="tx1" presStyleLbl="revTx" presStyleIdx="1" presStyleCnt="4"/>
      <dgm:spPr/>
      <dgm:t>
        <a:bodyPr/>
        <a:lstStyle/>
        <a:p>
          <a:endParaRPr lang="en-US"/>
        </a:p>
      </dgm:t>
    </dgm:pt>
    <dgm:pt modelId="{995D880E-FF07-4E9B-A3E0-F91DA21013AB}" type="pres">
      <dgm:prSet presAssocID="{E0B9675D-A156-452E-9B2C-58F3B64E2E50}" presName="vert1" presStyleCnt="0"/>
      <dgm:spPr/>
    </dgm:pt>
    <dgm:pt modelId="{51BDE7B7-1B0C-4588-B3C2-556312FA89C7}" type="pres">
      <dgm:prSet presAssocID="{3879F0C1-B2DA-40A2-9D35-5C1F2F80E4C4}" presName="thickLine" presStyleLbl="alignNode1" presStyleIdx="2" presStyleCnt="4"/>
      <dgm:spPr/>
    </dgm:pt>
    <dgm:pt modelId="{52881A57-5D8A-45DC-B946-1CB6056628E6}" type="pres">
      <dgm:prSet presAssocID="{3879F0C1-B2DA-40A2-9D35-5C1F2F80E4C4}" presName="horz1" presStyleCnt="0"/>
      <dgm:spPr/>
    </dgm:pt>
    <dgm:pt modelId="{AE19C9D4-C768-4769-B435-F89CCAB4F585}" type="pres">
      <dgm:prSet presAssocID="{3879F0C1-B2DA-40A2-9D35-5C1F2F80E4C4}" presName="tx1" presStyleLbl="revTx" presStyleIdx="2" presStyleCnt="4"/>
      <dgm:spPr/>
      <dgm:t>
        <a:bodyPr/>
        <a:lstStyle/>
        <a:p>
          <a:endParaRPr lang="en-US"/>
        </a:p>
      </dgm:t>
    </dgm:pt>
    <dgm:pt modelId="{E2148A62-0465-4CCE-984C-17CB721DB49D}" type="pres">
      <dgm:prSet presAssocID="{3879F0C1-B2DA-40A2-9D35-5C1F2F80E4C4}" presName="vert1" presStyleCnt="0"/>
      <dgm:spPr/>
    </dgm:pt>
    <dgm:pt modelId="{45DCB36F-94F5-4753-9E02-174962CBE0DB}" type="pres">
      <dgm:prSet presAssocID="{28652DF0-C813-46B8-9D0F-9D1A66995029}" presName="thickLine" presStyleLbl="alignNode1" presStyleIdx="3" presStyleCnt="4"/>
      <dgm:spPr/>
    </dgm:pt>
    <dgm:pt modelId="{CABCAE2A-B4C9-4BD6-A64F-C44E3144ED2E}" type="pres">
      <dgm:prSet presAssocID="{28652DF0-C813-46B8-9D0F-9D1A66995029}" presName="horz1" presStyleCnt="0"/>
      <dgm:spPr/>
    </dgm:pt>
    <dgm:pt modelId="{DE58219C-5767-4F97-9505-13DF85A93A76}" type="pres">
      <dgm:prSet presAssocID="{28652DF0-C813-46B8-9D0F-9D1A66995029}" presName="tx1" presStyleLbl="revTx" presStyleIdx="3" presStyleCnt="4"/>
      <dgm:spPr/>
      <dgm:t>
        <a:bodyPr/>
        <a:lstStyle/>
        <a:p>
          <a:endParaRPr lang="en-US"/>
        </a:p>
      </dgm:t>
    </dgm:pt>
    <dgm:pt modelId="{1547FEF5-8AFF-4FA9-ABEB-3144F572295F}" type="pres">
      <dgm:prSet presAssocID="{28652DF0-C813-46B8-9D0F-9D1A66995029}" presName="vert1" presStyleCnt="0"/>
      <dgm:spPr/>
    </dgm:pt>
  </dgm:ptLst>
  <dgm:cxnLst>
    <dgm:cxn modelId="{051A7302-5CC9-42DE-AD97-839898A1EBDB}" srcId="{F6CE9FDA-AFA3-405A-80EA-FB2A2B71D7E7}" destId="{E0B9675D-A156-452E-9B2C-58F3B64E2E50}" srcOrd="1" destOrd="0" parTransId="{6F9286D8-48A4-4B8D-9F2F-11071F526D26}" sibTransId="{3DC82E06-0BA1-4EDE-85FA-02E06B1B75FB}"/>
    <dgm:cxn modelId="{B3B0CBB1-827A-4A3F-8B43-709D930763DC}" type="presOf" srcId="{28652DF0-C813-46B8-9D0F-9D1A66995029}" destId="{DE58219C-5767-4F97-9505-13DF85A93A76}" srcOrd="0" destOrd="0" presId="urn:microsoft.com/office/officeart/2008/layout/LinedList"/>
    <dgm:cxn modelId="{1894D061-09E3-4F65-8CA6-9DD3708CD1F4}" type="presOf" srcId="{5AD909E0-D71A-44EA-8E22-BB25CECB8DB3}" destId="{836AD74F-A253-47C4-828B-5135EF9D8945}" srcOrd="0" destOrd="0" presId="urn:microsoft.com/office/officeart/2008/layout/LinedList"/>
    <dgm:cxn modelId="{576E2357-4A53-4BBD-A510-A71CF1A3B5A4}" srcId="{F6CE9FDA-AFA3-405A-80EA-FB2A2B71D7E7}" destId="{3879F0C1-B2DA-40A2-9D35-5C1F2F80E4C4}" srcOrd="2" destOrd="0" parTransId="{A53C69BA-7B2B-4181-8B63-5D88980052ED}" sibTransId="{09623807-4C3D-4DAB-BD54-3F65F96C4205}"/>
    <dgm:cxn modelId="{B49BD628-BA4A-41E7-98D4-D3EC6C6C8F8E}" type="presOf" srcId="{E0B9675D-A156-452E-9B2C-58F3B64E2E50}" destId="{6D219D98-9658-4DA1-B6E0-6671284D9512}" srcOrd="0" destOrd="0" presId="urn:microsoft.com/office/officeart/2008/layout/LinedList"/>
    <dgm:cxn modelId="{05DDA459-2E38-4D77-9810-C9928B2656EC}" srcId="{F6CE9FDA-AFA3-405A-80EA-FB2A2B71D7E7}" destId="{28652DF0-C813-46B8-9D0F-9D1A66995029}" srcOrd="3" destOrd="0" parTransId="{81D7E95A-881E-4CC9-B56C-E7F19A042369}" sibTransId="{6412C14E-797E-450A-8A9E-66429C964B3A}"/>
    <dgm:cxn modelId="{0A6881C3-6AD6-4AAF-B1D2-79E5F371DB5C}" srcId="{F6CE9FDA-AFA3-405A-80EA-FB2A2B71D7E7}" destId="{5AD909E0-D71A-44EA-8E22-BB25CECB8DB3}" srcOrd="0" destOrd="0" parTransId="{2891ED7D-2DEB-427E-8AB2-A200547457C9}" sibTransId="{0670C03A-6E87-46F9-B43A-631E3E8D39BF}"/>
    <dgm:cxn modelId="{0C63483E-8D62-4BE6-959E-D14BA04585E3}" type="presOf" srcId="{F6CE9FDA-AFA3-405A-80EA-FB2A2B71D7E7}" destId="{362B244D-6739-4C0C-B2CB-FEBBAF327BA9}" srcOrd="0" destOrd="0" presId="urn:microsoft.com/office/officeart/2008/layout/LinedList"/>
    <dgm:cxn modelId="{C5805BF6-A8BB-40BC-BDC2-D08D9EDC570C}" type="presOf" srcId="{3879F0C1-B2DA-40A2-9D35-5C1F2F80E4C4}" destId="{AE19C9D4-C768-4769-B435-F89CCAB4F585}" srcOrd="0" destOrd="0" presId="urn:microsoft.com/office/officeart/2008/layout/LinedList"/>
    <dgm:cxn modelId="{02FE3442-869B-47EC-8B12-2A32E51EBDDA}" type="presParOf" srcId="{362B244D-6739-4C0C-B2CB-FEBBAF327BA9}" destId="{1520EE1D-B6B6-429A-BD47-F8A5B6DBEFB5}" srcOrd="0" destOrd="0" presId="urn:microsoft.com/office/officeart/2008/layout/LinedList"/>
    <dgm:cxn modelId="{1B2D6F15-B28C-42D5-A570-44BF6E6BD4EE}" type="presParOf" srcId="{362B244D-6739-4C0C-B2CB-FEBBAF327BA9}" destId="{5BE28B6D-21FE-451A-9D94-86504B599A77}" srcOrd="1" destOrd="0" presId="urn:microsoft.com/office/officeart/2008/layout/LinedList"/>
    <dgm:cxn modelId="{98B22896-6AAE-4D31-9526-81AB7DE9EC43}" type="presParOf" srcId="{5BE28B6D-21FE-451A-9D94-86504B599A77}" destId="{836AD74F-A253-47C4-828B-5135EF9D8945}" srcOrd="0" destOrd="0" presId="urn:microsoft.com/office/officeart/2008/layout/LinedList"/>
    <dgm:cxn modelId="{D726C318-90E4-49E1-B1BC-64D93C900D86}" type="presParOf" srcId="{5BE28B6D-21FE-451A-9D94-86504B599A77}" destId="{FA325D81-8078-4BCB-93DA-F55BA8E93CF6}" srcOrd="1" destOrd="0" presId="urn:microsoft.com/office/officeart/2008/layout/LinedList"/>
    <dgm:cxn modelId="{11D5B5E8-687C-42F7-8D51-DE52C11D3D39}" type="presParOf" srcId="{362B244D-6739-4C0C-B2CB-FEBBAF327BA9}" destId="{B6FA7104-98C5-4734-93C3-9BD3B50F8E19}" srcOrd="2" destOrd="0" presId="urn:microsoft.com/office/officeart/2008/layout/LinedList"/>
    <dgm:cxn modelId="{4A7953D3-D914-4FE1-9396-B0285937D133}" type="presParOf" srcId="{362B244D-6739-4C0C-B2CB-FEBBAF327BA9}" destId="{C937B23D-ECC7-4822-8879-B64E0D10616F}" srcOrd="3" destOrd="0" presId="urn:microsoft.com/office/officeart/2008/layout/LinedList"/>
    <dgm:cxn modelId="{553CC8FC-F116-41DC-BF13-F51C0F529A16}" type="presParOf" srcId="{C937B23D-ECC7-4822-8879-B64E0D10616F}" destId="{6D219D98-9658-4DA1-B6E0-6671284D9512}" srcOrd="0" destOrd="0" presId="urn:microsoft.com/office/officeart/2008/layout/LinedList"/>
    <dgm:cxn modelId="{D704A421-96DE-43F8-A531-5124753AADAD}" type="presParOf" srcId="{C937B23D-ECC7-4822-8879-B64E0D10616F}" destId="{995D880E-FF07-4E9B-A3E0-F91DA21013AB}" srcOrd="1" destOrd="0" presId="urn:microsoft.com/office/officeart/2008/layout/LinedList"/>
    <dgm:cxn modelId="{236B44ED-0F4B-48CC-A5EB-875A745CF023}" type="presParOf" srcId="{362B244D-6739-4C0C-B2CB-FEBBAF327BA9}" destId="{51BDE7B7-1B0C-4588-B3C2-556312FA89C7}" srcOrd="4" destOrd="0" presId="urn:microsoft.com/office/officeart/2008/layout/LinedList"/>
    <dgm:cxn modelId="{308B72A9-0F90-4397-9452-E3CCD3B2659C}" type="presParOf" srcId="{362B244D-6739-4C0C-B2CB-FEBBAF327BA9}" destId="{52881A57-5D8A-45DC-B946-1CB6056628E6}" srcOrd="5" destOrd="0" presId="urn:microsoft.com/office/officeart/2008/layout/LinedList"/>
    <dgm:cxn modelId="{F319149C-4427-463E-87AF-E4F368A95C25}" type="presParOf" srcId="{52881A57-5D8A-45DC-B946-1CB6056628E6}" destId="{AE19C9D4-C768-4769-B435-F89CCAB4F585}" srcOrd="0" destOrd="0" presId="urn:microsoft.com/office/officeart/2008/layout/LinedList"/>
    <dgm:cxn modelId="{09CDB9FC-11AB-4CB8-90BE-01AF0C41448A}" type="presParOf" srcId="{52881A57-5D8A-45DC-B946-1CB6056628E6}" destId="{E2148A62-0465-4CCE-984C-17CB721DB49D}" srcOrd="1" destOrd="0" presId="urn:microsoft.com/office/officeart/2008/layout/LinedList"/>
    <dgm:cxn modelId="{8A5AE032-7B38-4F97-9F89-38C00F49F6D9}" type="presParOf" srcId="{362B244D-6739-4C0C-B2CB-FEBBAF327BA9}" destId="{45DCB36F-94F5-4753-9E02-174962CBE0DB}" srcOrd="6" destOrd="0" presId="urn:microsoft.com/office/officeart/2008/layout/LinedList"/>
    <dgm:cxn modelId="{6FE45E2B-1571-4EB3-8DDB-FA11915F8716}" type="presParOf" srcId="{362B244D-6739-4C0C-B2CB-FEBBAF327BA9}" destId="{CABCAE2A-B4C9-4BD6-A64F-C44E3144ED2E}" srcOrd="7" destOrd="0" presId="urn:microsoft.com/office/officeart/2008/layout/LinedList"/>
    <dgm:cxn modelId="{74CD580B-DB94-4E74-9A0F-9E870CA50EFD}" type="presParOf" srcId="{CABCAE2A-B4C9-4BD6-A64F-C44E3144ED2E}" destId="{DE58219C-5767-4F97-9505-13DF85A93A76}" srcOrd="0" destOrd="0" presId="urn:microsoft.com/office/officeart/2008/layout/LinedList"/>
    <dgm:cxn modelId="{8F0A03D7-99EF-46D1-A6C6-36C45CC5DF85}" type="presParOf" srcId="{CABCAE2A-B4C9-4BD6-A64F-C44E3144ED2E}" destId="{1547FEF5-8AFF-4FA9-ABEB-3144F572295F}"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83CA8-351F-4737-B422-4AFC55E70EB7}">
      <dsp:nvSpPr>
        <dsp:cNvPr id="0" name=""/>
        <dsp:cNvSpPr/>
      </dsp:nvSpPr>
      <dsp:spPr>
        <a:xfrm>
          <a:off x="0" y="0"/>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37F1876-E22E-484B-8B8B-EE9925CE16A5}">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kern="1200"/>
            <a:t>The input consists of a theme and</a:t>
          </a:r>
          <a:r>
            <a:rPr lang="en-GB" sz="1800" kern="1200">
              <a:latin typeface="Gill Sans MT" panose="020B0502020104020203"/>
            </a:rPr>
            <a:t> </a:t>
          </a:r>
          <a:r>
            <a:rPr lang="en-GB" sz="1800" kern="1200"/>
            <a:t>source of </a:t>
          </a:r>
          <a:r>
            <a:rPr lang="en-GB" sz="1800" kern="1200">
              <a:latin typeface="Gill Sans MT" panose="020B0502020104020203"/>
            </a:rPr>
            <a:t>the data</a:t>
          </a:r>
          <a:r>
            <a:rPr lang="en-GB" sz="1800" kern="1200"/>
            <a:t>.</a:t>
          </a:r>
          <a:endParaRPr lang="en-US" sz="1800" kern="1200"/>
        </a:p>
      </dsp:txBody>
      <dsp:txXfrm>
        <a:off x="0" y="0"/>
        <a:ext cx="7012370" cy="1177282"/>
      </dsp:txXfrm>
    </dsp:sp>
    <dsp:sp modelId="{21DC1012-A939-40D9-9688-EE4ADDF2F5EA}">
      <dsp:nvSpPr>
        <dsp:cNvPr id="0" name=""/>
        <dsp:cNvSpPr/>
      </dsp:nvSpPr>
      <dsp:spPr>
        <a:xfrm>
          <a:off x="0" y="1177282"/>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6EA5DE0-9656-4AE8-A4D6-4B20C4978B87}">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kern="1200"/>
            <a:t>Data source could be a path to pdf document, word document</a:t>
          </a:r>
          <a:r>
            <a:rPr lang="en-GB" sz="1800" kern="1200">
              <a:latin typeface="Gill Sans MT" panose="020B0502020104020203"/>
            </a:rPr>
            <a:t>, text</a:t>
          </a:r>
          <a:r>
            <a:rPr lang="en-GB" sz="1800" kern="1200"/>
            <a:t> </a:t>
          </a:r>
          <a:r>
            <a:rPr lang="en-GB" sz="1800" kern="1200">
              <a:latin typeface="Gill Sans MT" panose="020B0502020104020203"/>
            </a:rPr>
            <a:t>file </a:t>
          </a:r>
          <a:r>
            <a:rPr lang="en-GB" sz="1800" kern="1200"/>
            <a:t>or a URL. </a:t>
          </a:r>
          <a:endParaRPr lang="en-US" sz="1800" kern="1200"/>
        </a:p>
      </dsp:txBody>
      <dsp:txXfrm>
        <a:off x="0" y="1177282"/>
        <a:ext cx="7012370" cy="1177282"/>
      </dsp:txXfrm>
    </dsp:sp>
    <dsp:sp modelId="{5B3833DA-1C02-48DC-BADB-5FFCDB4023E4}">
      <dsp:nvSpPr>
        <dsp:cNvPr id="0" name=""/>
        <dsp:cNvSpPr/>
      </dsp:nvSpPr>
      <dsp:spPr>
        <a:xfrm>
          <a:off x="0" y="2354565"/>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D7A6AD4-1B0D-406A-BAF7-2C67C4A08662}">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kern="1200"/>
            <a:t>Based on the extension of the input, corresponding functions to convert the input to a string</a:t>
          </a:r>
          <a:r>
            <a:rPr lang="en-GB" sz="1800" kern="1200">
              <a:latin typeface="Gill Sans MT" panose="020B0502020104020203"/>
            </a:rPr>
            <a:t> are invoked</a:t>
          </a:r>
          <a:r>
            <a:rPr lang="en-GB" sz="1800" kern="1200"/>
            <a:t>. For pdf documents, we have used </a:t>
          </a:r>
          <a:r>
            <a:rPr lang="en-GB" sz="1800" kern="1200" err="1">
              <a:latin typeface="Gill Sans MT" panose="020B0502020104020203"/>
            </a:rPr>
            <a:t>pymupdf</a:t>
          </a:r>
          <a:r>
            <a:rPr lang="en-GB" sz="1800" kern="1200"/>
            <a:t> module. For word documents, we have used docx2text module and for extracting web data, we have used beautiful soup module. </a:t>
          </a:r>
          <a:endParaRPr lang="en-US" sz="1800" kern="1200"/>
        </a:p>
      </dsp:txBody>
      <dsp:txXfrm>
        <a:off x="0" y="2354565"/>
        <a:ext cx="7012370" cy="1177282"/>
      </dsp:txXfrm>
    </dsp:sp>
    <dsp:sp modelId="{8198AA91-E460-46A4-B3EE-FA2EEA59C2CA}">
      <dsp:nvSpPr>
        <dsp:cNvPr id="0" name=""/>
        <dsp:cNvSpPr/>
      </dsp:nvSpPr>
      <dsp:spPr>
        <a:xfrm>
          <a:off x="0" y="3531848"/>
          <a:ext cx="7012370" cy="0"/>
        </a:xfrm>
        <a:prstGeom prst="lin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2DA87A3-8E07-4286-81C0-0755C1CDDC29}">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If there are any images in the </a:t>
          </a:r>
          <a:r>
            <a:rPr lang="en-GB" sz="1800" kern="1200">
              <a:latin typeface="Gill Sans MT" panose="020B0502020104020203"/>
            </a:rPr>
            <a:t>input</a:t>
          </a:r>
          <a:r>
            <a:rPr lang="en-GB" sz="1800" kern="1200"/>
            <a:t>, they are separately copied to a folder for future use if any.</a:t>
          </a:r>
          <a:r>
            <a:rPr lang="en-GB" sz="1800" kern="1200">
              <a:latin typeface="Gill Sans MT" panose="020B0502020104020203"/>
            </a:rPr>
            <a:t>Also we extract the text from the images and tables if any into a csv file.</a:t>
          </a:r>
          <a:endParaRPr lang="en-US" sz="1800" kern="1200"/>
        </a:p>
      </dsp:txBody>
      <dsp:txXfrm>
        <a:off x="0" y="3531848"/>
        <a:ext cx="7012370" cy="1177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42AA5-CA0E-4E0F-9105-8FC3DA357553}">
      <dsp:nvSpPr>
        <dsp:cNvPr id="0" name=""/>
        <dsp:cNvSpPr/>
      </dsp:nvSpPr>
      <dsp:spPr>
        <a:xfrm>
          <a:off x="0" y="574"/>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9A422A31-53E4-4022-BF69-0E6CF72A8099}">
      <dsp:nvSpPr>
        <dsp:cNvPr id="0" name=""/>
        <dsp:cNvSpPr/>
      </dsp:nvSpPr>
      <dsp:spPr>
        <a:xfrm>
          <a:off x="0" y="574"/>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Initially, we extract the list of sentences from the input string.</a:t>
          </a:r>
          <a:endParaRPr lang="en-US" sz="1900" kern="1200"/>
        </a:p>
      </dsp:txBody>
      <dsp:txXfrm>
        <a:off x="0" y="574"/>
        <a:ext cx="7012370" cy="941596"/>
      </dsp:txXfrm>
    </dsp:sp>
    <dsp:sp modelId="{E7B0C9CF-7A48-4C9F-8FE7-5EAE3350C290}">
      <dsp:nvSpPr>
        <dsp:cNvPr id="0" name=""/>
        <dsp:cNvSpPr/>
      </dsp:nvSpPr>
      <dsp:spPr>
        <a:xfrm>
          <a:off x="0" y="942171"/>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C559C4F-3C79-4346-B9C2-5983403C2BD5}">
      <dsp:nvSpPr>
        <dsp:cNvPr id="0" name=""/>
        <dsp:cNvSpPr/>
      </dsp:nvSpPr>
      <dsp:spPr>
        <a:xfrm>
          <a:off x="0" y="942171"/>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Each sentence in the list is encoded </a:t>
          </a:r>
          <a:r>
            <a:rPr lang="en-GB" sz="1900" kern="1200">
              <a:latin typeface="Gill Sans MT" panose="020B0502020104020203"/>
            </a:rPr>
            <a:t>into</a:t>
          </a:r>
          <a:r>
            <a:rPr lang="en-GB" sz="1900" kern="1200"/>
            <a:t> a one-hot vector and cosine similarity is computed between this vector and the theme vector.</a:t>
          </a:r>
          <a:endParaRPr lang="en-US" sz="1900" kern="1200"/>
        </a:p>
      </dsp:txBody>
      <dsp:txXfrm>
        <a:off x="0" y="942171"/>
        <a:ext cx="7012370" cy="941596"/>
      </dsp:txXfrm>
    </dsp:sp>
    <dsp:sp modelId="{A8DAC653-FBBE-4FA4-BD55-60F43B5A7094}">
      <dsp:nvSpPr>
        <dsp:cNvPr id="0" name=""/>
        <dsp:cNvSpPr/>
      </dsp:nvSpPr>
      <dsp:spPr>
        <a:xfrm>
          <a:off x="0" y="1883767"/>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92DFC65D-0BB9-4F7D-9C47-50C24DF8F946}">
      <dsp:nvSpPr>
        <dsp:cNvPr id="0" name=""/>
        <dsp:cNvSpPr/>
      </dsp:nvSpPr>
      <dsp:spPr>
        <a:xfrm>
          <a:off x="0" y="1883767"/>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The sentence along with its corresponding cosine similarity is appended to a dictionary.</a:t>
          </a:r>
          <a:endParaRPr lang="en-US" sz="1900" kern="1200"/>
        </a:p>
      </dsp:txBody>
      <dsp:txXfrm>
        <a:off x="0" y="1883767"/>
        <a:ext cx="7012370" cy="941596"/>
      </dsp:txXfrm>
    </dsp:sp>
    <dsp:sp modelId="{7EDAEAC3-5061-4062-88C0-BCBAC5A66159}">
      <dsp:nvSpPr>
        <dsp:cNvPr id="0" name=""/>
        <dsp:cNvSpPr/>
      </dsp:nvSpPr>
      <dsp:spPr>
        <a:xfrm>
          <a:off x="0" y="2825363"/>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887747D-E012-4AA7-9FC7-C5F950D2E783}">
      <dsp:nvSpPr>
        <dsp:cNvPr id="0" name=""/>
        <dsp:cNvSpPr/>
      </dsp:nvSpPr>
      <dsp:spPr>
        <a:xfrm>
          <a:off x="0" y="2825363"/>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The dictionary is sorted in descending order of cosine similarity. The top sentences in this dictionary give the list of sentences that are most relevant to the theme.</a:t>
          </a:r>
          <a:endParaRPr lang="en-US" sz="1900" kern="1200"/>
        </a:p>
      </dsp:txBody>
      <dsp:txXfrm>
        <a:off x="0" y="2825363"/>
        <a:ext cx="7012370" cy="941596"/>
      </dsp:txXfrm>
    </dsp:sp>
    <dsp:sp modelId="{3C182D3C-8E07-4D21-8BBD-C24C93487859}">
      <dsp:nvSpPr>
        <dsp:cNvPr id="0" name=""/>
        <dsp:cNvSpPr/>
      </dsp:nvSpPr>
      <dsp:spPr>
        <a:xfrm>
          <a:off x="0" y="3766959"/>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73B6FD6C-C4C6-4C28-8F53-6A1592A36770}">
      <dsp:nvSpPr>
        <dsp:cNvPr id="0" name=""/>
        <dsp:cNvSpPr/>
      </dsp:nvSpPr>
      <dsp:spPr>
        <a:xfrm>
          <a:off x="0" y="3766959"/>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GB" sz="1900" kern="1200">
              <a:latin typeface="Gill Sans MT" panose="020B0502020104020203"/>
            </a:rPr>
            <a:t>There is a threshold based on which how many sentences are returned is decided upon.</a:t>
          </a:r>
        </a:p>
      </dsp:txBody>
      <dsp:txXfrm>
        <a:off x="0" y="3766959"/>
        <a:ext cx="7012370" cy="941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4B0A3-0F0B-4973-A2DA-881525681E43}">
      <dsp:nvSpPr>
        <dsp:cNvPr id="0" name=""/>
        <dsp:cNvSpPr/>
      </dsp:nvSpPr>
      <dsp:spPr>
        <a:xfrm>
          <a:off x="0" y="2299"/>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03CCE0B-8CEA-4D89-B76B-2501C5AE5624}">
      <dsp:nvSpPr>
        <dsp:cNvPr id="0" name=""/>
        <dsp:cNvSpPr/>
      </dsp:nvSpPr>
      <dsp:spPr>
        <a:xfrm>
          <a:off x="0" y="2299"/>
          <a:ext cx="7012370"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First we extract a list of sentences from the input string.</a:t>
          </a:r>
          <a:endParaRPr lang="en-US" sz="2500" kern="1200"/>
        </a:p>
      </dsp:txBody>
      <dsp:txXfrm>
        <a:off x="0" y="2299"/>
        <a:ext cx="7012370" cy="1568177"/>
      </dsp:txXfrm>
    </dsp:sp>
    <dsp:sp modelId="{E13FFB4C-E0C5-4FBE-8F39-3410C55239AB}">
      <dsp:nvSpPr>
        <dsp:cNvPr id="0" name=""/>
        <dsp:cNvSpPr/>
      </dsp:nvSpPr>
      <dsp:spPr>
        <a:xfrm>
          <a:off x="0" y="1570476"/>
          <a:ext cx="7012370" cy="0"/>
        </a:xfrm>
        <a:prstGeom prst="line">
          <a:avLst/>
        </a:prstGeom>
        <a:gradFill rotWithShape="0">
          <a:gsLst>
            <a:gs pos="0">
              <a:schemeClr val="accent2">
                <a:hueOff val="595867"/>
                <a:satOff val="3457"/>
                <a:lumOff val="3432"/>
                <a:alphaOff val="0"/>
                <a:tint val="98000"/>
                <a:lumMod val="110000"/>
              </a:schemeClr>
            </a:gs>
            <a:gs pos="84000">
              <a:schemeClr val="accent2">
                <a:hueOff val="595867"/>
                <a:satOff val="3457"/>
                <a:lumOff val="3432"/>
                <a:alphaOff val="0"/>
                <a:shade val="90000"/>
                <a:lumMod val="88000"/>
              </a:schemeClr>
            </a:gs>
          </a:gsLst>
          <a:lin ang="5400000" scaled="0"/>
        </a:gradFill>
        <a:ln w="12700" cap="rnd" cmpd="sng" algn="ctr">
          <a:solidFill>
            <a:schemeClr val="accent2">
              <a:hueOff val="595867"/>
              <a:satOff val="3457"/>
              <a:lumOff val="343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95BB77E-4CA2-42A4-B93F-72C536F59659}">
      <dsp:nvSpPr>
        <dsp:cNvPr id="0" name=""/>
        <dsp:cNvSpPr/>
      </dsp:nvSpPr>
      <dsp:spPr>
        <a:xfrm>
          <a:off x="0" y="1570476"/>
          <a:ext cx="7012370"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Then the first and last occurrence of theme in </a:t>
          </a:r>
          <a:r>
            <a:rPr lang="en-GB" sz="2500" kern="1200">
              <a:latin typeface="Gill Sans MT" panose="020B0502020104020203"/>
            </a:rPr>
            <a:t>these</a:t>
          </a:r>
          <a:r>
            <a:rPr lang="en-GB" sz="2500" kern="1200"/>
            <a:t> list of sentences are found by iterating through </a:t>
          </a:r>
          <a:r>
            <a:rPr lang="en-GB" sz="2500" kern="1200">
              <a:latin typeface="Gill Sans MT" panose="020B0502020104020203"/>
            </a:rPr>
            <a:t>them</a:t>
          </a:r>
          <a:r>
            <a:rPr lang="en-GB" sz="2500" kern="1200"/>
            <a:t> and checking the presence of theme in every sentence.</a:t>
          </a:r>
          <a:endParaRPr lang="en-US" sz="2500" kern="1200"/>
        </a:p>
      </dsp:txBody>
      <dsp:txXfrm>
        <a:off x="0" y="1570476"/>
        <a:ext cx="7012370" cy="1568177"/>
      </dsp:txXfrm>
    </dsp:sp>
    <dsp:sp modelId="{1637BF38-FA9F-4ABC-BB1B-BED8BBD75900}">
      <dsp:nvSpPr>
        <dsp:cNvPr id="0" name=""/>
        <dsp:cNvSpPr/>
      </dsp:nvSpPr>
      <dsp:spPr>
        <a:xfrm>
          <a:off x="0" y="3138654"/>
          <a:ext cx="7012370" cy="0"/>
        </a:xfrm>
        <a:prstGeom prst="line">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w="12700" cap="rnd" cmpd="sng" algn="ctr">
          <a:solidFill>
            <a:schemeClr val="accent2">
              <a:hueOff val="1191735"/>
              <a:satOff val="6913"/>
              <a:lumOff val="686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B35CF28-0BE9-417B-BD4D-24ED37859549}">
      <dsp:nvSpPr>
        <dsp:cNvPr id="0" name=""/>
        <dsp:cNvSpPr/>
      </dsp:nvSpPr>
      <dsp:spPr>
        <a:xfrm>
          <a:off x="0" y="3138654"/>
          <a:ext cx="7012370" cy="156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The list of sentences that are between the first and the last occurrence are the sentences that belong to the theme.</a:t>
          </a:r>
          <a:endParaRPr lang="en-US" sz="2500" kern="1200"/>
        </a:p>
      </dsp:txBody>
      <dsp:txXfrm>
        <a:off x="0" y="3138654"/>
        <a:ext cx="7012370" cy="15681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0EE1D-B6B6-429A-BD47-F8A5B6DBEFB5}">
      <dsp:nvSpPr>
        <dsp:cNvPr id="0" name=""/>
        <dsp:cNvSpPr/>
      </dsp:nvSpPr>
      <dsp:spPr>
        <a:xfrm>
          <a:off x="0" y="0"/>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36AD74F-A253-47C4-828B-5135EF9D8945}">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We have used summarize method from gensim module to perform text summarization.</a:t>
          </a:r>
          <a:endParaRPr lang="en-US" sz="1800" kern="1200"/>
        </a:p>
      </dsp:txBody>
      <dsp:txXfrm>
        <a:off x="0" y="0"/>
        <a:ext cx="7012370" cy="1177282"/>
      </dsp:txXfrm>
    </dsp:sp>
    <dsp:sp modelId="{B6FA7104-98C5-4734-93C3-9BD3B50F8E19}">
      <dsp:nvSpPr>
        <dsp:cNvPr id="0" name=""/>
        <dsp:cNvSpPr/>
      </dsp:nvSpPr>
      <dsp:spPr>
        <a:xfrm>
          <a:off x="0" y="1177282"/>
          <a:ext cx="7012370" cy="0"/>
        </a:xfrm>
        <a:prstGeom prst="line">
          <a:avLst/>
        </a:prstGeom>
        <a:gradFill rotWithShape="0">
          <a:gsLst>
            <a:gs pos="0">
              <a:schemeClr val="accent2">
                <a:hueOff val="397245"/>
                <a:satOff val="2304"/>
                <a:lumOff val="2288"/>
                <a:alphaOff val="0"/>
                <a:tint val="98000"/>
                <a:lumMod val="110000"/>
              </a:schemeClr>
            </a:gs>
            <a:gs pos="84000">
              <a:schemeClr val="accent2">
                <a:hueOff val="397245"/>
                <a:satOff val="2304"/>
                <a:lumOff val="2288"/>
                <a:alphaOff val="0"/>
                <a:shade val="90000"/>
                <a:lumMod val="88000"/>
              </a:schemeClr>
            </a:gs>
          </a:gsLst>
          <a:lin ang="5400000" scaled="0"/>
        </a:gradFill>
        <a:ln w="12700" cap="rnd" cmpd="sng" algn="ctr">
          <a:solidFill>
            <a:schemeClr val="accent2">
              <a:hueOff val="397245"/>
              <a:satOff val="2304"/>
              <a:lumOff val="2288"/>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D219D98-9658-4DA1-B6E0-6671284D9512}">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have summarized based on the </a:t>
          </a:r>
          <a:r>
            <a:rPr lang="en-GB" sz="1800" kern="1200"/>
            <a:t>percentage of the original content that must be in the summary - which is called as </a:t>
          </a:r>
          <a:r>
            <a:rPr lang="en-GB" sz="1800" b="1" kern="1200"/>
            <a:t>percentage summary</a:t>
          </a:r>
          <a:r>
            <a:rPr lang="en-GB" sz="1800" kern="1200"/>
            <a:t> and the maximum number of words from the original content that must be in the  summary – which is called </a:t>
          </a:r>
          <a:r>
            <a:rPr lang="en-GB" sz="1800" b="1" kern="1200"/>
            <a:t>word_summary</a:t>
          </a:r>
          <a:r>
            <a:rPr lang="en-GB" sz="1800" kern="1200"/>
            <a:t>.</a:t>
          </a:r>
          <a:endParaRPr lang="en-US" sz="1800" kern="1200"/>
        </a:p>
      </dsp:txBody>
      <dsp:txXfrm>
        <a:off x="0" y="1177282"/>
        <a:ext cx="7012370" cy="1177282"/>
      </dsp:txXfrm>
    </dsp:sp>
    <dsp:sp modelId="{51BDE7B7-1B0C-4588-B3C2-556312FA89C7}">
      <dsp:nvSpPr>
        <dsp:cNvPr id="0" name=""/>
        <dsp:cNvSpPr/>
      </dsp:nvSpPr>
      <dsp:spPr>
        <a:xfrm>
          <a:off x="0" y="2354565"/>
          <a:ext cx="7012370" cy="0"/>
        </a:xfrm>
        <a:prstGeom prst="line">
          <a:avLst/>
        </a:prstGeom>
        <a:gradFill rotWithShape="0">
          <a:gsLst>
            <a:gs pos="0">
              <a:schemeClr val="accent2">
                <a:hueOff val="794490"/>
                <a:satOff val="4609"/>
                <a:lumOff val="4576"/>
                <a:alphaOff val="0"/>
                <a:tint val="98000"/>
                <a:lumMod val="110000"/>
              </a:schemeClr>
            </a:gs>
            <a:gs pos="84000">
              <a:schemeClr val="accent2">
                <a:hueOff val="794490"/>
                <a:satOff val="4609"/>
                <a:lumOff val="4576"/>
                <a:alphaOff val="0"/>
                <a:shade val="90000"/>
                <a:lumMod val="88000"/>
              </a:schemeClr>
            </a:gs>
          </a:gsLst>
          <a:lin ang="5400000" scaled="0"/>
        </a:gradFill>
        <a:ln w="12700" cap="rnd" cmpd="sng" algn="ctr">
          <a:solidFill>
            <a:schemeClr val="accent2">
              <a:hueOff val="794490"/>
              <a:satOff val="4609"/>
              <a:lumOff val="4576"/>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E19C9D4-C768-4769-B435-F89CCAB4F585}">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To get the percentage summary, we have passed a parameter called ratio to the summarize method.</a:t>
          </a:r>
          <a:endParaRPr lang="en-US" sz="1800" kern="1200"/>
        </a:p>
      </dsp:txBody>
      <dsp:txXfrm>
        <a:off x="0" y="2354565"/>
        <a:ext cx="7012370" cy="1177282"/>
      </dsp:txXfrm>
    </dsp:sp>
    <dsp:sp modelId="{45DCB36F-94F5-4753-9E02-174962CBE0DB}">
      <dsp:nvSpPr>
        <dsp:cNvPr id="0" name=""/>
        <dsp:cNvSpPr/>
      </dsp:nvSpPr>
      <dsp:spPr>
        <a:xfrm>
          <a:off x="0" y="3531848"/>
          <a:ext cx="7012370" cy="0"/>
        </a:xfrm>
        <a:prstGeom prst="line">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w="12700" cap="rnd" cmpd="sng" algn="ctr">
          <a:solidFill>
            <a:schemeClr val="accent2">
              <a:hueOff val="1191735"/>
              <a:satOff val="6913"/>
              <a:lumOff val="686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DE58219C-5767-4F97-9505-13DF85A93A76}">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To get the word summary , we have passed a parameter called word_count to the summarize method.</a:t>
          </a:r>
          <a:endParaRPr lang="en-US" sz="1800" kern="1200"/>
        </a:p>
      </dsp:txBody>
      <dsp:txXfrm>
        <a:off x="0" y="3531848"/>
        <a:ext cx="7012370" cy="11772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6/30/2020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xmlns="" val="70940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59261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6/30/2020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xmlns="" val="292364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361062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6/30/2020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xmlns="" val="28068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355986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265592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130575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259682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6/30/2020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xmlns="" val="216044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304641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a:t>
            </a:r>
          </a:p>
          <a:p>
            <a:pPr lvl="7"/>
            <a:r>
              <a:rPr lang="en-US"/>
              <a:t>Eight</a:t>
            </a:r>
          </a:p>
          <a:p>
            <a:pPr lvl="8"/>
            <a:r>
              <a:rPr lang="en-US"/>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6/30/2020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02336053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xmlns="" id="{E9AA9F65-94B8-41A5-A7FF-23D2CFB11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9">
            <a:extLst>
              <a:ext uri="{FF2B5EF4-FFF2-40B4-BE49-F238E27FC236}">
                <a16:creationId xmlns:a16="http://schemas.microsoft.com/office/drawing/2014/main" xmlns="" id="{7E8B0F8E-3F6C-4541-B9C1-774D80A088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11">
            <a:extLst>
              <a:ext uri="{FF2B5EF4-FFF2-40B4-BE49-F238E27FC236}">
                <a16:creationId xmlns:a16="http://schemas.microsoft.com/office/drawing/2014/main" xmlns="" id="{7A45F5BC-32D1-41CD-B270-C46F18CA1A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3">
            <a:extLst>
              <a:ext uri="{FF2B5EF4-FFF2-40B4-BE49-F238E27FC236}">
                <a16:creationId xmlns:a16="http://schemas.microsoft.com/office/drawing/2014/main" xmlns="" id="{5BB74D4E-F243-4A10-813D-500A140253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5">
            <a:extLst>
              <a:ext uri="{FF2B5EF4-FFF2-40B4-BE49-F238E27FC236}">
                <a16:creationId xmlns:a16="http://schemas.microsoft.com/office/drawing/2014/main" xmlns="" id="{1A59258C-AAC2-41CD-973C-7439B122A3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a:p>
        </p:txBody>
      </p:sp>
      <p:sp>
        <p:nvSpPr>
          <p:cNvPr id="13" name="Rectangle 17">
            <a:extLst>
              <a:ext uri="{FF2B5EF4-FFF2-40B4-BE49-F238E27FC236}">
                <a16:creationId xmlns:a16="http://schemas.microsoft.com/office/drawing/2014/main" xmlns="" id="{54516B72-0116-42B2-82A2-B11218A366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8" y="1033389"/>
            <a:ext cx="4826256" cy="4825409"/>
          </a:xfrm>
        </p:spPr>
        <p:txBody>
          <a:bodyPr vert="horz" lIns="91440" tIns="45720" rIns="91440" bIns="45720" rtlCol="0" anchor="ctr">
            <a:normAutofit/>
          </a:bodyPr>
          <a:lstStyle/>
          <a:p>
            <a:r>
              <a:rPr lang="en-US" sz="4600">
                <a:solidFill>
                  <a:srgbClr val="FFFFFF"/>
                </a:solidFill>
              </a:rPr>
              <a:t>TEXT SUMMARIZATION AND THEME BASED EXTRACTION</a:t>
            </a:r>
          </a:p>
        </p:txBody>
      </p:sp>
      <p:sp>
        <p:nvSpPr>
          <p:cNvPr id="20" name="Rectangle 19">
            <a:extLst>
              <a:ext uri="{FF2B5EF4-FFF2-40B4-BE49-F238E27FC236}">
                <a16:creationId xmlns:a16="http://schemas.microsoft.com/office/drawing/2014/main" xmlns="" id="{7CDB507F-21B7-4C27-B0FC-D9C465C6DB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7AB1AE17-B7A3-4363-95CD-25441E2FF1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6630509" y="803747"/>
            <a:ext cx="4980297" cy="5055052"/>
          </a:xfrm>
          <a:ln w="57150">
            <a:noFill/>
          </a:ln>
        </p:spPr>
        <p:txBody>
          <a:bodyPr vert="horz" lIns="91440" tIns="45720" rIns="91440" bIns="45720" rtlCol="0" anchor="ctr">
            <a:normAutofit fontScale="92500" lnSpcReduction="20000"/>
          </a:bodyPr>
          <a:lstStyle/>
          <a:p>
            <a:endParaRPr lang="en-US" sz="2200" dirty="0" smtClean="0">
              <a:solidFill>
                <a:schemeClr val="accent2">
                  <a:lumMod val="50000"/>
                </a:schemeClr>
              </a:solidFill>
            </a:endParaRPr>
          </a:p>
          <a:p>
            <a:r>
              <a:rPr lang="en-US" sz="2200" dirty="0" smtClean="0">
                <a:solidFill>
                  <a:schemeClr val="accent2">
                    <a:lumMod val="50000"/>
                  </a:schemeClr>
                </a:solidFill>
              </a:rPr>
              <a:t>HPE </a:t>
            </a:r>
            <a:r>
              <a:rPr lang="en-US" sz="2200" dirty="0">
                <a:solidFill>
                  <a:schemeClr val="accent2">
                    <a:lumMod val="50000"/>
                  </a:schemeClr>
                </a:solidFill>
              </a:rPr>
              <a:t>CTY PROGRAM – PES UNIVERSITY</a:t>
            </a:r>
          </a:p>
          <a:p>
            <a:endParaRPr lang="en-US" sz="2000" dirty="0">
              <a:solidFill>
                <a:schemeClr val="accent2">
                  <a:lumMod val="50000"/>
                </a:schemeClr>
              </a:solidFill>
            </a:endParaRPr>
          </a:p>
          <a:p>
            <a:r>
              <a:rPr lang="en-US" sz="2000" dirty="0">
                <a:solidFill>
                  <a:schemeClr val="accent2">
                    <a:lumMod val="50000"/>
                  </a:schemeClr>
                </a:solidFill>
              </a:rPr>
              <a:t>MENTORs:</a:t>
            </a:r>
            <a:endParaRPr lang="en-US" dirty="0">
              <a:solidFill>
                <a:schemeClr val="accent2">
                  <a:lumMod val="50000"/>
                </a:schemeClr>
              </a:solidFill>
            </a:endParaRPr>
          </a:p>
          <a:p>
            <a:r>
              <a:rPr lang="en-US" sz="2000" dirty="0">
                <a:solidFill>
                  <a:schemeClr val="accent2">
                    <a:lumMod val="50000"/>
                  </a:schemeClr>
                </a:solidFill>
              </a:rPr>
              <a:t>SAI RAJESH </a:t>
            </a:r>
          </a:p>
          <a:p>
            <a:r>
              <a:rPr lang="en-US" sz="2000" dirty="0">
                <a:solidFill>
                  <a:schemeClr val="accent2">
                    <a:lumMod val="50000"/>
                  </a:schemeClr>
                </a:solidFill>
              </a:rPr>
              <a:t>NIKHIL P</a:t>
            </a:r>
          </a:p>
          <a:p>
            <a:endParaRPr lang="en-US" sz="2000" dirty="0">
              <a:solidFill>
                <a:schemeClr val="accent2">
                  <a:lumMod val="50000"/>
                </a:schemeClr>
              </a:solidFill>
            </a:endParaRPr>
          </a:p>
          <a:p>
            <a:r>
              <a:rPr lang="en-US" sz="2000" dirty="0">
                <a:solidFill>
                  <a:schemeClr val="accent2">
                    <a:lumMod val="50000"/>
                  </a:schemeClr>
                </a:solidFill>
              </a:rPr>
              <a:t>BY:</a:t>
            </a:r>
          </a:p>
          <a:p>
            <a:pPr>
              <a:buFont typeface="Wingdings 2" panose="05020102010507070707" pitchFamily="18" charset="2"/>
              <a:buChar char=""/>
            </a:pPr>
            <a:r>
              <a:rPr lang="en-US" sz="2000" dirty="0">
                <a:solidFill>
                  <a:schemeClr val="accent2">
                    <a:lumMod val="50000"/>
                  </a:schemeClr>
                </a:solidFill>
              </a:rPr>
              <a:t>CHETAN </a:t>
            </a:r>
            <a:r>
              <a:rPr lang="en-US" sz="2000" dirty="0" err="1">
                <a:solidFill>
                  <a:schemeClr val="accent2">
                    <a:lumMod val="50000"/>
                  </a:schemeClr>
                </a:solidFill>
              </a:rPr>
              <a:t>chavHannavar</a:t>
            </a:r>
            <a:endParaRPr lang="en-US" sz="2000" dirty="0">
              <a:solidFill>
                <a:schemeClr val="accent2">
                  <a:lumMod val="50000"/>
                </a:schemeClr>
              </a:solidFill>
            </a:endParaRPr>
          </a:p>
          <a:p>
            <a:pPr>
              <a:buFont typeface="Wingdings 2" panose="05020102010507070707" pitchFamily="18" charset="2"/>
              <a:buChar char=""/>
            </a:pPr>
            <a:r>
              <a:rPr lang="en-US" sz="2000" dirty="0">
                <a:solidFill>
                  <a:schemeClr val="accent2">
                    <a:lumMod val="50000"/>
                  </a:schemeClr>
                </a:solidFill>
              </a:rPr>
              <a:t>NAGESH K J</a:t>
            </a:r>
          </a:p>
          <a:p>
            <a:pPr>
              <a:buFont typeface="Wingdings 2" panose="05020102010507070707" pitchFamily="18" charset="2"/>
              <a:buChar char=""/>
            </a:pPr>
            <a:r>
              <a:rPr lang="en-US" sz="2000" dirty="0">
                <a:solidFill>
                  <a:schemeClr val="accent2">
                    <a:lumMod val="50000"/>
                  </a:schemeClr>
                </a:solidFill>
              </a:rPr>
              <a:t>VENUGOPAL N B</a:t>
            </a:r>
          </a:p>
          <a:p>
            <a:pPr>
              <a:buFont typeface="Wingdings 2" panose="05020102010507070707" pitchFamily="18" charset="2"/>
              <a:buChar char=""/>
            </a:pPr>
            <a:r>
              <a:rPr lang="en-US" sz="2000" dirty="0">
                <a:solidFill>
                  <a:schemeClr val="accent2">
                    <a:lumMod val="50000"/>
                  </a:schemeClr>
                </a:solidFill>
              </a:rPr>
              <a:t>VINAYAKA M HEGDE</a:t>
            </a:r>
          </a:p>
          <a:p>
            <a:pPr>
              <a:buFont typeface="Wingdings 2" panose="05020102010507070707" pitchFamily="18" charset="2"/>
              <a:buChar char=""/>
            </a:pPr>
            <a:r>
              <a:rPr lang="en-US" sz="2000" dirty="0" err="1">
                <a:solidFill>
                  <a:schemeClr val="accent2">
                    <a:lumMod val="50000"/>
                  </a:schemeClr>
                </a:solidFill>
              </a:rPr>
              <a:t>Aditi</a:t>
            </a:r>
            <a:r>
              <a:rPr lang="en-US" sz="2000" dirty="0">
                <a:solidFill>
                  <a:schemeClr val="accent2">
                    <a:lumMod val="50000"/>
                  </a:schemeClr>
                </a:solidFill>
              </a:rPr>
              <a:t> M </a:t>
            </a:r>
            <a:r>
              <a:rPr lang="en-US" sz="2000" dirty="0" err="1">
                <a:solidFill>
                  <a:schemeClr val="accent2">
                    <a:lumMod val="50000"/>
                  </a:schemeClr>
                </a:solidFill>
              </a:rPr>
              <a:t>Manohar</a:t>
            </a:r>
            <a:endParaRPr lang="en-US" sz="2000" dirty="0">
              <a:solidFill>
                <a:schemeClr val="accent2">
                  <a:lumMod val="50000"/>
                </a:schemeClr>
              </a:solidFill>
            </a:endParaRPr>
          </a:p>
          <a:p>
            <a:pPr>
              <a:buFont typeface="Wingdings 2" panose="05020102010507070707" pitchFamily="18" charset="2"/>
              <a:buChar char=""/>
            </a:pPr>
            <a:endParaRPr lang="en-US" sz="2000" dirty="0">
              <a:solidFill>
                <a:schemeClr val="accent2">
                  <a:lumMod val="50000"/>
                </a:schemeClr>
              </a:solidFill>
            </a:endParaRPr>
          </a:p>
          <a:p>
            <a:pPr>
              <a:buFont typeface="Wingdings 2" panose="05020102010507070707" pitchFamily="18" charset="2"/>
              <a:buChar char=""/>
            </a:pPr>
            <a:endParaRPr lang="en-US" sz="2000" dirty="0">
              <a:solidFill>
                <a:schemeClr val="accent2">
                  <a:lumMod val="50000"/>
                </a:schemeClr>
              </a:solidFill>
            </a:endParaRP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9D88E-B2FA-4123-B37D-6002E2557908}"/>
              </a:ext>
            </a:extLst>
          </p:cNvPr>
          <p:cNvSpPr>
            <a:spLocks noGrp="1"/>
          </p:cNvSpPr>
          <p:nvPr>
            <p:ph type="title"/>
          </p:nvPr>
        </p:nvSpPr>
        <p:spPr/>
        <p:txBody>
          <a:bodyPr/>
          <a:lstStyle/>
          <a:p>
            <a:r>
              <a:rPr lang="en-GB"/>
              <a:t>THEME BASED EXTRACTION using cosine similarity</a:t>
            </a:r>
          </a:p>
        </p:txBody>
      </p:sp>
      <p:pic>
        <p:nvPicPr>
          <p:cNvPr id="5" name="Picture 5" descr="A screenshot of a cell phone&#10;&#10;Description automatically generated">
            <a:extLst>
              <a:ext uri="{FF2B5EF4-FFF2-40B4-BE49-F238E27FC236}">
                <a16:creationId xmlns:a16="http://schemas.microsoft.com/office/drawing/2014/main" xmlns="" id="{E88FF76F-FCAE-45EF-8D34-35F3732A5518}"/>
              </a:ext>
            </a:extLst>
          </p:cNvPr>
          <p:cNvPicPr>
            <a:picLocks noChangeAspect="1"/>
          </p:cNvPicPr>
          <p:nvPr/>
        </p:nvPicPr>
        <p:blipFill>
          <a:blip r:embed="rId2"/>
          <a:stretch>
            <a:fillRect/>
          </a:stretch>
        </p:blipFill>
        <p:spPr>
          <a:xfrm>
            <a:off x="4481973" y="2090468"/>
            <a:ext cx="2839866" cy="4747404"/>
          </a:xfrm>
          <a:prstGeom prst="rect">
            <a:avLst/>
          </a:prstGeom>
        </p:spPr>
      </p:pic>
    </p:spTree>
    <p:extLst>
      <p:ext uri="{BB962C8B-B14F-4D97-AF65-F5344CB8AC3E}">
        <p14:creationId xmlns:p14="http://schemas.microsoft.com/office/powerpoint/2010/main" xmlns="" val="279505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75F28DDD-9641-43BA-944D-79B0687051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F8EB4C-B3FE-4D59-B3F5-C8E9BD0BB1E4}"/>
              </a:ext>
            </a:extLst>
          </p:cNvPr>
          <p:cNvSpPr>
            <a:spLocks noGrp="1"/>
          </p:cNvSpPr>
          <p:nvPr>
            <p:ph type="title"/>
          </p:nvPr>
        </p:nvSpPr>
        <p:spPr>
          <a:xfrm>
            <a:off x="746228" y="1037967"/>
            <a:ext cx="3054091" cy="4709131"/>
          </a:xfrm>
        </p:spPr>
        <p:txBody>
          <a:bodyPr anchor="ctr">
            <a:normAutofit/>
          </a:bodyPr>
          <a:lstStyle/>
          <a:p>
            <a:r>
              <a:rPr lang="en-GB" b="1">
                <a:solidFill>
                  <a:schemeClr val="accent1"/>
                </a:solidFill>
                <a:cs typeface="Calibri Light"/>
              </a:rPr>
              <a:t>Theme based extraction using cosine similarity</a:t>
            </a:r>
          </a:p>
        </p:txBody>
      </p:sp>
      <p:sp>
        <p:nvSpPr>
          <p:cNvPr id="24" name="Rectangle 23">
            <a:extLst>
              <a:ext uri="{FF2B5EF4-FFF2-40B4-BE49-F238E27FC236}">
                <a16:creationId xmlns:a16="http://schemas.microsoft.com/office/drawing/2014/main" xmlns="" id="{32AA2954-062E-4B72-A97B-0B066FB156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10CA29A6-E0B1-40CD-ADF7-7B8E932A32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xmlns="" id="{8DD5F866-AD72-475A-B6C6-54E4577D4A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xmlns="" id="{C02BAD4C-6EA9-4F10-92D4-A1C8C53DAE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xmlns="" id="{A99A5F04-6731-4D4D-B4DC-A5CFEA31B15A}"/>
              </a:ext>
            </a:extLst>
          </p:cNvPr>
          <p:cNvGraphicFramePr>
            <a:graphicFrameLocks noGrp="1"/>
          </p:cNvGraphicFramePr>
          <p:nvPr>
            <p:ph idx="1"/>
            <p:extLst>
              <p:ext uri="{D42A27DB-BD31-4B8C-83A1-F6EECF244321}">
                <p14:modId xmlns:p14="http://schemas.microsoft.com/office/powerpoint/2010/main" xmlns="" val="3039527970"/>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042497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9D88E-B2FA-4123-B37D-6002E2557908}"/>
              </a:ext>
            </a:extLst>
          </p:cNvPr>
          <p:cNvSpPr>
            <a:spLocks noGrp="1"/>
          </p:cNvSpPr>
          <p:nvPr>
            <p:ph type="title"/>
          </p:nvPr>
        </p:nvSpPr>
        <p:spPr/>
        <p:txBody>
          <a:bodyPr/>
          <a:lstStyle/>
          <a:p>
            <a:r>
              <a:rPr lang="en-GB" sz="2400">
                <a:ea typeface="+mj-lt"/>
                <a:cs typeface="+mj-lt"/>
              </a:rPr>
              <a:t>THEME BASED EXTRACTION USING substring matching solution</a:t>
            </a:r>
          </a:p>
        </p:txBody>
      </p:sp>
      <p:pic>
        <p:nvPicPr>
          <p:cNvPr id="4" name="Picture 4" descr="A picture containing clock&#10;&#10;Description automatically generated">
            <a:extLst>
              <a:ext uri="{FF2B5EF4-FFF2-40B4-BE49-F238E27FC236}">
                <a16:creationId xmlns:a16="http://schemas.microsoft.com/office/drawing/2014/main" xmlns="" id="{3AE19287-2424-4A05-A5E2-AA81D01B023D}"/>
              </a:ext>
            </a:extLst>
          </p:cNvPr>
          <p:cNvPicPr>
            <a:picLocks noGrp="1" noChangeAspect="1"/>
          </p:cNvPicPr>
          <p:nvPr>
            <p:ph idx="1"/>
          </p:nvPr>
        </p:nvPicPr>
        <p:blipFill>
          <a:blip r:embed="rId2"/>
          <a:stretch>
            <a:fillRect/>
          </a:stretch>
        </p:blipFill>
        <p:spPr>
          <a:xfrm>
            <a:off x="4967966" y="2079855"/>
            <a:ext cx="2730520" cy="4684718"/>
          </a:xfrm>
        </p:spPr>
      </p:pic>
    </p:spTree>
    <p:extLst>
      <p:ext uri="{BB962C8B-B14F-4D97-AF65-F5344CB8AC3E}">
        <p14:creationId xmlns:p14="http://schemas.microsoft.com/office/powerpoint/2010/main" xmlns="" val="3972840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xmlns="" id="{75F28DDD-9641-43BA-944D-79B0687051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7E1036-3595-4BE1-9419-11B1E98258F3}"/>
              </a:ext>
            </a:extLst>
          </p:cNvPr>
          <p:cNvSpPr>
            <a:spLocks noGrp="1"/>
          </p:cNvSpPr>
          <p:nvPr>
            <p:ph type="title"/>
          </p:nvPr>
        </p:nvSpPr>
        <p:spPr>
          <a:xfrm>
            <a:off x="746228" y="1037967"/>
            <a:ext cx="3054091" cy="4709131"/>
          </a:xfrm>
        </p:spPr>
        <p:txBody>
          <a:bodyPr anchor="ctr">
            <a:normAutofit fontScale="90000"/>
          </a:bodyPr>
          <a:lstStyle/>
          <a:p>
            <a:r>
              <a:rPr lang="en-GB">
                <a:ea typeface="+mj-lt"/>
                <a:cs typeface="+mj-lt"/>
              </a:rPr>
              <a:t/>
            </a:r>
            <a:br>
              <a:rPr lang="en-GB">
                <a:ea typeface="+mj-lt"/>
                <a:cs typeface="+mj-lt"/>
              </a:rPr>
            </a:br>
            <a:r>
              <a:rPr lang="en-GB" b="1">
                <a:solidFill>
                  <a:schemeClr val="accent1"/>
                </a:solidFill>
                <a:ea typeface="+mj-lt"/>
                <a:cs typeface="+mj-lt"/>
              </a:rPr>
              <a:t>Theme based extraction by finding the occurrence of theme in sentences.</a:t>
            </a:r>
            <a:r>
              <a:rPr lang="en-GB" b="1">
                <a:ea typeface="+mj-lt"/>
                <a:cs typeface="+mj-lt"/>
              </a:rPr>
              <a:t/>
            </a:r>
            <a:br>
              <a:rPr lang="en-GB" b="1">
                <a:ea typeface="+mj-lt"/>
                <a:cs typeface="+mj-lt"/>
              </a:rPr>
            </a:br>
            <a:r>
              <a:rPr lang="en-GB" b="1">
                <a:ea typeface="+mj-lt"/>
                <a:cs typeface="+mj-lt"/>
              </a:rPr>
              <a:t/>
            </a:r>
            <a:br>
              <a:rPr lang="en-GB" b="1">
                <a:ea typeface="+mj-lt"/>
                <a:cs typeface="+mj-lt"/>
              </a:rPr>
            </a:br>
            <a:r>
              <a:rPr lang="en-GB" b="1">
                <a:solidFill>
                  <a:schemeClr val="accent1"/>
                </a:solidFill>
                <a:ea typeface="+mj-lt"/>
                <a:cs typeface="+mj-lt"/>
              </a:rPr>
              <a:t>(SUBSTRING MATCHING solution).</a:t>
            </a:r>
            <a:r>
              <a:rPr lang="en-GB" b="1">
                <a:ea typeface="+mj-lt"/>
                <a:cs typeface="+mj-lt"/>
              </a:rPr>
              <a:t/>
            </a:r>
            <a:br>
              <a:rPr lang="en-GB" b="1">
                <a:ea typeface="+mj-lt"/>
                <a:cs typeface="+mj-lt"/>
              </a:rPr>
            </a:br>
            <a:endParaRPr lang="en-GB" b="1">
              <a:solidFill>
                <a:schemeClr val="accent1"/>
              </a:solidFill>
              <a:ea typeface="+mj-lt"/>
              <a:cs typeface="+mj-lt"/>
            </a:endParaRPr>
          </a:p>
          <a:p>
            <a:endParaRPr lang="en-GB">
              <a:solidFill>
                <a:schemeClr val="accent1"/>
              </a:solidFill>
              <a:cs typeface="Calibri Light"/>
            </a:endParaRPr>
          </a:p>
        </p:txBody>
      </p:sp>
      <p:sp>
        <p:nvSpPr>
          <p:cNvPr id="31" name="Rectangle 30">
            <a:extLst>
              <a:ext uri="{FF2B5EF4-FFF2-40B4-BE49-F238E27FC236}">
                <a16:creationId xmlns:a16="http://schemas.microsoft.com/office/drawing/2014/main" xmlns="" id="{32AA2954-062E-4B72-A97B-0B066FB156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xmlns="" id="{10CA29A6-E0B1-40CD-ADF7-7B8E932A32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xmlns="" id="{8DD5F866-AD72-475A-B6C6-54E4577D4A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xmlns="" id="{C02BAD4C-6EA9-4F10-92D4-A1C8C53DAE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5" name="Content Placeholder 2">
            <a:extLst>
              <a:ext uri="{FF2B5EF4-FFF2-40B4-BE49-F238E27FC236}">
                <a16:creationId xmlns:a16="http://schemas.microsoft.com/office/drawing/2014/main" xmlns="" id="{6211EDC3-A77E-48D8-BD8C-290F96D0B620}"/>
              </a:ext>
            </a:extLst>
          </p:cNvPr>
          <p:cNvGraphicFramePr>
            <a:graphicFrameLocks noGrp="1"/>
          </p:cNvGraphicFramePr>
          <p:nvPr>
            <p:ph idx="1"/>
            <p:extLst>
              <p:ext uri="{D42A27DB-BD31-4B8C-83A1-F6EECF244321}">
                <p14:modId xmlns:p14="http://schemas.microsoft.com/office/powerpoint/2010/main" xmlns="" val="3996616788"/>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71803813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75F28DDD-9641-43BA-944D-79B0687051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DCBA42B-0510-4545-A6B6-565802B96720}"/>
              </a:ext>
            </a:extLst>
          </p:cNvPr>
          <p:cNvSpPr>
            <a:spLocks noGrp="1"/>
          </p:cNvSpPr>
          <p:nvPr>
            <p:ph type="title"/>
          </p:nvPr>
        </p:nvSpPr>
        <p:spPr>
          <a:xfrm>
            <a:off x="746228" y="1037967"/>
            <a:ext cx="3054091" cy="4709131"/>
          </a:xfrm>
        </p:spPr>
        <p:txBody>
          <a:bodyPr anchor="ctr">
            <a:normAutofit/>
          </a:bodyPr>
          <a:lstStyle/>
          <a:p>
            <a:r>
              <a:rPr lang="en-GB">
                <a:solidFill>
                  <a:schemeClr val="accent1"/>
                </a:solidFill>
                <a:cs typeface="Calibri Light"/>
              </a:rPr>
              <a:t>Text summarization</a:t>
            </a:r>
            <a:endParaRPr lang="en-GB">
              <a:solidFill>
                <a:schemeClr val="accent1"/>
              </a:solidFill>
            </a:endParaRPr>
          </a:p>
        </p:txBody>
      </p:sp>
      <p:sp>
        <p:nvSpPr>
          <p:cNvPr id="24" name="Rectangle 23">
            <a:extLst>
              <a:ext uri="{FF2B5EF4-FFF2-40B4-BE49-F238E27FC236}">
                <a16:creationId xmlns:a16="http://schemas.microsoft.com/office/drawing/2014/main" xmlns="" id="{32AA2954-062E-4B72-A97B-0B066FB156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10CA29A6-E0B1-40CD-ADF7-7B8E932A32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xmlns="" id="{8DD5F866-AD72-475A-B6C6-54E4577D4A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xmlns="" id="{C02BAD4C-6EA9-4F10-92D4-A1C8C53DAE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xmlns="" id="{F8AAC297-C33F-4430-82B7-C155D20AEE5F}"/>
              </a:ext>
            </a:extLst>
          </p:cNvPr>
          <p:cNvGraphicFramePr>
            <a:graphicFrameLocks noGrp="1"/>
          </p:cNvGraphicFramePr>
          <p:nvPr>
            <p:ph idx="1"/>
            <p:extLst>
              <p:ext uri="{D42A27DB-BD31-4B8C-83A1-F6EECF244321}">
                <p14:modId xmlns:p14="http://schemas.microsoft.com/office/powerpoint/2010/main" xmlns="" val="695241389"/>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3728910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E7F6C-D082-4162-B35E-2A78698FCA36}"/>
              </a:ext>
            </a:extLst>
          </p:cNvPr>
          <p:cNvSpPr>
            <a:spLocks noGrp="1"/>
          </p:cNvSpPr>
          <p:nvPr>
            <p:ph type="title"/>
          </p:nvPr>
        </p:nvSpPr>
        <p:spPr>
          <a:xfrm>
            <a:off x="581192" y="443364"/>
            <a:ext cx="11029616" cy="1013800"/>
          </a:xfrm>
        </p:spPr>
        <p:txBody>
          <a:bodyPr>
            <a:normAutofit/>
          </a:bodyPr>
          <a:lstStyle/>
          <a:p>
            <a:r>
              <a:rPr lang="en-GB" sz="2400"/>
              <a:t>Theme based extraction followed by summarization for pdf data</a:t>
            </a:r>
          </a:p>
        </p:txBody>
      </p:sp>
      <p:pic>
        <p:nvPicPr>
          <p:cNvPr id="12" name="Picture 12" descr="A screenshot of a social media post&#10;&#10;Description generated with very high confidence">
            <a:extLst>
              <a:ext uri="{FF2B5EF4-FFF2-40B4-BE49-F238E27FC236}">
                <a16:creationId xmlns:a16="http://schemas.microsoft.com/office/drawing/2014/main" xmlns="" id="{DD07838C-A2B9-468F-A1A0-60DEA32AA5C4}"/>
              </a:ext>
            </a:extLst>
          </p:cNvPr>
          <p:cNvPicPr>
            <a:picLocks noGrp="1" noChangeAspect="1"/>
          </p:cNvPicPr>
          <p:nvPr>
            <p:ph idx="1"/>
          </p:nvPr>
        </p:nvPicPr>
        <p:blipFill>
          <a:blip r:embed="rId2"/>
          <a:stretch>
            <a:fillRect/>
          </a:stretch>
        </p:blipFill>
        <p:spPr>
          <a:xfrm>
            <a:off x="1002670" y="1878571"/>
            <a:ext cx="10071640" cy="4569699"/>
          </a:xfrm>
        </p:spPr>
      </p:pic>
    </p:spTree>
    <p:extLst>
      <p:ext uri="{BB962C8B-B14F-4D97-AF65-F5344CB8AC3E}">
        <p14:creationId xmlns:p14="http://schemas.microsoft.com/office/powerpoint/2010/main" xmlns="" val="215747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D269F-2E8A-4165-A047-FFB930E79E62}"/>
              </a:ext>
            </a:extLst>
          </p:cNvPr>
          <p:cNvSpPr>
            <a:spLocks noGrp="1"/>
          </p:cNvSpPr>
          <p:nvPr>
            <p:ph type="title"/>
          </p:nvPr>
        </p:nvSpPr>
        <p:spPr/>
        <p:txBody>
          <a:bodyPr/>
          <a:lstStyle/>
          <a:p>
            <a:r>
              <a:rPr lang="en-GB" sz="2400">
                <a:ea typeface="+mj-lt"/>
                <a:cs typeface="+mj-lt"/>
              </a:rPr>
              <a:t>THEME BASED EXTRACTION FOLLOWED BY SUMMARIZATION FOR web DATA</a:t>
            </a:r>
          </a:p>
          <a:p>
            <a:endParaRPr lang="en-GB" sz="2400"/>
          </a:p>
        </p:txBody>
      </p:sp>
      <p:pic>
        <p:nvPicPr>
          <p:cNvPr id="4" name="Picture 4" descr="A screenshot of a social media post&#10;&#10;Description generated with very high confidence">
            <a:extLst>
              <a:ext uri="{FF2B5EF4-FFF2-40B4-BE49-F238E27FC236}">
                <a16:creationId xmlns:a16="http://schemas.microsoft.com/office/drawing/2014/main" xmlns="" id="{9833AA37-A492-4341-8243-E0EC22A997F5}"/>
              </a:ext>
            </a:extLst>
          </p:cNvPr>
          <p:cNvPicPr>
            <a:picLocks noGrp="1" noChangeAspect="1"/>
          </p:cNvPicPr>
          <p:nvPr>
            <p:ph idx="1"/>
          </p:nvPr>
        </p:nvPicPr>
        <p:blipFill>
          <a:blip r:embed="rId2"/>
          <a:stretch>
            <a:fillRect/>
          </a:stretch>
        </p:blipFill>
        <p:spPr>
          <a:xfrm>
            <a:off x="1786848" y="1907326"/>
            <a:ext cx="8762072" cy="4842868"/>
          </a:xfrm>
        </p:spPr>
      </p:pic>
    </p:spTree>
    <p:extLst>
      <p:ext uri="{BB962C8B-B14F-4D97-AF65-F5344CB8AC3E}">
        <p14:creationId xmlns:p14="http://schemas.microsoft.com/office/powerpoint/2010/main" xmlns="" val="296113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646FE-00B0-4D10-BAC5-B969DA0D3158}"/>
              </a:ext>
            </a:extLst>
          </p:cNvPr>
          <p:cNvSpPr>
            <a:spLocks noGrp="1"/>
          </p:cNvSpPr>
          <p:nvPr>
            <p:ph type="title"/>
          </p:nvPr>
        </p:nvSpPr>
        <p:spPr/>
        <p:txBody>
          <a:bodyPr/>
          <a:lstStyle/>
          <a:p>
            <a:r>
              <a:rPr lang="en-GB" sz="2100"/>
              <a:t>THEME BASED EXTRACTION FOLLOWED BY SUMMARIZATION FOR word document</a:t>
            </a:r>
            <a:endParaRPr lang="en-US" sz="2100"/>
          </a:p>
          <a:p>
            <a:endParaRPr lang="en-GB" sz="2100"/>
          </a:p>
        </p:txBody>
      </p:sp>
      <p:pic>
        <p:nvPicPr>
          <p:cNvPr id="4" name="Picture 4" descr="A screenshot of a social media post&#10;&#10;Description generated with very high confidence">
            <a:extLst>
              <a:ext uri="{FF2B5EF4-FFF2-40B4-BE49-F238E27FC236}">
                <a16:creationId xmlns:a16="http://schemas.microsoft.com/office/drawing/2014/main" xmlns="" id="{FC06AC06-0AD9-498D-B6FC-9E72114C453C}"/>
              </a:ext>
            </a:extLst>
          </p:cNvPr>
          <p:cNvPicPr>
            <a:picLocks noGrp="1" noChangeAspect="1"/>
          </p:cNvPicPr>
          <p:nvPr>
            <p:ph idx="1"/>
          </p:nvPr>
        </p:nvPicPr>
        <p:blipFill>
          <a:blip r:embed="rId2"/>
          <a:stretch>
            <a:fillRect/>
          </a:stretch>
        </p:blipFill>
        <p:spPr>
          <a:xfrm>
            <a:off x="1318243" y="1950458"/>
            <a:ext cx="10130607" cy="4742226"/>
          </a:xfrm>
        </p:spPr>
      </p:pic>
    </p:spTree>
    <p:extLst>
      <p:ext uri="{BB962C8B-B14F-4D97-AF65-F5344CB8AC3E}">
        <p14:creationId xmlns:p14="http://schemas.microsoft.com/office/powerpoint/2010/main" xmlns="" val="312269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636F6DB7-CF8D-494A-82F6-13B58DCA98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0B7E5194-6E82-4A44-99C3-FE7D87F341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70A3C81-0CD3-4F86-ACD5-1EF10BDFC1DB}"/>
              </a:ext>
            </a:extLst>
          </p:cNvPr>
          <p:cNvSpPr>
            <a:spLocks noGrp="1"/>
          </p:cNvSpPr>
          <p:nvPr>
            <p:ph type="title"/>
          </p:nvPr>
        </p:nvSpPr>
        <p:spPr>
          <a:xfrm>
            <a:off x="706601" y="2537252"/>
            <a:ext cx="3171905" cy="1013800"/>
          </a:xfrm>
        </p:spPr>
        <p:txBody>
          <a:bodyPr>
            <a:normAutofit/>
          </a:bodyPr>
          <a:lstStyle/>
          <a:p>
            <a:r>
              <a:rPr lang="en-GB" sz="2400" b="1">
                <a:solidFill>
                  <a:srgbClr val="FFFFFF"/>
                </a:solidFill>
                <a:cs typeface="Calibri Light"/>
              </a:rPr>
              <a:t>POC results</a:t>
            </a:r>
          </a:p>
        </p:txBody>
      </p:sp>
      <p:grpSp>
        <p:nvGrpSpPr>
          <p:cNvPr id="14" name="Group 13">
            <a:extLst>
              <a:ext uri="{FF2B5EF4-FFF2-40B4-BE49-F238E27FC236}">
                <a16:creationId xmlns:a16="http://schemas.microsoft.com/office/drawing/2014/main" xmlns="" id="{49FCC1E1-84D3-494D-A0A0-286AFA1C301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96E09E90-FF79-402E-AF01-97A279BEAD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EC6946F8-4B9B-4C51-9F51-2DB377392C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7B3D2B3D-A285-438C-A344-AED3E46A0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xmlns="" id="{A1549269-7550-43B7-9B6A-56EDD412847E}"/>
              </a:ext>
            </a:extLst>
          </p:cNvPr>
          <p:cNvSpPr txBox="1"/>
          <p:nvPr/>
        </p:nvSpPr>
        <p:spPr>
          <a:xfrm>
            <a:off x="4724400" y="1518250"/>
            <a:ext cx="57049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
        <p:nvSpPr>
          <p:cNvPr id="7" name="TextBox 6">
            <a:extLst>
              <a:ext uri="{FF2B5EF4-FFF2-40B4-BE49-F238E27FC236}">
                <a16:creationId xmlns:a16="http://schemas.microsoft.com/office/drawing/2014/main" xmlns="" id="{3CE6CB0C-34AD-46C4-A898-93F9C87B6FD3}"/>
              </a:ext>
            </a:extLst>
          </p:cNvPr>
          <p:cNvSpPr txBox="1"/>
          <p:nvPr/>
        </p:nvSpPr>
        <p:spPr>
          <a:xfrm>
            <a:off x="4867275" y="1833653"/>
            <a:ext cx="705640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solidFill>
                  <a:schemeClr val="bg1"/>
                </a:solidFill>
              </a:rPr>
              <a:t>We were able to extract images from the input data and store the images in a separate folder.</a:t>
            </a:r>
          </a:p>
          <a:p>
            <a:pPr marL="285750" indent="-285750">
              <a:buFont typeface="Arial"/>
              <a:buChar char="•"/>
            </a:pPr>
            <a:endParaRPr lang="en-GB" sz="2000">
              <a:solidFill>
                <a:schemeClr val="bg1"/>
              </a:solidFill>
            </a:endParaRPr>
          </a:p>
          <a:p>
            <a:pPr marL="285750" indent="-285750">
              <a:buFont typeface="Arial"/>
              <a:buChar char="•"/>
            </a:pPr>
            <a:r>
              <a:rPr lang="en-GB" sz="2000">
                <a:solidFill>
                  <a:schemeClr val="bg1"/>
                </a:solidFill>
              </a:rPr>
              <a:t>We were also able to extract the tables found in the input data and store them in a csv file.</a:t>
            </a:r>
          </a:p>
          <a:p>
            <a:pPr marL="285750" indent="-285750">
              <a:buFont typeface="Arial"/>
              <a:buChar char="•"/>
            </a:pPr>
            <a:endParaRPr lang="en-GB" sz="2000">
              <a:solidFill>
                <a:schemeClr val="bg1"/>
              </a:solidFill>
            </a:endParaRPr>
          </a:p>
          <a:p>
            <a:pPr marL="285750" indent="-285750">
              <a:buFont typeface="Arial"/>
              <a:buChar char="•"/>
            </a:pPr>
            <a:r>
              <a:rPr lang="en-GB" sz="2000">
                <a:solidFill>
                  <a:schemeClr val="bg1"/>
                </a:solidFill>
              </a:rPr>
              <a:t>We were able to extract the text from images and append it to the text extracted from other parts of the input file.</a:t>
            </a:r>
          </a:p>
        </p:txBody>
      </p:sp>
    </p:spTree>
    <p:extLst>
      <p:ext uri="{BB962C8B-B14F-4D97-AF65-F5344CB8AC3E}">
        <p14:creationId xmlns:p14="http://schemas.microsoft.com/office/powerpoint/2010/main" xmlns="" val="257480963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xmlns="" id="{F92989FB-1024-49B7-BDF1-B3CE27D486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1AE6CF9-F34C-4C7B-8741-ED2C0AA25093}"/>
              </a:ext>
            </a:extLst>
          </p:cNvPr>
          <p:cNvSpPr>
            <a:spLocks noGrp="1"/>
          </p:cNvSpPr>
          <p:nvPr>
            <p:ph type="title"/>
          </p:nvPr>
        </p:nvSpPr>
        <p:spPr>
          <a:xfrm>
            <a:off x="746228" y="1073231"/>
            <a:ext cx="3054091" cy="4711539"/>
          </a:xfrm>
        </p:spPr>
        <p:txBody>
          <a:bodyPr anchor="ctr">
            <a:normAutofit/>
          </a:bodyPr>
          <a:lstStyle/>
          <a:p>
            <a:r>
              <a:rPr lang="en-GB" sz="2500" b="1">
                <a:solidFill>
                  <a:schemeClr val="accent1"/>
                </a:solidFill>
                <a:cs typeface="Calibri Light" panose="020F0302020204030204"/>
              </a:rPr>
              <a:t>Challenges and scope for further improvements</a:t>
            </a:r>
          </a:p>
        </p:txBody>
      </p:sp>
      <p:sp>
        <p:nvSpPr>
          <p:cNvPr id="43" name="Rectangle 42">
            <a:extLst>
              <a:ext uri="{FF2B5EF4-FFF2-40B4-BE49-F238E27FC236}">
                <a16:creationId xmlns:a16="http://schemas.microsoft.com/office/drawing/2014/main" xmlns="" id="{DFEE959E-BF10-4204-9556-D1707088D4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xmlns="" id="{DDD17B6A-CB37-4005-9681-A20AFCDC78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3B7BBDE9-DAED-40B0-A640-503C918D1C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7BC7EA7B-802E-41F4-8926-C4475287AA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F601F60B-4EE0-4EA6-823A-1FBD227855D4}"/>
              </a:ext>
            </a:extLst>
          </p:cNvPr>
          <p:cNvSpPr>
            <a:spLocks noGrp="1"/>
          </p:cNvSpPr>
          <p:nvPr>
            <p:ph idx="1"/>
          </p:nvPr>
        </p:nvSpPr>
        <p:spPr>
          <a:xfrm>
            <a:off x="4702629" y="1073231"/>
            <a:ext cx="6599582" cy="4711539"/>
          </a:xfrm>
        </p:spPr>
        <p:txBody>
          <a:bodyPr>
            <a:normAutofit/>
          </a:bodyPr>
          <a:lstStyle/>
          <a:p>
            <a:pPr marL="0" indent="0">
              <a:buNone/>
            </a:pPr>
            <a:endParaRPr lang="en-GB" sz="2000">
              <a:solidFill>
                <a:srgbClr val="FFFFFF"/>
              </a:solidFill>
            </a:endParaRPr>
          </a:p>
          <a:p>
            <a:pPr marL="305435" indent="-305435">
              <a:buFont typeface="Arial" panose="05020102010507070707" pitchFamily="18" charset="2"/>
              <a:buChar char="•"/>
            </a:pPr>
            <a:r>
              <a:rPr lang="en-GB" sz="2000">
                <a:solidFill>
                  <a:srgbClr val="FFFFFF"/>
                </a:solidFill>
              </a:rPr>
              <a:t>We  faced some issues with decoding while scraping data from the web.</a:t>
            </a:r>
          </a:p>
          <a:p>
            <a:pPr marL="0" indent="0">
              <a:buNone/>
            </a:pPr>
            <a:endParaRPr lang="en-GB" sz="2000">
              <a:solidFill>
                <a:srgbClr val="FFFFFF"/>
              </a:solidFill>
            </a:endParaRPr>
          </a:p>
          <a:p>
            <a:pPr marL="305435" indent="-305435">
              <a:buFont typeface="Arial" panose="05020102010507070707" pitchFamily="18" charset="2"/>
              <a:buChar char="•"/>
            </a:pPr>
            <a:r>
              <a:rPr lang="en-GB" sz="2000">
                <a:solidFill>
                  <a:srgbClr val="FFFFFF"/>
                </a:solidFill>
              </a:rPr>
              <a:t>We have also tried to build a deep learning seq2seq model using </a:t>
            </a:r>
            <a:r>
              <a:rPr lang="en-GB" sz="2000" err="1">
                <a:solidFill>
                  <a:srgbClr val="FFFFFF"/>
                </a:solidFill>
              </a:rPr>
              <a:t>keras</a:t>
            </a:r>
            <a:r>
              <a:rPr lang="en-GB" sz="2000">
                <a:solidFill>
                  <a:srgbClr val="FFFFFF"/>
                </a:solidFill>
              </a:rPr>
              <a:t>. The problem was that the model worked well only with the validation data and was not generic hence we finally used the inbuilt </a:t>
            </a:r>
            <a:r>
              <a:rPr lang="en-GB" sz="2000" err="1">
                <a:solidFill>
                  <a:srgbClr val="FFFFFF"/>
                </a:solidFill>
              </a:rPr>
              <a:t>gensim</a:t>
            </a:r>
            <a:r>
              <a:rPr lang="en-GB" sz="2000">
                <a:solidFill>
                  <a:srgbClr val="FFFFFF"/>
                </a:solidFill>
              </a:rPr>
              <a:t> text summarization to serve the purpose.</a:t>
            </a:r>
          </a:p>
          <a:p>
            <a:pPr marL="0" indent="0">
              <a:buNone/>
            </a:pPr>
            <a:endParaRPr lang="en-GB" sz="2000">
              <a:solidFill>
                <a:srgbClr val="FFFFFF"/>
              </a:solidFill>
            </a:endParaRPr>
          </a:p>
        </p:txBody>
      </p:sp>
    </p:spTree>
    <p:extLst>
      <p:ext uri="{BB962C8B-B14F-4D97-AF65-F5344CB8AC3E}">
        <p14:creationId xmlns:p14="http://schemas.microsoft.com/office/powerpoint/2010/main" xmlns="" val="251856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xmlns="" id="{B373F125-DEF3-41D6-9918-AB21A2ACC3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xmlns="" id="{71E9F226-EB6E-48C9-ADDA-636DE4BF4E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154DC4F-39F5-4994-9ADA-89FB14605F1B}"/>
              </a:ext>
            </a:extLst>
          </p:cNvPr>
          <p:cNvSpPr>
            <a:spLocks noGrp="1"/>
          </p:cNvSpPr>
          <p:nvPr>
            <p:ph type="title"/>
          </p:nvPr>
        </p:nvSpPr>
        <p:spPr>
          <a:xfrm>
            <a:off x="959157" y="1113764"/>
            <a:ext cx="3269749" cy="4624327"/>
          </a:xfrm>
        </p:spPr>
        <p:txBody>
          <a:bodyPr anchor="ctr">
            <a:normAutofit/>
          </a:bodyPr>
          <a:lstStyle/>
          <a:p>
            <a:r>
              <a:rPr lang="en-GB" sz="3200" b="1">
                <a:solidFill>
                  <a:srgbClr val="FFFFFF"/>
                </a:solidFill>
                <a:cs typeface="Calibri Light"/>
              </a:rPr>
              <a:t>Objective</a:t>
            </a:r>
          </a:p>
        </p:txBody>
      </p:sp>
      <p:sp>
        <p:nvSpPr>
          <p:cNvPr id="3" name="Content Placeholder 2">
            <a:extLst>
              <a:ext uri="{FF2B5EF4-FFF2-40B4-BE49-F238E27FC236}">
                <a16:creationId xmlns:a16="http://schemas.microsoft.com/office/drawing/2014/main" xmlns="" id="{F51C1FC5-D946-4E7E-9918-69C69800B908}"/>
              </a:ext>
            </a:extLst>
          </p:cNvPr>
          <p:cNvSpPr>
            <a:spLocks noGrp="1"/>
          </p:cNvSpPr>
          <p:nvPr>
            <p:ph idx="1"/>
          </p:nvPr>
        </p:nvSpPr>
        <p:spPr>
          <a:xfrm>
            <a:off x="5155905" y="1113764"/>
            <a:ext cx="6108179" cy="4624327"/>
          </a:xfrm>
        </p:spPr>
        <p:txBody>
          <a:bodyPr anchor="ctr">
            <a:normAutofit/>
          </a:bodyPr>
          <a:lstStyle/>
          <a:p>
            <a:pPr marL="0" indent="0">
              <a:buNone/>
            </a:pPr>
            <a:endParaRPr lang="en-GB" sz="2000"/>
          </a:p>
          <a:p>
            <a:pPr marL="305435" indent="-305435"/>
            <a:r>
              <a:rPr lang="en-GB" sz="2000"/>
              <a:t>To extract text from the input provided in the form of a PDF , word document or a URL, to extract the images and tables from the input and store them separately for further use. Then to perform text summarization based on a theme provided.</a:t>
            </a:r>
          </a:p>
          <a:p>
            <a:pPr marL="305435" indent="-305435"/>
            <a:r>
              <a:rPr lang="en-GB" sz="2000">
                <a:ea typeface="+mn-lt"/>
                <a:cs typeface="+mn-lt"/>
              </a:rPr>
              <a:t>To extract text, images and tables from the input provided in the form of a PDF , word document or a URL and to perform text summarization on the text extracted based on a theme provided. The images and tables are stored separately and can be used in the future.</a:t>
            </a:r>
            <a:endParaRPr lang="en-GB" sz="2000"/>
          </a:p>
        </p:txBody>
      </p:sp>
    </p:spTree>
    <p:extLst>
      <p:ext uri="{BB962C8B-B14F-4D97-AF65-F5344CB8AC3E}">
        <p14:creationId xmlns:p14="http://schemas.microsoft.com/office/powerpoint/2010/main" xmlns="" val="257315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CD7AE3-0D10-44D8-9441-0C64C860631C}"/>
              </a:ext>
            </a:extLst>
          </p:cNvPr>
          <p:cNvSpPr>
            <a:spLocks noGrp="1"/>
          </p:cNvSpPr>
          <p:nvPr>
            <p:ph type="title"/>
          </p:nvPr>
        </p:nvSpPr>
        <p:spPr>
          <a:xfrm>
            <a:off x="3785768" y="3430129"/>
            <a:ext cx="4234246" cy="975589"/>
          </a:xfrm>
        </p:spPr>
        <p:txBody>
          <a:bodyPr>
            <a:normAutofit/>
          </a:bodyPr>
          <a:lstStyle/>
          <a:p>
            <a:r>
              <a:rPr lang="en-US" sz="4000"/>
              <a:t>Thank you.</a:t>
            </a:r>
          </a:p>
        </p:txBody>
      </p:sp>
      <p:sp>
        <p:nvSpPr>
          <p:cNvPr id="3" name="Text Placeholder 2">
            <a:extLst>
              <a:ext uri="{FF2B5EF4-FFF2-40B4-BE49-F238E27FC236}">
                <a16:creationId xmlns:a16="http://schemas.microsoft.com/office/drawing/2014/main" xmlns="" id="{23470D94-E669-4F36-9EAA-DEABC79A3EE8}"/>
              </a:ext>
            </a:extLst>
          </p:cNvPr>
          <p:cNvSpPr>
            <a:spLocks noGrp="1"/>
          </p:cNvSpPr>
          <p:nvPr>
            <p:ph type="body" idx="1"/>
          </p:nvPr>
        </p:nvSpPr>
        <p:spPr>
          <a:xfrm>
            <a:off x="455932" y="1618677"/>
            <a:ext cx="11029615" cy="1404309"/>
          </a:xfrm>
        </p:spPr>
        <p:txBody>
          <a:bodyPr>
            <a:normAutofit lnSpcReduction="10000"/>
          </a:bodyPr>
          <a:lstStyle/>
          <a:p>
            <a:r>
              <a:rPr lang="en-US"/>
              <a:t>We would like to thank the </a:t>
            </a:r>
            <a:r>
              <a:rPr lang="en-US" err="1"/>
              <a:t>hpe</a:t>
            </a:r>
            <a:r>
              <a:rPr lang="en-US"/>
              <a:t> team for their coordination in this whole process.</a:t>
            </a:r>
          </a:p>
          <a:p>
            <a:r>
              <a:rPr lang="en-US"/>
              <a:t>We would also thank our mentors </a:t>
            </a:r>
            <a:r>
              <a:rPr lang="en-US" err="1"/>
              <a:t>sai</a:t>
            </a:r>
            <a:r>
              <a:rPr lang="en-US"/>
              <a:t> </a:t>
            </a:r>
            <a:r>
              <a:rPr lang="en-US" err="1"/>
              <a:t>rajesh</a:t>
            </a:r>
            <a:r>
              <a:rPr lang="en-US"/>
              <a:t> </a:t>
            </a:r>
            <a:r>
              <a:rPr lang="en-US" err="1"/>
              <a:t>nalamati</a:t>
            </a:r>
            <a:r>
              <a:rPr lang="en-US"/>
              <a:t> and Nikhil P for their extended support in completing this project.</a:t>
            </a:r>
          </a:p>
          <a:p>
            <a:r>
              <a:rPr lang="en-US"/>
              <a:t>We would also thank pes university for providing this golden opportunity.</a:t>
            </a:r>
          </a:p>
        </p:txBody>
      </p:sp>
    </p:spTree>
    <p:extLst>
      <p:ext uri="{BB962C8B-B14F-4D97-AF65-F5344CB8AC3E}">
        <p14:creationId xmlns:p14="http://schemas.microsoft.com/office/powerpoint/2010/main" xmlns="" val="386217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42AB5-B518-45E2-97EF-64D6BB632FA1}"/>
              </a:ext>
            </a:extLst>
          </p:cNvPr>
          <p:cNvSpPr>
            <a:spLocks noGrp="1"/>
          </p:cNvSpPr>
          <p:nvPr>
            <p:ph type="title"/>
          </p:nvPr>
        </p:nvSpPr>
        <p:spPr/>
        <p:txBody>
          <a:bodyPr/>
          <a:lstStyle/>
          <a:p>
            <a:r>
              <a:rPr lang="en-GB" b="1">
                <a:cs typeface="Calibri Light"/>
              </a:rPr>
              <a:t>Approach Taken</a:t>
            </a:r>
          </a:p>
        </p:txBody>
      </p:sp>
      <p:sp>
        <p:nvSpPr>
          <p:cNvPr id="5" name="TextBox 4">
            <a:extLst>
              <a:ext uri="{FF2B5EF4-FFF2-40B4-BE49-F238E27FC236}">
                <a16:creationId xmlns:a16="http://schemas.microsoft.com/office/drawing/2014/main" xmlns="" id="{84925628-DE3F-4CBC-BA22-8730CE64352B}"/>
              </a:ext>
            </a:extLst>
          </p:cNvPr>
          <p:cNvSpPr txBox="1"/>
          <p:nvPr/>
        </p:nvSpPr>
        <p:spPr>
          <a:xfrm>
            <a:off x="353683" y="6144164"/>
            <a:ext cx="113408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a:p>
        </p:txBody>
      </p:sp>
      <p:pic>
        <p:nvPicPr>
          <p:cNvPr id="3" name="Picture 3" descr="A screenshot of a cell phone&#10;&#10;Description automatically generated">
            <a:extLst>
              <a:ext uri="{FF2B5EF4-FFF2-40B4-BE49-F238E27FC236}">
                <a16:creationId xmlns:a16="http://schemas.microsoft.com/office/drawing/2014/main" xmlns="" id="{D60314CF-628A-4031-A9FE-0971226707B9}"/>
              </a:ext>
            </a:extLst>
          </p:cNvPr>
          <p:cNvPicPr>
            <a:picLocks noGrp="1" noChangeAspect="1"/>
          </p:cNvPicPr>
          <p:nvPr>
            <p:ph idx="1"/>
          </p:nvPr>
        </p:nvPicPr>
        <p:blipFill>
          <a:blip r:embed="rId2"/>
          <a:stretch>
            <a:fillRect/>
          </a:stretch>
        </p:blipFill>
        <p:spPr>
          <a:xfrm>
            <a:off x="2356960" y="1892949"/>
            <a:ext cx="7118645" cy="4742227"/>
          </a:xfrm>
        </p:spPr>
      </p:pic>
    </p:spTree>
    <p:extLst>
      <p:ext uri="{BB962C8B-B14F-4D97-AF65-F5344CB8AC3E}">
        <p14:creationId xmlns:p14="http://schemas.microsoft.com/office/powerpoint/2010/main" xmlns="" val="185048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42AB5-B518-45E2-97EF-64D6BB632FA1}"/>
              </a:ext>
            </a:extLst>
          </p:cNvPr>
          <p:cNvSpPr>
            <a:spLocks noGrp="1"/>
          </p:cNvSpPr>
          <p:nvPr>
            <p:ph type="title"/>
          </p:nvPr>
        </p:nvSpPr>
        <p:spPr/>
        <p:txBody>
          <a:bodyPr/>
          <a:lstStyle/>
          <a:p>
            <a:r>
              <a:rPr lang="en-GB" b="1">
                <a:cs typeface="Calibri Light"/>
              </a:rPr>
              <a:t>Approach Taken</a:t>
            </a:r>
          </a:p>
        </p:txBody>
      </p:sp>
      <p:sp>
        <p:nvSpPr>
          <p:cNvPr id="5" name="TextBox 4">
            <a:extLst>
              <a:ext uri="{FF2B5EF4-FFF2-40B4-BE49-F238E27FC236}">
                <a16:creationId xmlns:a16="http://schemas.microsoft.com/office/drawing/2014/main" xmlns="" id="{84925628-DE3F-4CBC-BA22-8730CE64352B}"/>
              </a:ext>
            </a:extLst>
          </p:cNvPr>
          <p:cNvSpPr txBox="1"/>
          <p:nvPr/>
        </p:nvSpPr>
        <p:spPr>
          <a:xfrm>
            <a:off x="353683" y="6144164"/>
            <a:ext cx="113408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a:p>
        </p:txBody>
      </p:sp>
      <p:sp>
        <p:nvSpPr>
          <p:cNvPr id="6" name="Content Placeholder 5">
            <a:extLst>
              <a:ext uri="{FF2B5EF4-FFF2-40B4-BE49-F238E27FC236}">
                <a16:creationId xmlns:a16="http://schemas.microsoft.com/office/drawing/2014/main" xmlns="" id="{8BC3BDC5-5465-47D4-A0F8-E79D4A9EC85F}"/>
              </a:ext>
            </a:extLst>
          </p:cNvPr>
          <p:cNvSpPr>
            <a:spLocks noGrp="1"/>
          </p:cNvSpPr>
          <p:nvPr>
            <p:ph idx="1"/>
          </p:nvPr>
        </p:nvSpPr>
        <p:spPr>
          <a:xfrm>
            <a:off x="638701" y="2741213"/>
            <a:ext cx="11029615" cy="3678303"/>
          </a:xfrm>
        </p:spPr>
        <p:txBody>
          <a:bodyPr>
            <a:normAutofit fontScale="92500" lnSpcReduction="20000"/>
          </a:bodyPr>
          <a:lstStyle/>
          <a:p>
            <a:pPr marL="305435" indent="-305435">
              <a:spcBef>
                <a:spcPts val="0"/>
              </a:spcBef>
              <a:spcAft>
                <a:spcPts val="0"/>
              </a:spcAft>
            </a:pPr>
            <a:r>
              <a:rPr lang="en-GB" sz="2400" b="1" u="sng">
                <a:ea typeface="+mn-lt"/>
                <a:cs typeface="+mn-lt"/>
              </a:rPr>
              <a:t>Steps followed while building the model</a:t>
            </a:r>
            <a:r>
              <a:rPr lang="en-GB" sz="2400">
                <a:ea typeface="+mn-lt"/>
                <a:cs typeface="+mn-lt"/>
              </a:rPr>
              <a:t> :</a:t>
            </a:r>
            <a:r>
              <a:rPr lang="en-GB" sz="2000">
                <a:ea typeface="+mn-lt"/>
                <a:cs typeface="+mn-lt"/>
              </a:rPr>
              <a:t> </a:t>
            </a:r>
            <a:endParaRPr lang="en-US" sz="2000">
              <a:ea typeface="+mn-lt"/>
              <a:cs typeface="+mn-lt"/>
            </a:endParaRPr>
          </a:p>
          <a:p>
            <a:pPr marL="305435" indent="-305435">
              <a:spcBef>
                <a:spcPts val="0"/>
              </a:spcBef>
              <a:spcAft>
                <a:spcPts val="0"/>
              </a:spcAft>
            </a:pPr>
            <a:endParaRPr lang="en-GB" sz="2000">
              <a:ea typeface="+mn-lt"/>
              <a:cs typeface="+mn-lt"/>
            </a:endParaRPr>
          </a:p>
          <a:p>
            <a:pPr marL="285750" indent="-285750">
              <a:spcBef>
                <a:spcPts val="0"/>
              </a:spcBef>
              <a:spcAft>
                <a:spcPts val="0"/>
              </a:spcAft>
              <a:buFont typeface="Arial,Sans-Serif" panose="05020102010507070707" pitchFamily="18" charset="2"/>
              <a:buChar char="•"/>
            </a:pPr>
            <a:r>
              <a:rPr lang="en-GB" sz="2200">
                <a:ea typeface="+mn-lt"/>
                <a:cs typeface="+mn-lt"/>
              </a:rPr>
              <a:t>Extraction of text from the input using various libraries such as docx2text , pymupdf2 and beautiful Soup.</a:t>
            </a:r>
          </a:p>
          <a:p>
            <a:pPr marL="285750" indent="-285750">
              <a:spcBef>
                <a:spcPts val="0"/>
              </a:spcBef>
              <a:spcAft>
                <a:spcPts val="0"/>
              </a:spcAft>
              <a:buFont typeface="Arial,Sans-Serif" panose="05020102010507070707" pitchFamily="18" charset="2"/>
              <a:buChar char="•"/>
            </a:pPr>
            <a:endParaRPr lang="en-GB" sz="2200">
              <a:ea typeface="+mn-lt"/>
              <a:cs typeface="+mn-lt"/>
            </a:endParaRPr>
          </a:p>
          <a:p>
            <a:pPr marL="285750" indent="-285750">
              <a:spcBef>
                <a:spcPts val="0"/>
              </a:spcBef>
              <a:spcAft>
                <a:spcPts val="0"/>
              </a:spcAft>
              <a:buFont typeface="Arial,Sans-Serif" panose="05020102010507070707" pitchFamily="18" charset="2"/>
              <a:buChar char="•"/>
            </a:pPr>
            <a:r>
              <a:rPr lang="en-GB" sz="2200">
                <a:ea typeface="+mn-lt"/>
                <a:cs typeface="+mn-lt"/>
              </a:rPr>
              <a:t>Reasons for using the above mentioned libraries:</a:t>
            </a:r>
          </a:p>
          <a:p>
            <a:pPr marL="0" indent="0">
              <a:spcBef>
                <a:spcPts val="0"/>
              </a:spcBef>
              <a:spcAft>
                <a:spcPts val="0"/>
              </a:spcAft>
              <a:buNone/>
            </a:pPr>
            <a:r>
              <a:rPr lang="en-GB" sz="2200">
                <a:ea typeface="+mn-lt"/>
                <a:cs typeface="+mn-lt"/>
              </a:rPr>
              <a:t>       1) </a:t>
            </a:r>
            <a:r>
              <a:rPr lang="en-GB" sz="2200" b="1">
                <a:ea typeface="+mn-lt"/>
                <a:cs typeface="+mn-lt"/>
              </a:rPr>
              <a:t>docx2txt:</a:t>
            </a:r>
            <a:r>
              <a:rPr lang="en-GB" sz="2200">
                <a:ea typeface="+mn-lt"/>
                <a:cs typeface="+mn-lt"/>
              </a:rPr>
              <a:t> easy to extract both the images and text from the word document using the                         process function. Performs both the tasks at a single step.</a:t>
            </a:r>
          </a:p>
          <a:p>
            <a:pPr marL="0" indent="0">
              <a:spcBef>
                <a:spcPts val="0"/>
              </a:spcBef>
              <a:spcAft>
                <a:spcPts val="0"/>
              </a:spcAft>
              <a:buNone/>
            </a:pPr>
            <a:endParaRPr lang="en-GB" sz="2200">
              <a:ea typeface="+mn-lt"/>
              <a:cs typeface="+mn-lt"/>
            </a:endParaRPr>
          </a:p>
          <a:p>
            <a:pPr marL="0" indent="0">
              <a:spcBef>
                <a:spcPts val="0"/>
              </a:spcBef>
              <a:spcAft>
                <a:spcPts val="0"/>
              </a:spcAft>
              <a:buNone/>
            </a:pPr>
            <a:r>
              <a:rPr lang="en-GB" sz="2000">
                <a:ea typeface="+mn-lt"/>
                <a:cs typeface="+mn-lt"/>
              </a:rPr>
              <a:t>       2) </a:t>
            </a:r>
            <a:r>
              <a:rPr lang="en-GB" sz="2200" b="1">
                <a:ea typeface="+mn-lt"/>
                <a:cs typeface="+mn-lt"/>
              </a:rPr>
              <a:t>pymupdf2</a:t>
            </a:r>
            <a:r>
              <a:rPr lang="en-GB" sz="2200">
                <a:ea typeface="+mn-lt"/>
                <a:cs typeface="+mn-lt"/>
              </a:rPr>
              <a:t>: It supports extraction of images and also extraction of text from images.                              Text is extracted using </a:t>
            </a:r>
            <a:r>
              <a:rPr lang="en-GB" sz="2200" err="1">
                <a:ea typeface="+mn-lt"/>
                <a:cs typeface="+mn-lt"/>
              </a:rPr>
              <a:t>getText</a:t>
            </a:r>
            <a:r>
              <a:rPr lang="en-GB" sz="2200">
                <a:ea typeface="+mn-lt"/>
                <a:cs typeface="+mn-lt"/>
              </a:rPr>
              <a:t> method in </a:t>
            </a:r>
            <a:r>
              <a:rPr lang="en-GB" sz="2200" err="1">
                <a:ea typeface="+mn-lt"/>
                <a:cs typeface="+mn-lt"/>
              </a:rPr>
              <a:t>pymupdf</a:t>
            </a:r>
            <a:r>
              <a:rPr lang="en-GB" sz="2200">
                <a:ea typeface="+mn-lt"/>
                <a:cs typeface="+mn-lt"/>
              </a:rPr>
              <a:t>.  </a:t>
            </a:r>
          </a:p>
          <a:p>
            <a:pPr marL="0" indent="0">
              <a:spcBef>
                <a:spcPts val="0"/>
              </a:spcBef>
              <a:spcAft>
                <a:spcPts val="0"/>
              </a:spcAft>
              <a:buNone/>
            </a:pPr>
            <a:endParaRPr lang="en-GB" sz="2200">
              <a:ea typeface="+mn-lt"/>
              <a:cs typeface="+mn-lt"/>
            </a:endParaRPr>
          </a:p>
          <a:p>
            <a:pPr marL="0" indent="0">
              <a:spcBef>
                <a:spcPts val="0"/>
              </a:spcBef>
              <a:spcAft>
                <a:spcPts val="0"/>
              </a:spcAft>
              <a:buNone/>
            </a:pPr>
            <a:r>
              <a:rPr lang="en-GB" sz="2200">
                <a:ea typeface="+mn-lt"/>
                <a:cs typeface="+mn-lt"/>
              </a:rPr>
              <a:t>      3) </a:t>
            </a:r>
            <a:r>
              <a:rPr lang="en-GB" sz="2200" b="1">
                <a:ea typeface="+mn-lt"/>
                <a:cs typeface="+mn-lt"/>
              </a:rPr>
              <a:t>beautiful Soup :</a:t>
            </a:r>
            <a:r>
              <a:rPr lang="en-GB" sz="2200">
                <a:ea typeface="+mn-lt"/>
                <a:cs typeface="+mn-lt"/>
              </a:rPr>
              <a:t> It automatically detects the encodings used in the page. Also, we can use any              parser as per our requirements.</a:t>
            </a:r>
          </a:p>
          <a:p>
            <a:pPr marL="0" indent="0">
              <a:spcBef>
                <a:spcPts val="0"/>
              </a:spcBef>
              <a:spcAft>
                <a:spcPts val="0"/>
              </a:spcAft>
              <a:buNone/>
            </a:pPr>
            <a:endParaRPr lang="en-GB" sz="2000">
              <a:ea typeface="+mn-lt"/>
              <a:cs typeface="+mn-lt"/>
            </a:endParaRPr>
          </a:p>
          <a:p>
            <a:pPr marL="285750" indent="-285750">
              <a:spcBef>
                <a:spcPts val="0"/>
              </a:spcBef>
              <a:spcAft>
                <a:spcPts val="0"/>
              </a:spcAft>
              <a:buFont typeface="Arial,Sans-Serif" panose="05020102010507070707" pitchFamily="18" charset="2"/>
              <a:buChar char="•"/>
            </a:pPr>
            <a:endParaRPr lang="en-GB" sz="2000">
              <a:ea typeface="+mn-lt"/>
              <a:cs typeface="+mn-lt"/>
            </a:endParaRPr>
          </a:p>
          <a:p>
            <a:pPr marL="285750" indent="-285750">
              <a:spcBef>
                <a:spcPts val="0"/>
              </a:spcBef>
              <a:spcAft>
                <a:spcPts val="0"/>
              </a:spcAft>
              <a:buFont typeface="Arial,Sans-Serif" panose="05020102010507070707" pitchFamily="18" charset="2"/>
              <a:buChar char="•"/>
            </a:pPr>
            <a:endParaRPr lang="en-GB" sz="2000"/>
          </a:p>
          <a:p>
            <a:pPr marL="285750" indent="-285750">
              <a:spcBef>
                <a:spcPts val="0"/>
              </a:spcBef>
              <a:spcAft>
                <a:spcPts val="0"/>
              </a:spcAft>
              <a:buFont typeface="Arial,Sans-Serif" panose="05020102010507070707" pitchFamily="18" charset="2"/>
              <a:buChar char="•"/>
            </a:pPr>
            <a:endParaRPr lang="en-GB" sz="2000"/>
          </a:p>
          <a:p>
            <a:pPr marL="305435" indent="-305435"/>
            <a:endParaRPr lang="en-GB" sz="2000"/>
          </a:p>
        </p:txBody>
      </p:sp>
    </p:spTree>
    <p:extLst>
      <p:ext uri="{BB962C8B-B14F-4D97-AF65-F5344CB8AC3E}">
        <p14:creationId xmlns:p14="http://schemas.microsoft.com/office/powerpoint/2010/main" xmlns="" val="2361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42AB5-B518-45E2-97EF-64D6BB632FA1}"/>
              </a:ext>
            </a:extLst>
          </p:cNvPr>
          <p:cNvSpPr>
            <a:spLocks noGrp="1"/>
          </p:cNvSpPr>
          <p:nvPr>
            <p:ph type="title"/>
          </p:nvPr>
        </p:nvSpPr>
        <p:spPr/>
        <p:txBody>
          <a:bodyPr/>
          <a:lstStyle/>
          <a:p>
            <a:r>
              <a:rPr lang="en-GB" b="1">
                <a:cs typeface="Calibri Light"/>
              </a:rPr>
              <a:t>Approach Taken</a:t>
            </a:r>
          </a:p>
        </p:txBody>
      </p:sp>
      <p:sp>
        <p:nvSpPr>
          <p:cNvPr id="5" name="TextBox 4">
            <a:extLst>
              <a:ext uri="{FF2B5EF4-FFF2-40B4-BE49-F238E27FC236}">
                <a16:creationId xmlns:a16="http://schemas.microsoft.com/office/drawing/2014/main" xmlns="" id="{84925628-DE3F-4CBC-BA22-8730CE64352B}"/>
              </a:ext>
            </a:extLst>
          </p:cNvPr>
          <p:cNvSpPr txBox="1"/>
          <p:nvPr/>
        </p:nvSpPr>
        <p:spPr>
          <a:xfrm>
            <a:off x="353683" y="6144164"/>
            <a:ext cx="113408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a:p>
        </p:txBody>
      </p:sp>
      <p:sp>
        <p:nvSpPr>
          <p:cNvPr id="6" name="Content Placeholder 5">
            <a:extLst>
              <a:ext uri="{FF2B5EF4-FFF2-40B4-BE49-F238E27FC236}">
                <a16:creationId xmlns:a16="http://schemas.microsoft.com/office/drawing/2014/main" xmlns="" id="{8BC3BDC5-5465-47D4-A0F8-E79D4A9EC85F}"/>
              </a:ext>
            </a:extLst>
          </p:cNvPr>
          <p:cNvSpPr>
            <a:spLocks noGrp="1"/>
          </p:cNvSpPr>
          <p:nvPr>
            <p:ph idx="1"/>
          </p:nvPr>
        </p:nvSpPr>
        <p:spPr/>
        <p:txBody>
          <a:bodyPr vert="horz" lIns="91440" tIns="45720" rIns="91440" bIns="45720" rtlCol="0" anchor="ctr">
            <a:noAutofit/>
          </a:bodyPr>
          <a:lstStyle/>
          <a:p>
            <a:pPr marL="285750" indent="-285750">
              <a:spcBef>
                <a:spcPts val="0"/>
              </a:spcBef>
              <a:spcAft>
                <a:spcPts val="0"/>
              </a:spcAft>
              <a:buFont typeface="Arial,Sans-Serif" panose="05020102010507070707" pitchFamily="18" charset="2"/>
              <a:buChar char="•"/>
            </a:pPr>
            <a:endParaRPr lang="en-GB" sz="2200"/>
          </a:p>
          <a:p>
            <a:pPr marL="285750" indent="-285750">
              <a:spcBef>
                <a:spcPts val="0"/>
              </a:spcBef>
              <a:spcAft>
                <a:spcPts val="0"/>
              </a:spcAft>
              <a:buFont typeface="Arial,Sans-Serif" panose="05020102010507070707" pitchFamily="18" charset="2"/>
              <a:buChar char="•"/>
            </a:pPr>
            <a:r>
              <a:rPr lang="en-GB" sz="2200"/>
              <a:t>Performing lemmatization on the extracted text using </a:t>
            </a:r>
            <a:r>
              <a:rPr lang="en-GB" sz="2200" err="1"/>
              <a:t>nltk</a:t>
            </a:r>
            <a:r>
              <a:rPr lang="en-GB" sz="2200"/>
              <a:t>.</a:t>
            </a:r>
            <a:endParaRPr lang="en-US" sz="2200">
              <a:ea typeface="+mn-lt"/>
              <a:cs typeface="+mn-lt"/>
            </a:endParaRPr>
          </a:p>
          <a:p>
            <a:pPr marL="285750" indent="-285750">
              <a:spcBef>
                <a:spcPts val="0"/>
              </a:spcBef>
              <a:spcAft>
                <a:spcPts val="0"/>
              </a:spcAft>
              <a:buFont typeface="Arial,Sans-Serif" panose="05020102010507070707" pitchFamily="18" charset="2"/>
              <a:buChar char="•"/>
            </a:pPr>
            <a:r>
              <a:rPr lang="en-GB" sz="2200"/>
              <a:t>Extraction of text based on theme provided as the input.</a:t>
            </a:r>
            <a:endParaRPr lang="en-US" sz="2200">
              <a:ea typeface="+mn-lt"/>
              <a:cs typeface="+mn-lt"/>
            </a:endParaRPr>
          </a:p>
          <a:p>
            <a:pPr marL="285750" indent="-285750">
              <a:spcBef>
                <a:spcPts val="0"/>
              </a:spcBef>
              <a:spcAft>
                <a:spcPts val="0"/>
              </a:spcAft>
              <a:buFont typeface="Arial,Sans-Serif" panose="05020102010507070707" pitchFamily="18" charset="2"/>
              <a:buChar char="•"/>
            </a:pPr>
            <a:r>
              <a:rPr lang="en-GB" sz="2200"/>
              <a:t>Performing text summarization on the theme-extracted text using </a:t>
            </a:r>
            <a:r>
              <a:rPr lang="en-GB" sz="2200" err="1"/>
              <a:t>gensim</a:t>
            </a:r>
            <a:r>
              <a:rPr lang="en-GB" sz="2200"/>
              <a:t> module</a:t>
            </a:r>
            <a:endParaRPr lang="en-US" sz="2200"/>
          </a:p>
          <a:p>
            <a:pPr marL="285750" indent="-285750">
              <a:spcBef>
                <a:spcPts val="0"/>
              </a:spcBef>
              <a:spcAft>
                <a:spcPts val="0"/>
              </a:spcAft>
              <a:buFont typeface="Arial,Sans-Serif" panose="05020102010507070707" pitchFamily="18" charset="2"/>
              <a:buChar char="•"/>
            </a:pPr>
            <a:r>
              <a:rPr lang="en-GB" sz="2200"/>
              <a:t>Theme based text extraction followed by text summarization on the extracted text.</a:t>
            </a:r>
            <a:endParaRPr lang="en-US" sz="2200">
              <a:ea typeface="+mn-lt"/>
              <a:cs typeface="+mn-lt"/>
            </a:endParaRPr>
          </a:p>
          <a:p>
            <a:pPr marL="285750" indent="-285750">
              <a:spcBef>
                <a:spcPts val="0"/>
              </a:spcBef>
              <a:spcAft>
                <a:spcPts val="0"/>
              </a:spcAft>
              <a:buFont typeface="Arial,Sans-Serif" panose="05020102010507070707" pitchFamily="18" charset="2"/>
              <a:buChar char="•"/>
            </a:pPr>
            <a:r>
              <a:rPr lang="en-GB" sz="2200"/>
              <a:t>For theme based extraction, we have used substring matching solution and cosine-similarity method.</a:t>
            </a:r>
          </a:p>
        </p:txBody>
      </p:sp>
    </p:spTree>
    <p:extLst>
      <p:ext uri="{BB962C8B-B14F-4D97-AF65-F5344CB8AC3E}">
        <p14:creationId xmlns:p14="http://schemas.microsoft.com/office/powerpoint/2010/main" xmlns="" val="141719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8CA2D7-B773-4CBE-B8EF-ECB1DBD88AEC}"/>
              </a:ext>
            </a:extLst>
          </p:cNvPr>
          <p:cNvSpPr>
            <a:spLocks noGrp="1"/>
          </p:cNvSpPr>
          <p:nvPr>
            <p:ph type="title"/>
          </p:nvPr>
        </p:nvSpPr>
        <p:spPr/>
        <p:txBody>
          <a:bodyPr/>
          <a:lstStyle/>
          <a:p>
            <a:r>
              <a:rPr lang="en-GB" b="1">
                <a:cs typeface="Calibri Light"/>
              </a:rPr>
              <a:t>Key Findings / Takeaways from the project</a:t>
            </a:r>
          </a:p>
        </p:txBody>
      </p:sp>
      <p:sp>
        <p:nvSpPr>
          <p:cNvPr id="3" name="Content Placeholder 2">
            <a:extLst>
              <a:ext uri="{FF2B5EF4-FFF2-40B4-BE49-F238E27FC236}">
                <a16:creationId xmlns:a16="http://schemas.microsoft.com/office/drawing/2014/main" xmlns="" id="{B996D479-4C67-48D8-8E1C-BBA6EAD7C369}"/>
              </a:ext>
            </a:extLst>
          </p:cNvPr>
          <p:cNvSpPr>
            <a:spLocks noGrp="1"/>
          </p:cNvSpPr>
          <p:nvPr>
            <p:ph idx="1"/>
          </p:nvPr>
        </p:nvSpPr>
        <p:spPr/>
        <p:txBody>
          <a:bodyPr/>
          <a:lstStyle/>
          <a:p>
            <a:pPr marL="305435" indent="-305435"/>
            <a:r>
              <a:rPr lang="en-GB" sz="2000"/>
              <a:t>First among all learnings is that we got the essence of how to co-ordinate in teams remotely and efficiently.</a:t>
            </a:r>
          </a:p>
          <a:p>
            <a:pPr marL="305435" indent="-305435"/>
            <a:r>
              <a:rPr lang="en-GB" sz="2000"/>
              <a:t>We learnt to work with many formats of data such as pdf data, word document and web data. We also explored different libraries for the same and found the best one which suited our project which gave us insights on their pros and cons. </a:t>
            </a:r>
          </a:p>
          <a:p>
            <a:pPr marL="305435" indent="-305435"/>
            <a:r>
              <a:rPr lang="en-GB" sz="2000"/>
              <a:t> We got a chance to explore the </a:t>
            </a:r>
            <a:r>
              <a:rPr lang="en-GB" sz="2000" err="1"/>
              <a:t>nltk</a:t>
            </a:r>
            <a:r>
              <a:rPr lang="en-GB" sz="2000"/>
              <a:t> library.</a:t>
            </a:r>
          </a:p>
          <a:p>
            <a:pPr marL="305435" indent="-305435"/>
            <a:r>
              <a:rPr lang="en-GB" sz="2000"/>
              <a:t>We learnt how to use the </a:t>
            </a:r>
            <a:r>
              <a:rPr lang="en-GB" sz="2000" err="1"/>
              <a:t>gensim</a:t>
            </a:r>
            <a:r>
              <a:rPr lang="en-GB" sz="2000"/>
              <a:t> module for text summarization.</a:t>
            </a:r>
          </a:p>
        </p:txBody>
      </p:sp>
    </p:spTree>
    <p:extLst>
      <p:ext uri="{BB962C8B-B14F-4D97-AF65-F5344CB8AC3E}">
        <p14:creationId xmlns:p14="http://schemas.microsoft.com/office/powerpoint/2010/main" xmlns="" val="201679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B7347-DF64-4A4D-B1C6-96858940FF96}"/>
              </a:ext>
            </a:extLst>
          </p:cNvPr>
          <p:cNvSpPr>
            <a:spLocks noGrp="1"/>
          </p:cNvSpPr>
          <p:nvPr>
            <p:ph type="ctrTitle"/>
          </p:nvPr>
        </p:nvSpPr>
        <p:spPr/>
        <p:txBody>
          <a:bodyPr/>
          <a:lstStyle/>
          <a:p>
            <a:r>
              <a:rPr lang="en-GB">
                <a:cs typeface="Calibri Light"/>
              </a:rPr>
              <a:t>       Solution architecture</a:t>
            </a:r>
          </a:p>
          <a:p>
            <a:endParaRPr lang="en-GB">
              <a:cs typeface="Calibri Light"/>
            </a:endParaRPr>
          </a:p>
        </p:txBody>
      </p:sp>
    </p:spTree>
    <p:extLst>
      <p:ext uri="{BB962C8B-B14F-4D97-AF65-F5344CB8AC3E}">
        <p14:creationId xmlns:p14="http://schemas.microsoft.com/office/powerpoint/2010/main" xmlns="" val="312133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75F28DDD-9641-43BA-944D-79B0687051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319C1E5-F66C-45E8-9DD2-2C2E483026AB}"/>
              </a:ext>
            </a:extLst>
          </p:cNvPr>
          <p:cNvSpPr>
            <a:spLocks noGrp="1"/>
          </p:cNvSpPr>
          <p:nvPr>
            <p:ph type="title"/>
          </p:nvPr>
        </p:nvSpPr>
        <p:spPr>
          <a:xfrm>
            <a:off x="746228" y="1037967"/>
            <a:ext cx="3054091" cy="4709131"/>
          </a:xfrm>
        </p:spPr>
        <p:txBody>
          <a:bodyPr anchor="ctr">
            <a:normAutofit/>
          </a:bodyPr>
          <a:lstStyle/>
          <a:p>
            <a:r>
              <a:rPr lang="en-GB" b="1">
                <a:solidFill>
                  <a:schemeClr val="accent1"/>
                </a:solidFill>
                <a:cs typeface="Calibri Light"/>
              </a:rPr>
              <a:t>Input</a:t>
            </a:r>
            <a:endParaRPr lang="en-GB">
              <a:solidFill>
                <a:schemeClr val="accent1"/>
              </a:solidFill>
              <a:cs typeface="Calibri Light" panose="020F0302020204030204"/>
            </a:endParaRPr>
          </a:p>
        </p:txBody>
      </p:sp>
      <p:sp>
        <p:nvSpPr>
          <p:cNvPr id="24" name="Rectangle 23">
            <a:extLst>
              <a:ext uri="{FF2B5EF4-FFF2-40B4-BE49-F238E27FC236}">
                <a16:creationId xmlns:a16="http://schemas.microsoft.com/office/drawing/2014/main" xmlns="" id="{32AA2954-062E-4B72-A97B-0B066FB156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10CA29A6-E0B1-40CD-ADF7-7B8E932A32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xmlns="" id="{8DD5F866-AD72-475A-B6C6-54E4577D4A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xmlns="" id="{C02BAD4C-6EA9-4F10-92D4-A1C8C53DAE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xmlns="" id="{AC774F76-ECED-45A3-99D8-4E471C46728C}"/>
              </a:ext>
            </a:extLst>
          </p:cNvPr>
          <p:cNvGraphicFramePr>
            <a:graphicFrameLocks noGrp="1"/>
          </p:cNvGraphicFramePr>
          <p:nvPr>
            <p:ph idx="1"/>
            <p:extLst>
              <p:ext uri="{D42A27DB-BD31-4B8C-83A1-F6EECF244321}">
                <p14:modId xmlns:p14="http://schemas.microsoft.com/office/powerpoint/2010/main" xmlns="" val="1111075925"/>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216740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93CD62-FC28-4087-8223-F12F6D3B16A3}"/>
              </a:ext>
            </a:extLst>
          </p:cNvPr>
          <p:cNvSpPr>
            <a:spLocks noGrp="1"/>
          </p:cNvSpPr>
          <p:nvPr>
            <p:ph type="title"/>
          </p:nvPr>
        </p:nvSpPr>
        <p:spPr/>
        <p:txBody>
          <a:bodyPr/>
          <a:lstStyle/>
          <a:p>
            <a:r>
              <a:rPr lang="en-GB"/>
              <a:t>EXTRACTION OF TABLES FROM THE INPUT FILE</a:t>
            </a:r>
          </a:p>
        </p:txBody>
      </p:sp>
      <p:sp>
        <p:nvSpPr>
          <p:cNvPr id="3" name="Content Placeholder 2">
            <a:extLst>
              <a:ext uri="{FF2B5EF4-FFF2-40B4-BE49-F238E27FC236}">
                <a16:creationId xmlns:a16="http://schemas.microsoft.com/office/drawing/2014/main" xmlns="" id="{9F5D0348-3A3C-453B-8DE5-4E8E532D974D}"/>
              </a:ext>
            </a:extLst>
          </p:cNvPr>
          <p:cNvSpPr>
            <a:spLocks noGrp="1"/>
          </p:cNvSpPr>
          <p:nvPr>
            <p:ph idx="1"/>
          </p:nvPr>
        </p:nvSpPr>
        <p:spPr>
          <a:xfrm>
            <a:off x="581192" y="2254056"/>
            <a:ext cx="10928974" cy="4845208"/>
          </a:xfrm>
        </p:spPr>
        <p:txBody>
          <a:bodyPr vert="horz" lIns="91440" tIns="45720" rIns="91440" bIns="45720" rtlCol="0" anchor="ctr">
            <a:noAutofit/>
          </a:bodyPr>
          <a:lstStyle/>
          <a:p>
            <a:pPr marL="305435" indent="-305435"/>
            <a:endParaRPr lang="en-GB" sz="1200" dirty="0"/>
          </a:p>
          <a:p>
            <a:pPr marL="305435" indent="-305435"/>
            <a:r>
              <a:rPr lang="en-GB" sz="1150"/>
              <a:t>From a pdf:</a:t>
            </a:r>
            <a:endParaRPr lang="en-GB" sz="1150" dirty="0"/>
          </a:p>
          <a:p>
            <a:pPr marL="0" indent="0">
              <a:buNone/>
            </a:pPr>
            <a:r>
              <a:rPr lang="en-GB" sz="1150" dirty="0"/>
              <a:t>        read_pdf (imported from tabula) : </a:t>
            </a:r>
            <a:r>
              <a:rPr lang="en-GB" sz="1150">
                <a:ea typeface="+mn-lt"/>
                <a:cs typeface="+mn-lt"/>
              </a:rPr>
              <a:t>Reads all the tables from the pdf into list of DataFrame.</a:t>
            </a:r>
            <a:endParaRPr lang="en-GB" sz="1150"/>
          </a:p>
          <a:p>
            <a:pPr marL="0" indent="0">
              <a:buNone/>
            </a:pPr>
            <a:r>
              <a:rPr lang="en-GB" sz="1150"/>
              <a:t>        An iteration is performed on all the tables and to_csv function is used to store the table in a separate csv file(in a different folder).</a:t>
            </a:r>
            <a:endParaRPr lang="en-GB" sz="1150" dirty="0"/>
          </a:p>
          <a:p>
            <a:pPr marL="0" indent="0">
              <a:buNone/>
            </a:pPr>
            <a:endParaRPr lang="en-GB" sz="1150" dirty="0"/>
          </a:p>
          <a:p>
            <a:pPr marL="305435" indent="-305435"/>
            <a:r>
              <a:rPr lang="en-GB" sz="1150"/>
              <a:t>From a word document:</a:t>
            </a:r>
            <a:endParaRPr lang="en-GB" sz="1150" dirty="0"/>
          </a:p>
          <a:p>
            <a:pPr marL="0" indent="0">
              <a:buNone/>
            </a:pPr>
            <a:r>
              <a:rPr lang="en-GB" sz="1150"/>
              <a:t>        Open the document using Document(imported from docx).</a:t>
            </a:r>
            <a:endParaRPr lang="en-GB" sz="1150" dirty="0"/>
          </a:p>
          <a:p>
            <a:pPr marL="0" indent="0">
              <a:buNone/>
            </a:pPr>
            <a:r>
              <a:rPr lang="en-GB" sz="1150"/>
              <a:t>        Iterate through all the tables and create a new empty table for each of the tables.</a:t>
            </a:r>
            <a:endParaRPr lang="en-GB" sz="1150" dirty="0"/>
          </a:p>
          <a:p>
            <a:pPr marL="0" indent="0">
              <a:buNone/>
            </a:pPr>
            <a:r>
              <a:rPr lang="en-GB" sz="1150"/>
              <a:t>        Iterate through all the rows and columns in each table and store the text in the newly created table.</a:t>
            </a:r>
            <a:endParaRPr lang="en-GB" sz="1150" dirty="0"/>
          </a:p>
          <a:p>
            <a:pPr marL="0" indent="0">
              <a:buNone/>
            </a:pPr>
            <a:r>
              <a:rPr lang="en-GB" sz="1150" dirty="0"/>
              <a:t>        </a:t>
            </a:r>
            <a:r>
              <a:rPr lang="en-GB" sz="1150">
                <a:ea typeface="+mn-lt"/>
                <a:cs typeface="+mn-lt"/>
              </a:rPr>
              <a:t>Each table is stored in a separate csv file(in a different folder) using to_csv function.</a:t>
            </a:r>
            <a:endParaRPr lang="en-GB" sz="1150" dirty="0">
              <a:ea typeface="+mn-lt"/>
              <a:cs typeface="+mn-lt"/>
            </a:endParaRPr>
          </a:p>
          <a:p>
            <a:pPr marL="0" indent="0">
              <a:buNone/>
            </a:pPr>
            <a:endParaRPr lang="en-GB" sz="1150" dirty="0"/>
          </a:p>
          <a:p>
            <a:pPr marL="305435" indent="-305435"/>
            <a:r>
              <a:rPr lang="en-GB" sz="1150"/>
              <a:t>Extraction of tables from the web:</a:t>
            </a:r>
            <a:endParaRPr lang="en-GB" sz="1150" dirty="0"/>
          </a:p>
          <a:p>
            <a:pPr marL="0" indent="0">
              <a:buNone/>
            </a:pPr>
            <a:r>
              <a:rPr lang="en-GB" sz="1150"/>
              <a:t>        From the soup all the tables are found.</a:t>
            </a:r>
            <a:endParaRPr lang="en-GB" sz="1150" dirty="0"/>
          </a:p>
          <a:p>
            <a:pPr marL="0" indent="0">
              <a:buNone/>
            </a:pPr>
            <a:r>
              <a:rPr lang="en-GB" sz="1150"/>
              <a:t>        Iterate through each table and get the headers and rows from each table.</a:t>
            </a:r>
            <a:endParaRPr lang="en-GB" sz="1150" dirty="0"/>
          </a:p>
          <a:p>
            <a:pPr marL="0" indent="0">
              <a:buNone/>
            </a:pPr>
            <a:r>
              <a:rPr lang="en-GB" sz="1150"/>
              <a:t>        Headers are found by looking for all the ths and the text is extracted.</a:t>
            </a:r>
            <a:endParaRPr lang="en-GB" sz="1150" dirty="0"/>
          </a:p>
          <a:p>
            <a:pPr marL="0" indent="0">
              <a:buNone/>
            </a:pPr>
            <a:r>
              <a:rPr lang="en-GB" sz="1150"/>
              <a:t>        Standard cells are found by looking for tds.However if there are no td tags then the text is extracted from all the ths .</a:t>
            </a:r>
            <a:endParaRPr lang="en-GB" sz="1150" dirty="0"/>
          </a:p>
          <a:p>
            <a:pPr marL="0" indent="0">
              <a:buNone/>
            </a:pPr>
            <a:r>
              <a:rPr lang="en-GB" sz="1150"/>
              <a:t>        Each table is stored in a separate csv file(in a different folder) using to_csv function.</a:t>
            </a:r>
            <a:endParaRPr lang="en-GB" sz="1150" dirty="0"/>
          </a:p>
          <a:p>
            <a:pPr marL="305435" indent="-305435"/>
            <a:endParaRPr lang="en-GB" sz="1150" dirty="0"/>
          </a:p>
          <a:p>
            <a:pPr marL="305435" indent="-305435"/>
            <a:endParaRPr lang="en-GB" sz="1150" dirty="0"/>
          </a:p>
          <a:p>
            <a:pPr marL="305435" indent="-305435"/>
            <a:endParaRPr lang="en-GB" sz="1150" dirty="0"/>
          </a:p>
          <a:p>
            <a:pPr marL="305435" indent="-305435"/>
            <a:endParaRPr lang="en-GB" sz="1150" dirty="0"/>
          </a:p>
        </p:txBody>
      </p:sp>
    </p:spTree>
    <p:extLst>
      <p:ext uri="{BB962C8B-B14F-4D97-AF65-F5344CB8AC3E}">
        <p14:creationId xmlns:p14="http://schemas.microsoft.com/office/powerpoint/2010/main" xmlns="" val="23169658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395</Words>
  <Application>Microsoft Office PowerPoint</Application>
  <PresentationFormat>Custom</PresentationFormat>
  <Paragraphs>107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lpstr>
      <vt:lpstr>TEXT SUMMARIZATION AND THEME BASED EXTRACTION</vt:lpstr>
      <vt:lpstr>Objective</vt:lpstr>
      <vt:lpstr>Approach Taken</vt:lpstr>
      <vt:lpstr>Approach Taken</vt:lpstr>
      <vt:lpstr>Approach Taken</vt:lpstr>
      <vt:lpstr>Key Findings / Takeaways from the project</vt:lpstr>
      <vt:lpstr>       Solution architecture </vt:lpstr>
      <vt:lpstr>Input</vt:lpstr>
      <vt:lpstr>EXTRACTION OF TABLES FROM THE INPUT FILE</vt:lpstr>
      <vt:lpstr>THEME BASED EXTRACTION using cosine similarity</vt:lpstr>
      <vt:lpstr>Theme based extraction using cosine similarity</vt:lpstr>
      <vt:lpstr>THEME BASED EXTRACTION USING substring matching solution</vt:lpstr>
      <vt:lpstr> Theme based extraction by finding the occurrence of theme in sentences.  (SUBSTRING MATCHING solution).  </vt:lpstr>
      <vt:lpstr>Text summarization</vt:lpstr>
      <vt:lpstr>Theme based extraction followed by summarization for pdf data</vt:lpstr>
      <vt:lpstr>THEME BASED EXTRACTION FOLLOWED BY SUMMARIZATION FOR web DATA </vt:lpstr>
      <vt:lpstr>THEME BASED EXTRACTION FOLLOWED BY SUMMARIZATION FOR word document </vt:lpstr>
      <vt:lpstr>POC results</vt:lpstr>
      <vt:lpstr>Challenges and scope for further improvements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VINU PC</cp:lastModifiedBy>
  <cp:revision>253</cp:revision>
  <dcterms:created xsi:type="dcterms:W3CDTF">2020-06-04T13:54:26Z</dcterms:created>
  <dcterms:modified xsi:type="dcterms:W3CDTF">2020-06-30T07:49:51Z</dcterms:modified>
</cp:coreProperties>
</file>