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834d8a2e6e_2_9:notes"/>
          <p:cNvSpPr txBox="1"/>
          <p:nvPr>
            <p:ph idx="1" type="body"/>
          </p:nvPr>
        </p:nvSpPr>
        <p:spPr>
          <a:xfrm>
            <a:off x="686590" y="4344025"/>
            <a:ext cx="5486400" cy="41144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1" name="Google Shape;61;g834d8a2e6e_2_9:notes"/>
          <p:cNvSpPr/>
          <p:nvPr>
            <p:ph idx="2" type="sldImg"/>
          </p:nvPr>
        </p:nvSpPr>
        <p:spPr>
          <a:xfrm>
            <a:off x="110243" y="685065"/>
            <a:ext cx="6639116" cy="342973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834d8a2e6e_2_15:notes"/>
          <p:cNvSpPr txBox="1"/>
          <p:nvPr>
            <p:ph idx="1" type="body"/>
          </p:nvPr>
        </p:nvSpPr>
        <p:spPr>
          <a:xfrm>
            <a:off x="686590" y="4344025"/>
            <a:ext cx="5486400" cy="41144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a:p>
        </p:txBody>
      </p:sp>
      <p:sp>
        <p:nvSpPr>
          <p:cNvPr id="67" name="Google Shape;67;g834d8a2e6e_2_15:notes"/>
          <p:cNvSpPr/>
          <p:nvPr>
            <p:ph idx="2" type="sldImg"/>
          </p:nvPr>
        </p:nvSpPr>
        <p:spPr>
          <a:xfrm>
            <a:off x="110243" y="685065"/>
            <a:ext cx="6639116" cy="342973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34d8a2e6e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34d8a2e6e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34d8a2e6e_2_20:notes"/>
          <p:cNvSpPr txBox="1"/>
          <p:nvPr>
            <p:ph idx="1" type="body"/>
          </p:nvPr>
        </p:nvSpPr>
        <p:spPr>
          <a:xfrm>
            <a:off x="686590" y="4344025"/>
            <a:ext cx="5486400" cy="41144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a:p>
        </p:txBody>
      </p:sp>
      <p:sp>
        <p:nvSpPr>
          <p:cNvPr id="78" name="Google Shape;78;g834d8a2e6e_2_20:notes"/>
          <p:cNvSpPr/>
          <p:nvPr>
            <p:ph idx="2" type="sldImg"/>
          </p:nvPr>
        </p:nvSpPr>
        <p:spPr>
          <a:xfrm>
            <a:off x="110243" y="685065"/>
            <a:ext cx="6639116" cy="342973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34d8a2e6e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34d8a2e6e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34d8a2e6e_2_25:notes"/>
          <p:cNvSpPr txBox="1"/>
          <p:nvPr>
            <p:ph idx="1" type="body"/>
          </p:nvPr>
        </p:nvSpPr>
        <p:spPr>
          <a:xfrm>
            <a:off x="686590" y="4344025"/>
            <a:ext cx="5486400" cy="41144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a:p>
        </p:txBody>
      </p:sp>
      <p:sp>
        <p:nvSpPr>
          <p:cNvPr id="93" name="Google Shape;93;g834d8a2e6e_2_25:notes"/>
          <p:cNvSpPr/>
          <p:nvPr>
            <p:ph idx="2" type="sldImg"/>
          </p:nvPr>
        </p:nvSpPr>
        <p:spPr>
          <a:xfrm>
            <a:off x="110243" y="685065"/>
            <a:ext cx="6639116" cy="342973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34d8a2e6e_2_30:notes"/>
          <p:cNvSpPr txBox="1"/>
          <p:nvPr>
            <p:ph idx="1" type="body"/>
          </p:nvPr>
        </p:nvSpPr>
        <p:spPr>
          <a:xfrm>
            <a:off x="686590" y="4344025"/>
            <a:ext cx="5486400" cy="41144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a:p>
        </p:txBody>
      </p:sp>
      <p:sp>
        <p:nvSpPr>
          <p:cNvPr id="99" name="Google Shape;99;g834d8a2e6e_2_30:notes"/>
          <p:cNvSpPr/>
          <p:nvPr>
            <p:ph idx="2" type="sldImg"/>
          </p:nvPr>
        </p:nvSpPr>
        <p:spPr>
          <a:xfrm>
            <a:off x="110243" y="685065"/>
            <a:ext cx="6639116" cy="342973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34d8a2e6e_2_35:notes"/>
          <p:cNvSpPr txBox="1"/>
          <p:nvPr>
            <p:ph idx="1" type="body"/>
          </p:nvPr>
        </p:nvSpPr>
        <p:spPr>
          <a:xfrm>
            <a:off x="686590" y="4344025"/>
            <a:ext cx="5486400" cy="41144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5" name="Google Shape;105;g834d8a2e6e_2_35:notes"/>
          <p:cNvSpPr/>
          <p:nvPr>
            <p:ph idx="2" type="sldImg"/>
          </p:nvPr>
        </p:nvSpPr>
        <p:spPr>
          <a:xfrm>
            <a:off x="110243" y="685065"/>
            <a:ext cx="6639116" cy="342973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14"/>
          <p:cNvSpPr txBox="1"/>
          <p:nvPr/>
        </p:nvSpPr>
        <p:spPr>
          <a:xfrm>
            <a:off x="0" y="114300"/>
            <a:ext cx="1447800" cy="90024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lh4.googleusercontent.com/proxy/YA9Xoqs7jhpeuwrEjwhdi_EVSCDwUdpr72V-2YHZ2lz2y1FaqityK8c8RlZRTvUDEw3Y2TekyGNi07wcREil5Ez3ii80dA-DE8G6HAQjEmJVz8W32Wy2uaDAWwuZs6uPZtJp2zrUJ_Qps2T1CUmSpuPR8dk2XA=w128-h144-k-no" id="56" name="Google Shape;56;p14"/>
          <p:cNvPicPr preferRelativeResize="0"/>
          <p:nvPr/>
        </p:nvPicPr>
        <p:blipFill rotWithShape="1">
          <a:blip r:embed="rId2">
            <a:alphaModFix/>
          </a:blip>
          <a:srcRect b="0" l="0" r="0" t="0"/>
          <a:stretch/>
        </p:blipFill>
        <p:spPr>
          <a:xfrm>
            <a:off x="179696" y="114300"/>
            <a:ext cx="651544" cy="729000"/>
          </a:xfrm>
          <a:prstGeom prst="rect">
            <a:avLst/>
          </a:prstGeom>
          <a:noFill/>
          <a:ln>
            <a:noFill/>
          </a:ln>
        </p:spPr>
      </p:pic>
      <p:pic>
        <p:nvPicPr>
          <p:cNvPr id="57" name="Google Shape;57;p14"/>
          <p:cNvPicPr preferRelativeResize="0"/>
          <p:nvPr/>
        </p:nvPicPr>
        <p:blipFill rotWithShape="1">
          <a:blip r:embed="rId3">
            <a:alphaModFix/>
          </a:blip>
          <a:srcRect b="0" l="0" r="0" t="0"/>
          <a:stretch/>
        </p:blipFill>
        <p:spPr>
          <a:xfrm>
            <a:off x="7530152" y="1257300"/>
            <a:ext cx="1600200" cy="3788106"/>
          </a:xfrm>
          <a:prstGeom prst="rect">
            <a:avLst/>
          </a:prstGeom>
          <a:noFill/>
          <a:ln>
            <a:noFill/>
          </a:ln>
        </p:spPr>
      </p:pic>
      <p:pic>
        <p:nvPicPr>
          <p:cNvPr id="58" name="Google Shape;58;p14"/>
          <p:cNvPicPr preferRelativeResize="0"/>
          <p:nvPr/>
        </p:nvPicPr>
        <p:blipFill rotWithShape="1">
          <a:blip r:embed="rId4">
            <a:alphaModFix/>
          </a:blip>
          <a:srcRect b="0" l="0" r="0" t="0"/>
          <a:stretch/>
        </p:blipFill>
        <p:spPr>
          <a:xfrm>
            <a:off x="1219200" y="114300"/>
            <a:ext cx="5943600" cy="80590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0" l="0" r="0" t="0"/>
          <a:stretch/>
        </p:blipFill>
        <p:spPr>
          <a:xfrm>
            <a:off x="1" y="-10236"/>
            <a:ext cx="6858000" cy="5200650"/>
          </a:xfrm>
          <a:prstGeom prst="rect">
            <a:avLst/>
          </a:prstGeom>
          <a:noFill/>
          <a:ln>
            <a:noFill/>
          </a:ln>
        </p:spPr>
      </p:pic>
      <p:sp>
        <p:nvSpPr>
          <p:cNvPr id="52" name="Google Shape;52;p13"/>
          <p:cNvSpPr txBox="1"/>
          <p:nvPr/>
        </p:nvSpPr>
        <p:spPr>
          <a:xfrm>
            <a:off x="0" y="114300"/>
            <a:ext cx="1524000" cy="90024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lh4.googleusercontent.com/proxy/YA9Xoqs7jhpeuwrEjwhdi_EVSCDwUdpr72V-2YHZ2lz2y1FaqityK8c8RlZRTvUDEw3Y2TekyGNi07wcREil5Ez3ii80dA-DE8G6HAQjEmJVz8W32Wy2uaDAWwuZs6uPZtJp2zrUJ_Qps2T1CUmSpuPR8dk2XA=w128-h144-k-no" id="53" name="Google Shape;53;p13"/>
          <p:cNvPicPr preferRelativeResize="0"/>
          <p:nvPr/>
        </p:nvPicPr>
        <p:blipFill rotWithShape="1">
          <a:blip r:embed="rId2">
            <a:alphaModFix/>
          </a:blip>
          <a:srcRect b="0" l="0" r="0" t="0"/>
          <a:stretch/>
        </p:blipFill>
        <p:spPr>
          <a:xfrm>
            <a:off x="312760" y="114300"/>
            <a:ext cx="651544" cy="729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5"/>
          <p:cNvSpPr/>
          <p:nvPr/>
        </p:nvSpPr>
        <p:spPr>
          <a:xfrm>
            <a:off x="421500" y="1155195"/>
            <a:ext cx="8301000" cy="579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 sz="2800" u="none" cap="none" strike="noStrike">
                <a:solidFill>
                  <a:srgbClr val="FF0000"/>
                </a:solidFill>
                <a:latin typeface="Trebuchet MS"/>
                <a:ea typeface="Trebuchet MS"/>
                <a:cs typeface="Trebuchet MS"/>
                <a:sym typeface="Trebuchet MS"/>
              </a:rPr>
              <a:t>Department of Computer Science &amp; Engineering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000"/>
              <a:buFont typeface="Arial"/>
              <a:buNone/>
            </a:pPr>
            <a:r>
              <a:t/>
            </a:r>
            <a:endParaRPr b="0" i="0" sz="3200" u="none" cap="none" strike="noStrike">
              <a:solidFill>
                <a:srgbClr val="FF0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4000"/>
              <a:buFont typeface="Arial"/>
              <a:buNone/>
            </a:pPr>
            <a:r>
              <a:rPr b="0" i="0" lang="en" sz="3200" u="none" cap="none" strike="noStrike">
                <a:solidFill>
                  <a:srgbClr val="FF0000"/>
                </a:solidFill>
                <a:latin typeface="Trebuchet MS"/>
                <a:ea typeface="Trebuchet MS"/>
                <a:cs typeface="Trebuchet MS"/>
                <a:sym typeface="Trebuchet MS"/>
              </a:rPr>
              <a:t>UE17CS355 – Web Tech II Laboratory</a:t>
            </a:r>
            <a:endParaRPr b="0" i="0" sz="1400" u="none" cap="none" strike="noStrike">
              <a:solidFill>
                <a:srgbClr val="000000"/>
              </a:solidFill>
              <a:latin typeface="Arial"/>
              <a:ea typeface="Arial"/>
              <a:cs typeface="Arial"/>
              <a:sym typeface="Arial"/>
            </a:endParaRPr>
          </a:p>
          <a:p>
            <a:pPr indent="0" lvl="0" marL="1828800" marR="0" rtl="0" algn="l">
              <a:lnSpc>
                <a:spcPct val="100000"/>
              </a:lnSpc>
              <a:spcBef>
                <a:spcPts val="0"/>
              </a:spcBef>
              <a:spcAft>
                <a:spcPts val="0"/>
              </a:spcAft>
              <a:buClr>
                <a:srgbClr val="000000"/>
              </a:buClr>
              <a:buSzPts val="4000"/>
              <a:buFont typeface="Arial"/>
              <a:buNone/>
            </a:pPr>
            <a:r>
              <a:rPr b="0" i="0" lang="en" sz="4000" u="none" cap="none" strike="noStrike">
                <a:solidFill>
                  <a:srgbClr val="FF0000"/>
                </a:solidFill>
                <a:latin typeface="Trebuchet MS"/>
                <a:ea typeface="Trebuchet MS"/>
                <a:cs typeface="Trebuchet MS"/>
                <a:sym typeface="Trebuchet MS"/>
              </a:rPr>
              <a:t>Project Evaluation</a:t>
            </a:r>
            <a:endParaRPr b="0" i="0" sz="4000" u="none" cap="none" strike="noStrike">
              <a:solidFill>
                <a:srgbClr val="FF0000"/>
              </a:solidFill>
              <a:latin typeface="Trebuchet MS"/>
              <a:ea typeface="Trebuchet MS"/>
              <a:cs typeface="Trebuchet MS"/>
              <a:sym typeface="Trebuchet MS"/>
            </a:endParaRPr>
          </a:p>
        </p:txBody>
      </p:sp>
      <p:sp>
        <p:nvSpPr>
          <p:cNvPr id="64" name="Google Shape;64;p15"/>
          <p:cNvSpPr txBox="1"/>
          <p:nvPr/>
        </p:nvSpPr>
        <p:spPr>
          <a:xfrm>
            <a:off x="0" y="3266575"/>
            <a:ext cx="8869500" cy="1691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 sz="2000" u="sng" cap="none" strike="noStrike">
                <a:solidFill>
                  <a:srgbClr val="0070C0"/>
                </a:solidFill>
                <a:latin typeface="Trebuchet MS"/>
                <a:ea typeface="Trebuchet MS"/>
                <a:cs typeface="Trebuchet MS"/>
                <a:sym typeface="Trebuchet MS"/>
              </a:rPr>
              <a:t>Project Title </a:t>
            </a:r>
            <a:r>
              <a:rPr b="0" i="0" lang="en" sz="2000" u="none" cap="none" strike="noStrike">
                <a:solidFill>
                  <a:srgbClr val="0070C0"/>
                </a:solidFill>
                <a:latin typeface="Trebuchet MS"/>
                <a:ea typeface="Trebuchet MS"/>
                <a:cs typeface="Trebuchet MS"/>
                <a:sym typeface="Trebuchet MS"/>
              </a:rPr>
              <a:t>  :  Movie Recommendation System using Django and AngularJS</a:t>
            </a:r>
            <a:endParaRPr b="0" i="0" sz="2000" u="none" cap="none" strike="noStrike">
              <a:solidFill>
                <a:srgbClr val="0070C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rPr b="0" i="0" lang="en" sz="2000" u="sng" cap="none" strike="noStrike">
                <a:solidFill>
                  <a:srgbClr val="0070C0"/>
                </a:solidFill>
                <a:latin typeface="Trebuchet MS"/>
                <a:ea typeface="Trebuchet MS"/>
                <a:cs typeface="Trebuchet MS"/>
                <a:sym typeface="Trebuchet MS"/>
              </a:rPr>
              <a:t>Project Team </a:t>
            </a:r>
            <a:r>
              <a:rPr b="0" i="0" lang="en" sz="2000" u="none" cap="none" strike="noStrike">
                <a:solidFill>
                  <a:srgbClr val="0070C0"/>
                </a:solidFill>
                <a:latin typeface="Trebuchet MS"/>
                <a:ea typeface="Trebuchet MS"/>
                <a:cs typeface="Trebuchet MS"/>
                <a:sym typeface="Trebuchet MS"/>
              </a:rPr>
              <a:t>	:  PES12017016</a:t>
            </a:r>
            <a:r>
              <a:rPr lang="en" sz="2000">
                <a:solidFill>
                  <a:srgbClr val="0070C0"/>
                </a:solidFill>
                <a:latin typeface="Trebuchet MS"/>
                <a:ea typeface="Trebuchet MS"/>
                <a:cs typeface="Trebuchet MS"/>
                <a:sym typeface="Trebuchet MS"/>
              </a:rPr>
              <a:t>34</a:t>
            </a:r>
            <a:r>
              <a:rPr b="0" i="0" lang="en" sz="2000" u="none" cap="none" strike="noStrike">
                <a:solidFill>
                  <a:srgbClr val="0070C0"/>
                </a:solidFill>
                <a:latin typeface="Trebuchet MS"/>
                <a:ea typeface="Trebuchet MS"/>
                <a:cs typeface="Trebuchet MS"/>
                <a:sym typeface="Trebuchet MS"/>
              </a:rPr>
              <a:t> - </a:t>
            </a:r>
            <a:r>
              <a:rPr lang="en" sz="2000">
                <a:solidFill>
                  <a:srgbClr val="0070C0"/>
                </a:solidFill>
                <a:latin typeface="Trebuchet MS"/>
                <a:ea typeface="Trebuchet MS"/>
                <a:cs typeface="Trebuchet MS"/>
                <a:sym typeface="Trebuchet MS"/>
              </a:rPr>
              <a:t>P Sudhamshu Rao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70C0"/>
                </a:solidFill>
                <a:latin typeface="Trebuchet MS"/>
                <a:ea typeface="Trebuchet MS"/>
                <a:cs typeface="Trebuchet MS"/>
                <a:sym typeface="Trebuchet MS"/>
              </a:rPr>
              <a:t>		   		</a:t>
            </a:r>
            <a:r>
              <a:rPr lang="en" sz="2000">
                <a:solidFill>
                  <a:srgbClr val="0070C0"/>
                </a:solidFill>
                <a:latin typeface="Trebuchet MS"/>
                <a:ea typeface="Trebuchet MS"/>
                <a:cs typeface="Trebuchet MS"/>
                <a:sym typeface="Trebuchet MS"/>
              </a:rPr>
              <a:t>   </a:t>
            </a:r>
            <a:r>
              <a:rPr b="0" i="0" lang="en" sz="2000" u="none" cap="none" strike="noStrike">
                <a:solidFill>
                  <a:srgbClr val="0070C0"/>
                </a:solidFill>
                <a:latin typeface="Trebuchet MS"/>
                <a:ea typeface="Trebuchet MS"/>
                <a:cs typeface="Trebuchet MS"/>
                <a:sym typeface="Trebuchet MS"/>
              </a:rPr>
              <a:t>PES12017016</a:t>
            </a:r>
            <a:r>
              <a:rPr lang="en" sz="2000">
                <a:solidFill>
                  <a:srgbClr val="0070C0"/>
                </a:solidFill>
                <a:latin typeface="Trebuchet MS"/>
                <a:ea typeface="Trebuchet MS"/>
                <a:cs typeface="Trebuchet MS"/>
                <a:sym typeface="Trebuchet MS"/>
              </a:rPr>
              <a:t>00</a:t>
            </a:r>
            <a:r>
              <a:rPr b="0" i="0" lang="en" sz="2000" u="none" cap="none" strike="noStrike">
                <a:solidFill>
                  <a:srgbClr val="0070C0"/>
                </a:solidFill>
                <a:latin typeface="Trebuchet MS"/>
                <a:ea typeface="Trebuchet MS"/>
                <a:cs typeface="Trebuchet MS"/>
                <a:sym typeface="Trebuchet MS"/>
              </a:rPr>
              <a:t> - </a:t>
            </a:r>
            <a:r>
              <a:rPr lang="en" sz="2000">
                <a:solidFill>
                  <a:srgbClr val="0070C0"/>
                </a:solidFill>
                <a:latin typeface="Trebuchet MS"/>
                <a:ea typeface="Trebuchet MS"/>
                <a:cs typeface="Trebuchet MS"/>
                <a:sym typeface="Trebuchet MS"/>
              </a:rPr>
              <a:t>Vinayaka M Hegde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70C0"/>
                </a:solidFill>
                <a:latin typeface="Trebuchet MS"/>
                <a:ea typeface="Trebuchet MS"/>
                <a:cs typeface="Trebuchet MS"/>
                <a:sym typeface="Trebuchet MS"/>
              </a:rPr>
              <a:t>		               PES1201700019 - Sreedhar K</a:t>
            </a:r>
            <a:endParaRPr b="0" i="0" sz="2000" u="none" cap="none" strike="noStrike">
              <a:solidFill>
                <a:srgbClr val="0070C0"/>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6"/>
          <p:cNvSpPr/>
          <p:nvPr/>
        </p:nvSpPr>
        <p:spPr>
          <a:xfrm>
            <a:off x="1524000" y="1185863"/>
            <a:ext cx="7620000" cy="2738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 name="Google Shape;70;p16"/>
          <p:cNvSpPr txBox="1"/>
          <p:nvPr/>
        </p:nvSpPr>
        <p:spPr>
          <a:xfrm>
            <a:off x="0" y="857250"/>
            <a:ext cx="9144000" cy="40755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 sz="2600" u="none" cap="none" strike="noStrike">
                <a:solidFill>
                  <a:srgbClr val="FF0000"/>
                </a:solidFill>
                <a:latin typeface="Trebuchet MS"/>
                <a:ea typeface="Trebuchet MS"/>
                <a:cs typeface="Trebuchet MS"/>
                <a:sym typeface="Trebuchet MS"/>
              </a:rPr>
              <a:t>Project Description</a:t>
            </a:r>
            <a:endParaRPr b="0" i="0" sz="2600" u="none" cap="none" strike="noStrike">
              <a:solidFill>
                <a:srgbClr val="FF0000"/>
              </a:solidFill>
              <a:latin typeface="Trebuchet MS"/>
              <a:ea typeface="Trebuchet MS"/>
              <a:cs typeface="Trebuchet MS"/>
              <a:sym typeface="Trebuchet MS"/>
            </a:endParaRPr>
          </a:p>
          <a:p>
            <a:pPr indent="-381000" lvl="0" marL="457200" marR="0" rtl="0" algn="l">
              <a:lnSpc>
                <a:spcPct val="100000"/>
              </a:lnSpc>
              <a:spcBef>
                <a:spcPts val="0"/>
              </a:spcBef>
              <a:spcAft>
                <a:spcPts val="0"/>
              </a:spcAft>
              <a:buClr>
                <a:srgbClr val="0070C0"/>
              </a:buClr>
              <a:buSzPts val="2400"/>
              <a:buFont typeface="Trebuchet MS"/>
              <a:buChar char="●"/>
            </a:pPr>
            <a:r>
              <a:rPr b="0" i="0" lang="en" sz="2400" u="none" cap="none" strike="noStrike">
                <a:solidFill>
                  <a:srgbClr val="0070C0"/>
                </a:solidFill>
                <a:latin typeface="Trebuchet MS"/>
                <a:ea typeface="Trebuchet MS"/>
                <a:cs typeface="Trebuchet MS"/>
                <a:sym typeface="Trebuchet MS"/>
              </a:rPr>
              <a:t>We have implemented a </a:t>
            </a:r>
            <a:r>
              <a:rPr b="1" i="0" lang="en" sz="2400" u="none" cap="none" strike="noStrike">
                <a:solidFill>
                  <a:srgbClr val="0070C0"/>
                </a:solidFill>
                <a:latin typeface="Trebuchet MS"/>
                <a:ea typeface="Trebuchet MS"/>
                <a:cs typeface="Trebuchet MS"/>
                <a:sym typeface="Trebuchet MS"/>
              </a:rPr>
              <a:t>Movie Recommendation System using Collaborative and Content-based filtering</a:t>
            </a:r>
            <a:r>
              <a:rPr b="0" i="0" lang="en" sz="2400" u="none" cap="none" strike="noStrike">
                <a:solidFill>
                  <a:srgbClr val="0070C0"/>
                </a:solidFill>
                <a:latin typeface="Trebuchet MS"/>
                <a:ea typeface="Trebuchet MS"/>
                <a:cs typeface="Trebuchet MS"/>
                <a:sym typeface="Trebuchet MS"/>
              </a:rPr>
              <a:t>.</a:t>
            </a:r>
            <a:endParaRPr b="0" i="0" sz="2400" u="none" cap="none" strike="noStrike">
              <a:solidFill>
                <a:srgbClr val="0070C0"/>
              </a:solidFill>
              <a:latin typeface="Trebuchet MS"/>
              <a:ea typeface="Trebuchet MS"/>
              <a:cs typeface="Trebuchet MS"/>
              <a:sym typeface="Trebuchet MS"/>
            </a:endParaRPr>
          </a:p>
          <a:p>
            <a:pPr indent="-381000" lvl="0" marL="457200" marR="0" rtl="0" algn="l">
              <a:lnSpc>
                <a:spcPct val="100000"/>
              </a:lnSpc>
              <a:spcBef>
                <a:spcPts val="0"/>
              </a:spcBef>
              <a:spcAft>
                <a:spcPts val="0"/>
              </a:spcAft>
              <a:buClr>
                <a:srgbClr val="0070C0"/>
              </a:buClr>
              <a:buSzPts val="2400"/>
              <a:buFont typeface="Trebuchet MS"/>
              <a:buChar char="●"/>
            </a:pPr>
            <a:r>
              <a:rPr lang="en" sz="2400">
                <a:solidFill>
                  <a:srgbClr val="0070C0"/>
                </a:solidFill>
                <a:latin typeface="Trebuchet MS"/>
                <a:ea typeface="Trebuchet MS"/>
                <a:cs typeface="Trebuchet MS"/>
                <a:sym typeface="Trebuchet MS"/>
              </a:rPr>
              <a:t>Collaborative filtering refers to the movies recommended to us based on other users’ history(viewing pattern) , and content-based filtering offers movie recommendations based on the user’s own history.</a:t>
            </a:r>
            <a:endParaRPr sz="2400">
              <a:solidFill>
                <a:srgbClr val="0070C0"/>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sz="1800">
              <a:solidFill>
                <a:srgbClr val="0070C0"/>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7"/>
          <p:cNvSpPr txBox="1"/>
          <p:nvPr/>
        </p:nvSpPr>
        <p:spPr>
          <a:xfrm>
            <a:off x="0" y="882900"/>
            <a:ext cx="9144000" cy="4180500"/>
          </a:xfrm>
          <a:prstGeom prst="rect">
            <a:avLst/>
          </a:prstGeom>
          <a:noFill/>
          <a:ln>
            <a:noFill/>
          </a:ln>
        </p:spPr>
        <p:txBody>
          <a:bodyPr anchorCtr="0" anchor="t" bIns="91425" lIns="91425" spcFirstLastPara="1" rIns="91425" wrap="square" tIns="91425">
            <a:noAutofit/>
          </a:bodyPr>
          <a:lstStyle/>
          <a:p>
            <a:pPr indent="0" lvl="0" marL="457200" rtl="0" algn="r">
              <a:spcBef>
                <a:spcPts val="0"/>
              </a:spcBef>
              <a:spcAft>
                <a:spcPts val="0"/>
              </a:spcAft>
              <a:buNone/>
            </a:pPr>
            <a:r>
              <a:rPr lang="en" sz="2400" u="sng">
                <a:solidFill>
                  <a:srgbClr val="FF0000"/>
                </a:solidFill>
                <a:latin typeface="Trebuchet MS"/>
                <a:ea typeface="Trebuchet MS"/>
                <a:cs typeface="Trebuchet MS"/>
                <a:sym typeface="Trebuchet MS"/>
              </a:rPr>
              <a:t>Project Description (continued)</a:t>
            </a:r>
            <a:endParaRPr sz="2400" u="sng">
              <a:solidFill>
                <a:srgbClr val="FF0000"/>
              </a:solidFill>
              <a:latin typeface="Trebuchet MS"/>
              <a:ea typeface="Trebuchet MS"/>
              <a:cs typeface="Trebuchet MS"/>
              <a:sym typeface="Trebuchet MS"/>
            </a:endParaRPr>
          </a:p>
          <a:p>
            <a:pPr indent="-368300" lvl="0" marL="457200" rtl="0" algn="l">
              <a:spcBef>
                <a:spcPts val="0"/>
              </a:spcBef>
              <a:spcAft>
                <a:spcPts val="0"/>
              </a:spcAft>
              <a:buClr>
                <a:srgbClr val="0070C0"/>
              </a:buClr>
              <a:buSzPts val="2200"/>
              <a:buFont typeface="Trebuchet MS"/>
              <a:buChar char="●"/>
            </a:pPr>
            <a:r>
              <a:rPr lang="en" sz="2200">
                <a:solidFill>
                  <a:srgbClr val="0070C0"/>
                </a:solidFill>
                <a:latin typeface="Trebuchet MS"/>
                <a:ea typeface="Trebuchet MS"/>
                <a:cs typeface="Trebuchet MS"/>
                <a:sym typeface="Trebuchet MS"/>
              </a:rPr>
              <a:t>Our website has a sign in/sign up page, which is the first page of the website , where we can register/log in , and then we are redirected to the page consisting of all movie posters along with their titles. Upon clicking any movie or by searching the movie name (Submission throttle), we get a list of search results that are displayed along with the corresponding movie images.</a:t>
            </a:r>
            <a:endParaRPr sz="2200">
              <a:solidFill>
                <a:srgbClr val="0070C0"/>
              </a:solidFill>
              <a:latin typeface="Trebuchet MS"/>
              <a:ea typeface="Trebuchet MS"/>
              <a:cs typeface="Trebuchet MS"/>
              <a:sym typeface="Trebuchet MS"/>
            </a:endParaRPr>
          </a:p>
          <a:p>
            <a:pPr indent="-368300" lvl="0" marL="457200" rtl="0" algn="l">
              <a:spcBef>
                <a:spcPts val="0"/>
              </a:spcBef>
              <a:spcAft>
                <a:spcPts val="0"/>
              </a:spcAft>
              <a:buClr>
                <a:srgbClr val="0070C0"/>
              </a:buClr>
              <a:buSzPts val="2200"/>
              <a:buFont typeface="Trebuchet MS"/>
              <a:buChar char="●"/>
            </a:pPr>
            <a:r>
              <a:rPr lang="en" sz="2200">
                <a:solidFill>
                  <a:srgbClr val="0070C0"/>
                </a:solidFill>
                <a:latin typeface="Trebuchet MS"/>
                <a:ea typeface="Trebuchet MS"/>
                <a:cs typeface="Trebuchet MS"/>
                <a:sym typeface="Trebuchet MS"/>
              </a:rPr>
              <a:t>We have also displayed the latest movie news and reviews by fetching the contents of the RSS feed received from other websites. </a:t>
            </a:r>
            <a:endParaRPr sz="2200">
              <a:solidFill>
                <a:srgbClr val="0070C0"/>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8"/>
          <p:cNvSpPr/>
          <p:nvPr/>
        </p:nvSpPr>
        <p:spPr>
          <a:xfrm>
            <a:off x="1524000" y="1185863"/>
            <a:ext cx="7620000" cy="2738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 name="Google Shape;81;p18"/>
          <p:cNvSpPr txBox="1"/>
          <p:nvPr/>
        </p:nvSpPr>
        <p:spPr>
          <a:xfrm>
            <a:off x="0" y="857250"/>
            <a:ext cx="9144000" cy="42243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 sz="2400" u="none" cap="none" strike="noStrike">
                <a:solidFill>
                  <a:srgbClr val="FF0000"/>
                </a:solidFill>
                <a:latin typeface="Trebuchet MS"/>
                <a:ea typeface="Trebuchet MS"/>
                <a:cs typeface="Trebuchet MS"/>
                <a:sym typeface="Trebuchet MS"/>
              </a:rPr>
              <a:t>Technologies Used</a:t>
            </a:r>
            <a:endParaRPr b="0" i="0" sz="2400" u="none" cap="none" strike="noStrike">
              <a:solidFill>
                <a:srgbClr val="FF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0000"/>
              </a:buClr>
              <a:buSzPts val="2400"/>
              <a:buFont typeface="Trebuchet MS"/>
              <a:buNone/>
            </a:pPr>
            <a:r>
              <a:rPr b="0" i="0" lang="en" sz="1800" u="none" cap="none" strike="noStrike">
                <a:solidFill>
                  <a:srgbClr val="0070C0"/>
                </a:solidFill>
                <a:latin typeface="Trebuchet MS"/>
                <a:ea typeface="Trebuchet MS"/>
                <a:cs typeface="Trebuchet MS"/>
                <a:sym typeface="Trebuchet MS"/>
              </a:rPr>
              <a:t>We have used AngularJS(JavaScript framework) and Bootstrap(CSS framework) for the frontend , and Django(Python framework) for the backend.</a:t>
            </a:r>
            <a:endParaRPr b="0" i="0" sz="1800" u="none" cap="none" strike="noStrike">
              <a:solidFill>
                <a:srgbClr val="0070C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0000"/>
              </a:buClr>
              <a:buSzPts val="2400"/>
              <a:buFont typeface="Trebuchet MS"/>
              <a:buNone/>
            </a:pPr>
            <a:r>
              <a:rPr b="1" lang="en" sz="1800" u="sng">
                <a:solidFill>
                  <a:srgbClr val="0070C0"/>
                </a:solidFill>
                <a:latin typeface="Trebuchet MS"/>
                <a:ea typeface="Trebuchet MS"/>
                <a:cs typeface="Trebuchet MS"/>
                <a:sym typeface="Trebuchet MS"/>
              </a:rPr>
              <a:t>Frontend:</a:t>
            </a:r>
            <a:endParaRPr b="1" sz="1800" u="sng">
              <a:solidFill>
                <a:srgbClr val="0070C0"/>
              </a:solidFill>
              <a:latin typeface="Trebuchet MS"/>
              <a:ea typeface="Trebuchet MS"/>
              <a:cs typeface="Trebuchet MS"/>
              <a:sym typeface="Trebuchet MS"/>
            </a:endParaRPr>
          </a:p>
          <a:p>
            <a:pPr indent="-342900" lvl="0" marL="342900" marR="0" rtl="0" algn="l">
              <a:lnSpc>
                <a:spcPct val="100000"/>
              </a:lnSpc>
              <a:spcBef>
                <a:spcPts val="0"/>
              </a:spcBef>
              <a:spcAft>
                <a:spcPts val="0"/>
              </a:spcAft>
              <a:buClr>
                <a:srgbClr val="FF0000"/>
              </a:buClr>
              <a:buSzPts val="2400"/>
              <a:buFont typeface="Trebuchet MS"/>
              <a:buNone/>
            </a:pPr>
            <a:r>
              <a:rPr lang="en" sz="1800" u="sng">
                <a:solidFill>
                  <a:srgbClr val="0070C0"/>
                </a:solidFill>
                <a:latin typeface="Trebuchet MS"/>
                <a:ea typeface="Trebuchet MS"/>
                <a:cs typeface="Trebuchet MS"/>
                <a:sym typeface="Trebuchet MS"/>
              </a:rPr>
              <a:t>AngularJS</a:t>
            </a:r>
            <a:r>
              <a:rPr lang="en" sz="1800">
                <a:solidFill>
                  <a:srgbClr val="0070C0"/>
                </a:solidFill>
                <a:latin typeface="Trebuchet MS"/>
                <a:ea typeface="Trebuchet MS"/>
                <a:cs typeface="Trebuchet MS"/>
                <a:sym typeface="Trebuchet MS"/>
              </a:rPr>
              <a:t> is used for form validation(when the users are signing in/signing up, i.e, as and when we are filling the form, we are notified about whether the details we entered are valid or not. For example , entering a proper email id, or confirming our password etc).</a:t>
            </a:r>
            <a:endParaRPr sz="1800">
              <a:solidFill>
                <a:srgbClr val="0070C0"/>
              </a:solidFill>
              <a:latin typeface="Trebuchet MS"/>
              <a:ea typeface="Trebuchet MS"/>
              <a:cs typeface="Trebuchet MS"/>
              <a:sym typeface="Trebuchet MS"/>
            </a:endParaRPr>
          </a:p>
          <a:p>
            <a:pPr indent="-342900" lvl="0" marL="342900" marR="0" rtl="0" algn="l">
              <a:lnSpc>
                <a:spcPct val="100000"/>
              </a:lnSpc>
              <a:spcBef>
                <a:spcPts val="0"/>
              </a:spcBef>
              <a:spcAft>
                <a:spcPts val="0"/>
              </a:spcAft>
              <a:buClr>
                <a:srgbClr val="FF0000"/>
              </a:buClr>
              <a:buSzPts val="2400"/>
              <a:buFont typeface="Trebuchet MS"/>
              <a:buNone/>
            </a:pPr>
            <a:r>
              <a:t/>
            </a:r>
            <a:endParaRPr sz="1800">
              <a:solidFill>
                <a:srgbClr val="0070C0"/>
              </a:solidFill>
              <a:latin typeface="Trebuchet MS"/>
              <a:ea typeface="Trebuchet MS"/>
              <a:cs typeface="Trebuchet MS"/>
              <a:sym typeface="Trebuchet MS"/>
            </a:endParaRPr>
          </a:p>
          <a:p>
            <a:pPr indent="-342900" lvl="0" marL="342900" marR="0" rtl="0" algn="l">
              <a:lnSpc>
                <a:spcPct val="100000"/>
              </a:lnSpc>
              <a:spcBef>
                <a:spcPts val="0"/>
              </a:spcBef>
              <a:spcAft>
                <a:spcPts val="0"/>
              </a:spcAft>
              <a:buClr>
                <a:srgbClr val="FF0000"/>
              </a:buClr>
              <a:buSzPts val="2400"/>
              <a:buFont typeface="Trebuchet MS"/>
              <a:buNone/>
            </a:pPr>
            <a:r>
              <a:t/>
            </a:r>
            <a:endParaRPr sz="1800">
              <a:solidFill>
                <a:srgbClr val="0070C0"/>
              </a:solidFill>
              <a:latin typeface="Trebuchet MS"/>
              <a:ea typeface="Trebuchet MS"/>
              <a:cs typeface="Trebuchet MS"/>
              <a:sym typeface="Trebuchet MS"/>
            </a:endParaRPr>
          </a:p>
          <a:p>
            <a:pPr indent="-342900" lvl="0" marL="342900" marR="0" rtl="0" algn="l">
              <a:lnSpc>
                <a:spcPct val="100000"/>
              </a:lnSpc>
              <a:spcBef>
                <a:spcPts val="0"/>
              </a:spcBef>
              <a:spcAft>
                <a:spcPts val="0"/>
              </a:spcAft>
              <a:buClr>
                <a:srgbClr val="FF0000"/>
              </a:buClr>
              <a:buSzPts val="2400"/>
              <a:buFont typeface="Trebuchet MS"/>
              <a:buNone/>
            </a:pPr>
            <a:r>
              <a:t/>
            </a:r>
            <a:endParaRPr sz="1800">
              <a:solidFill>
                <a:srgbClr val="0070C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0000"/>
              </a:buClr>
              <a:buSzPts val="2400"/>
              <a:buFont typeface="Trebuchet MS"/>
              <a:buNone/>
            </a:pPr>
            <a:r>
              <a:t/>
            </a:r>
            <a:endParaRPr sz="1800">
              <a:solidFill>
                <a:srgbClr val="0070C0"/>
              </a:solidFill>
              <a:latin typeface="Trebuchet MS"/>
              <a:ea typeface="Trebuchet MS"/>
              <a:cs typeface="Trebuchet MS"/>
              <a:sym typeface="Trebuchet MS"/>
            </a:endParaRPr>
          </a:p>
          <a:p>
            <a:pPr indent="-342900" lvl="0" marL="342900" marR="0" rtl="0" algn="l">
              <a:lnSpc>
                <a:spcPct val="100000"/>
              </a:lnSpc>
              <a:spcBef>
                <a:spcPts val="0"/>
              </a:spcBef>
              <a:spcAft>
                <a:spcPts val="0"/>
              </a:spcAft>
              <a:buClr>
                <a:srgbClr val="FF0000"/>
              </a:buClr>
              <a:buSzPts val="2400"/>
              <a:buFont typeface="Trebuchet MS"/>
              <a:buNone/>
            </a:pPr>
            <a:r>
              <a:rPr lang="en" sz="1800" u="sng">
                <a:solidFill>
                  <a:srgbClr val="0070C0"/>
                </a:solidFill>
                <a:latin typeface="Trebuchet MS"/>
                <a:ea typeface="Trebuchet MS"/>
                <a:cs typeface="Trebuchet MS"/>
                <a:sym typeface="Trebuchet MS"/>
              </a:rPr>
              <a:t>Bootstrap</a:t>
            </a:r>
            <a:r>
              <a:rPr lang="en" sz="1800">
                <a:solidFill>
                  <a:srgbClr val="0070C0"/>
                </a:solidFill>
                <a:latin typeface="Trebuchet MS"/>
                <a:ea typeface="Trebuchet MS"/>
                <a:cs typeface="Trebuchet MS"/>
                <a:sym typeface="Trebuchet MS"/>
              </a:rPr>
              <a:t> has also been used to improve the user interface (front-end), in navigation bar and in forms.</a:t>
            </a:r>
            <a:endParaRPr sz="1800">
              <a:solidFill>
                <a:srgbClr val="0070C0"/>
              </a:solidFill>
              <a:latin typeface="Trebuchet MS"/>
              <a:ea typeface="Trebuchet MS"/>
              <a:cs typeface="Trebuchet MS"/>
              <a:sym typeface="Trebuchet MS"/>
            </a:endParaRPr>
          </a:p>
        </p:txBody>
      </p:sp>
      <p:pic>
        <p:nvPicPr>
          <p:cNvPr id="82" name="Google Shape;82;p18"/>
          <p:cNvPicPr preferRelativeResize="0"/>
          <p:nvPr/>
        </p:nvPicPr>
        <p:blipFill>
          <a:blip r:embed="rId3">
            <a:alphaModFix/>
          </a:blip>
          <a:stretch>
            <a:fillRect/>
          </a:stretch>
        </p:blipFill>
        <p:spPr>
          <a:xfrm>
            <a:off x="2491075" y="2974550"/>
            <a:ext cx="2390775" cy="1301375"/>
          </a:xfrm>
          <a:prstGeom prst="rect">
            <a:avLst/>
          </a:prstGeom>
          <a:noFill/>
          <a:ln>
            <a:noFill/>
          </a:ln>
        </p:spPr>
      </p:pic>
      <p:pic>
        <p:nvPicPr>
          <p:cNvPr id="83" name="Google Shape;83;p18"/>
          <p:cNvPicPr preferRelativeResize="0"/>
          <p:nvPr/>
        </p:nvPicPr>
        <p:blipFill>
          <a:blip r:embed="rId4">
            <a:alphaModFix/>
          </a:blip>
          <a:stretch>
            <a:fillRect/>
          </a:stretch>
        </p:blipFill>
        <p:spPr>
          <a:xfrm>
            <a:off x="5187950" y="2974550"/>
            <a:ext cx="2952750" cy="1350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9"/>
          <p:cNvSpPr txBox="1"/>
          <p:nvPr/>
        </p:nvSpPr>
        <p:spPr>
          <a:xfrm>
            <a:off x="0" y="933875"/>
            <a:ext cx="9144000" cy="4141800"/>
          </a:xfrm>
          <a:prstGeom prst="rect">
            <a:avLst/>
          </a:prstGeom>
          <a:noFill/>
          <a:ln>
            <a:noFill/>
          </a:ln>
        </p:spPr>
        <p:txBody>
          <a:bodyPr anchorCtr="0" anchor="t" bIns="91425" lIns="91425" spcFirstLastPara="1" rIns="91425" wrap="square" tIns="91425">
            <a:noAutofit/>
          </a:bodyPr>
          <a:lstStyle/>
          <a:p>
            <a:pPr indent="-342900" lvl="0" marL="342900" rtl="0" algn="r">
              <a:spcBef>
                <a:spcPts val="0"/>
              </a:spcBef>
              <a:spcAft>
                <a:spcPts val="0"/>
              </a:spcAft>
              <a:buNone/>
            </a:pPr>
            <a:r>
              <a:rPr lang="en" sz="2400" u="sng">
                <a:solidFill>
                  <a:srgbClr val="FF0000"/>
                </a:solidFill>
                <a:latin typeface="Trebuchet MS"/>
                <a:ea typeface="Trebuchet MS"/>
                <a:cs typeface="Trebuchet MS"/>
                <a:sym typeface="Trebuchet MS"/>
              </a:rPr>
              <a:t>Technologies Used (continued)</a:t>
            </a:r>
            <a:endParaRPr sz="2400" u="sng">
              <a:solidFill>
                <a:srgbClr val="FF0000"/>
              </a:solidFill>
              <a:latin typeface="Trebuchet MS"/>
              <a:ea typeface="Trebuchet MS"/>
              <a:cs typeface="Trebuchet MS"/>
              <a:sym typeface="Trebuchet MS"/>
            </a:endParaRPr>
          </a:p>
          <a:p>
            <a:pPr indent="-342900" lvl="0" marL="342900" rtl="0" algn="l">
              <a:spcBef>
                <a:spcPts val="0"/>
              </a:spcBef>
              <a:spcAft>
                <a:spcPts val="0"/>
              </a:spcAft>
              <a:buNone/>
            </a:pPr>
            <a:r>
              <a:rPr b="1" lang="en" sz="1800" u="sng">
                <a:solidFill>
                  <a:srgbClr val="0070C0"/>
                </a:solidFill>
                <a:latin typeface="Trebuchet MS"/>
                <a:ea typeface="Trebuchet MS"/>
                <a:cs typeface="Trebuchet MS"/>
                <a:sym typeface="Trebuchet MS"/>
              </a:rPr>
              <a:t>Backend :</a:t>
            </a:r>
            <a:endParaRPr b="1" sz="1800" u="sng">
              <a:solidFill>
                <a:srgbClr val="0070C0"/>
              </a:solidFill>
              <a:latin typeface="Trebuchet MS"/>
              <a:ea typeface="Trebuchet MS"/>
              <a:cs typeface="Trebuchet MS"/>
              <a:sym typeface="Trebuchet MS"/>
            </a:endParaRPr>
          </a:p>
          <a:p>
            <a:pPr indent="-342900" lvl="0" marL="342900" rtl="0" algn="l">
              <a:spcBef>
                <a:spcPts val="0"/>
              </a:spcBef>
              <a:spcAft>
                <a:spcPts val="0"/>
              </a:spcAft>
              <a:buNone/>
            </a:pPr>
            <a:r>
              <a:rPr lang="en" sz="1800" u="sng">
                <a:solidFill>
                  <a:srgbClr val="0070C0"/>
                </a:solidFill>
                <a:latin typeface="Trebuchet MS"/>
                <a:ea typeface="Trebuchet MS"/>
                <a:cs typeface="Trebuchet MS"/>
                <a:sym typeface="Trebuchet MS"/>
              </a:rPr>
              <a:t>Django</a:t>
            </a:r>
            <a:r>
              <a:rPr lang="en" sz="1800">
                <a:solidFill>
                  <a:srgbClr val="0070C0"/>
                </a:solidFill>
                <a:latin typeface="Trebuchet MS"/>
                <a:ea typeface="Trebuchet MS"/>
                <a:cs typeface="Trebuchet MS"/>
                <a:sym typeface="Trebuchet MS"/>
              </a:rPr>
              <a:t> is the main component of the website, i.e, for connecting to the database, and we have written pandas functions , such as combine_features(row), get_Recommendations() etc. in order to get the movie recommendations.</a:t>
            </a:r>
            <a:endParaRPr sz="1800">
              <a:solidFill>
                <a:srgbClr val="0070C0"/>
              </a:solidFill>
              <a:latin typeface="Trebuchet MS"/>
              <a:ea typeface="Trebuchet MS"/>
              <a:cs typeface="Trebuchet MS"/>
              <a:sym typeface="Trebuchet MS"/>
            </a:endParaRPr>
          </a:p>
          <a:p>
            <a:pPr indent="-342900" lvl="0" marL="342900" rtl="0" algn="l">
              <a:spcBef>
                <a:spcPts val="0"/>
              </a:spcBef>
              <a:spcAft>
                <a:spcPts val="0"/>
              </a:spcAft>
              <a:buNone/>
            </a:pPr>
            <a:r>
              <a:t/>
            </a:r>
            <a:endParaRPr sz="1800">
              <a:solidFill>
                <a:srgbClr val="0070C0"/>
              </a:solidFill>
              <a:latin typeface="Trebuchet MS"/>
              <a:ea typeface="Trebuchet MS"/>
              <a:cs typeface="Trebuchet MS"/>
              <a:sym typeface="Trebuchet MS"/>
            </a:endParaRPr>
          </a:p>
          <a:p>
            <a:pPr indent="-342900" lvl="0" marL="342900" rtl="0" algn="l">
              <a:spcBef>
                <a:spcPts val="0"/>
              </a:spcBef>
              <a:spcAft>
                <a:spcPts val="0"/>
              </a:spcAft>
              <a:buNone/>
            </a:pPr>
            <a:r>
              <a:t/>
            </a:r>
            <a:endParaRPr sz="1800">
              <a:solidFill>
                <a:srgbClr val="0070C0"/>
              </a:solidFill>
              <a:latin typeface="Trebuchet MS"/>
              <a:ea typeface="Trebuchet MS"/>
              <a:cs typeface="Trebuchet MS"/>
              <a:sym typeface="Trebuchet MS"/>
            </a:endParaRPr>
          </a:p>
          <a:p>
            <a:pPr indent="-342900" lvl="0" marL="342900" rtl="0" algn="l">
              <a:spcBef>
                <a:spcPts val="0"/>
              </a:spcBef>
              <a:spcAft>
                <a:spcPts val="0"/>
              </a:spcAft>
              <a:buNone/>
            </a:pPr>
            <a:r>
              <a:t/>
            </a:r>
            <a:endParaRPr sz="1800">
              <a:solidFill>
                <a:srgbClr val="0070C0"/>
              </a:solidFill>
              <a:latin typeface="Trebuchet MS"/>
              <a:ea typeface="Trebuchet MS"/>
              <a:cs typeface="Trebuchet MS"/>
              <a:sym typeface="Trebuchet MS"/>
            </a:endParaRPr>
          </a:p>
          <a:p>
            <a:pPr indent="-342900" lvl="0" marL="342900" rtl="0" algn="l">
              <a:spcBef>
                <a:spcPts val="0"/>
              </a:spcBef>
              <a:spcAft>
                <a:spcPts val="0"/>
              </a:spcAft>
              <a:buNone/>
            </a:pPr>
            <a:r>
              <a:t/>
            </a:r>
            <a:endParaRPr sz="1800">
              <a:solidFill>
                <a:srgbClr val="0070C0"/>
              </a:solidFill>
              <a:latin typeface="Trebuchet MS"/>
              <a:ea typeface="Trebuchet MS"/>
              <a:cs typeface="Trebuchet MS"/>
              <a:sym typeface="Trebuchet MS"/>
            </a:endParaRPr>
          </a:p>
          <a:p>
            <a:pPr indent="-342900" lvl="0" marL="342900" rtl="0" algn="l">
              <a:spcBef>
                <a:spcPts val="0"/>
              </a:spcBef>
              <a:spcAft>
                <a:spcPts val="0"/>
              </a:spcAft>
              <a:buNone/>
            </a:pPr>
            <a:r>
              <a:t/>
            </a:r>
            <a:endParaRPr sz="1800">
              <a:solidFill>
                <a:srgbClr val="0070C0"/>
              </a:solidFill>
              <a:latin typeface="Trebuchet MS"/>
              <a:ea typeface="Trebuchet MS"/>
              <a:cs typeface="Trebuchet MS"/>
              <a:sym typeface="Trebuchet MS"/>
            </a:endParaRPr>
          </a:p>
          <a:p>
            <a:pPr indent="-342900" lvl="0" marL="342900" rtl="0" algn="l">
              <a:spcBef>
                <a:spcPts val="0"/>
              </a:spcBef>
              <a:spcAft>
                <a:spcPts val="0"/>
              </a:spcAft>
              <a:buNone/>
            </a:pPr>
            <a:r>
              <a:rPr b="1" lang="en" sz="1800" u="sng">
                <a:solidFill>
                  <a:srgbClr val="0070C0"/>
                </a:solidFill>
                <a:latin typeface="Trebuchet MS"/>
                <a:ea typeface="Trebuchet MS"/>
                <a:cs typeface="Trebuchet MS"/>
                <a:sym typeface="Trebuchet MS"/>
              </a:rPr>
              <a:t>Database:</a:t>
            </a:r>
            <a:endParaRPr b="1" sz="1800" u="sng">
              <a:solidFill>
                <a:srgbClr val="0070C0"/>
              </a:solidFill>
              <a:latin typeface="Trebuchet MS"/>
              <a:ea typeface="Trebuchet MS"/>
              <a:cs typeface="Trebuchet MS"/>
              <a:sym typeface="Trebuchet MS"/>
            </a:endParaRPr>
          </a:p>
          <a:p>
            <a:pPr indent="-342900" lvl="0" marL="342900" rtl="0" algn="l">
              <a:spcBef>
                <a:spcPts val="0"/>
              </a:spcBef>
              <a:spcAft>
                <a:spcPts val="0"/>
              </a:spcAft>
              <a:buNone/>
            </a:pPr>
            <a:r>
              <a:rPr lang="en" sz="1800">
                <a:solidFill>
                  <a:srgbClr val="0070C0"/>
                </a:solidFill>
                <a:latin typeface="Trebuchet MS"/>
                <a:ea typeface="Trebuchet MS"/>
                <a:cs typeface="Trebuchet MS"/>
                <a:sym typeface="Trebuchet MS"/>
              </a:rPr>
              <a:t>We have used </a:t>
            </a:r>
            <a:r>
              <a:rPr lang="en" sz="1800" u="sng">
                <a:solidFill>
                  <a:srgbClr val="0070C0"/>
                </a:solidFill>
                <a:latin typeface="Trebuchet MS"/>
                <a:ea typeface="Trebuchet MS"/>
                <a:cs typeface="Trebuchet MS"/>
                <a:sym typeface="Trebuchet MS"/>
              </a:rPr>
              <a:t>sqlite3</a:t>
            </a:r>
            <a:r>
              <a:rPr lang="en" sz="1800">
                <a:solidFill>
                  <a:srgbClr val="0070C0"/>
                </a:solidFill>
                <a:latin typeface="Trebuchet MS"/>
                <a:ea typeface="Trebuchet MS"/>
                <a:cs typeface="Trebuchet MS"/>
                <a:sym typeface="Trebuchet MS"/>
              </a:rPr>
              <a:t> to store the movie database in SQL format.We have stored the usernames and movies watched by those users, which will help us in recommending the appropriate movies to the users.</a:t>
            </a:r>
            <a:endParaRPr sz="2400">
              <a:solidFill>
                <a:srgbClr val="FF0000"/>
              </a:solidFill>
              <a:latin typeface="Trebuchet MS"/>
              <a:ea typeface="Trebuchet MS"/>
              <a:cs typeface="Trebuchet MS"/>
              <a:sym typeface="Trebuchet MS"/>
            </a:endParaRPr>
          </a:p>
          <a:p>
            <a:pPr indent="-342900" lvl="0" marL="342900" rtl="0" algn="r">
              <a:spcBef>
                <a:spcPts val="0"/>
              </a:spcBef>
              <a:spcAft>
                <a:spcPts val="0"/>
              </a:spcAft>
              <a:buNone/>
            </a:pPr>
            <a:r>
              <a:t/>
            </a:r>
            <a:endParaRPr sz="2400">
              <a:solidFill>
                <a:srgbClr val="FF0000"/>
              </a:solidFill>
              <a:latin typeface="Trebuchet MS"/>
              <a:ea typeface="Trebuchet MS"/>
              <a:cs typeface="Trebuchet MS"/>
              <a:sym typeface="Trebuchet MS"/>
            </a:endParaRPr>
          </a:p>
        </p:txBody>
      </p:sp>
      <p:pic>
        <p:nvPicPr>
          <p:cNvPr id="89" name="Google Shape;89;p19"/>
          <p:cNvPicPr preferRelativeResize="0"/>
          <p:nvPr/>
        </p:nvPicPr>
        <p:blipFill>
          <a:blip r:embed="rId3">
            <a:alphaModFix/>
          </a:blip>
          <a:stretch>
            <a:fillRect/>
          </a:stretch>
        </p:blipFill>
        <p:spPr>
          <a:xfrm>
            <a:off x="1392775" y="2473250"/>
            <a:ext cx="3041225" cy="1650075"/>
          </a:xfrm>
          <a:prstGeom prst="rect">
            <a:avLst/>
          </a:prstGeom>
          <a:noFill/>
          <a:ln>
            <a:noFill/>
          </a:ln>
        </p:spPr>
      </p:pic>
      <p:pic>
        <p:nvPicPr>
          <p:cNvPr id="90" name="Google Shape;90;p19"/>
          <p:cNvPicPr preferRelativeResize="0"/>
          <p:nvPr/>
        </p:nvPicPr>
        <p:blipFill>
          <a:blip r:embed="rId4">
            <a:alphaModFix/>
          </a:blip>
          <a:stretch>
            <a:fillRect/>
          </a:stretch>
        </p:blipFill>
        <p:spPr>
          <a:xfrm>
            <a:off x="5363275" y="2473250"/>
            <a:ext cx="2736825" cy="1650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p:nvPr/>
        </p:nvSpPr>
        <p:spPr>
          <a:xfrm>
            <a:off x="1524000" y="1185863"/>
            <a:ext cx="7620000" cy="2738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 name="Google Shape;96;p20"/>
          <p:cNvSpPr txBox="1"/>
          <p:nvPr/>
        </p:nvSpPr>
        <p:spPr>
          <a:xfrm>
            <a:off x="111550" y="857250"/>
            <a:ext cx="9032400" cy="41004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 sz="2400" u="none" cap="none" strike="noStrike">
                <a:solidFill>
                  <a:srgbClr val="FF0000"/>
                </a:solidFill>
                <a:latin typeface="Trebuchet MS"/>
                <a:ea typeface="Trebuchet MS"/>
                <a:cs typeface="Trebuchet MS"/>
                <a:sym typeface="Trebuchet MS"/>
              </a:rPr>
              <a:t>Techniques Implemented</a:t>
            </a:r>
            <a:endParaRPr b="0" i="0" sz="2400" u="none" cap="none" strike="noStrike">
              <a:solidFill>
                <a:srgbClr val="FF0000"/>
              </a:solidFill>
              <a:latin typeface="Trebuchet MS"/>
              <a:ea typeface="Trebuchet MS"/>
              <a:cs typeface="Trebuchet MS"/>
              <a:sym typeface="Trebuchet MS"/>
            </a:endParaRPr>
          </a:p>
          <a:p>
            <a:pPr indent="-342900" lvl="0" marL="457200" marR="0" rtl="0" algn="l">
              <a:lnSpc>
                <a:spcPct val="100000"/>
              </a:lnSpc>
              <a:spcBef>
                <a:spcPts val="0"/>
              </a:spcBef>
              <a:spcAft>
                <a:spcPts val="0"/>
              </a:spcAft>
              <a:buClr>
                <a:srgbClr val="0070C0"/>
              </a:buClr>
              <a:buSzPts val="1800"/>
              <a:buFont typeface="Trebuchet MS"/>
              <a:buAutoNum type="arabicPeriod"/>
            </a:pPr>
            <a:r>
              <a:rPr lang="en" sz="1800" u="sng">
                <a:solidFill>
                  <a:srgbClr val="0070C0"/>
                </a:solidFill>
                <a:latin typeface="Trebuchet MS"/>
                <a:ea typeface="Trebuchet MS"/>
                <a:cs typeface="Trebuchet MS"/>
                <a:sym typeface="Trebuchet MS"/>
              </a:rPr>
              <a:t>Predictive fetch </a:t>
            </a:r>
            <a:r>
              <a:rPr lang="en" sz="1800">
                <a:solidFill>
                  <a:srgbClr val="0070C0"/>
                </a:solidFill>
                <a:latin typeface="Trebuchet MS"/>
                <a:ea typeface="Trebuchet MS"/>
                <a:cs typeface="Trebuchet MS"/>
                <a:sym typeface="Trebuchet MS"/>
              </a:rPr>
              <a:t>- In the home page(home.html) , as the user scrolls a bit(based on conditions specified in the code), we get only the next row of movies, and not the entire dataset of movies. This is useful when there is large content to be displayed as it saves bandwidth instead of fetching all the movie details at once.</a:t>
            </a:r>
            <a:endParaRPr sz="1800">
              <a:solidFill>
                <a:srgbClr val="0070C0"/>
              </a:solidFill>
              <a:latin typeface="Trebuchet MS"/>
              <a:ea typeface="Trebuchet MS"/>
              <a:cs typeface="Trebuchet MS"/>
              <a:sym typeface="Trebuchet MS"/>
            </a:endParaRPr>
          </a:p>
          <a:p>
            <a:pPr indent="-342900" lvl="0" marL="457200" marR="0" rtl="0" algn="l">
              <a:lnSpc>
                <a:spcPct val="100000"/>
              </a:lnSpc>
              <a:spcBef>
                <a:spcPts val="0"/>
              </a:spcBef>
              <a:spcAft>
                <a:spcPts val="0"/>
              </a:spcAft>
              <a:buClr>
                <a:srgbClr val="0070C0"/>
              </a:buClr>
              <a:buSzPts val="1800"/>
              <a:buFont typeface="Trebuchet MS"/>
              <a:buAutoNum type="arabicPeriod"/>
            </a:pPr>
            <a:r>
              <a:rPr lang="en" sz="1800" u="sng">
                <a:solidFill>
                  <a:srgbClr val="0070C0"/>
                </a:solidFill>
                <a:latin typeface="Trebuchet MS"/>
                <a:ea typeface="Trebuchet MS"/>
                <a:cs typeface="Trebuchet MS"/>
                <a:sym typeface="Trebuchet MS"/>
              </a:rPr>
              <a:t>Submission throttle</a:t>
            </a:r>
            <a:r>
              <a:rPr lang="en" sz="1800">
                <a:solidFill>
                  <a:srgbClr val="0070C0"/>
                </a:solidFill>
                <a:latin typeface="Trebuchet MS"/>
                <a:ea typeface="Trebuchet MS"/>
                <a:cs typeface="Trebuchet MS"/>
                <a:sym typeface="Trebuchet MS"/>
              </a:rPr>
              <a:t> - As and when we search for the movies , a list of movies whose names start with the entered text, displayed in the form of a dropdown.</a:t>
            </a:r>
            <a:endParaRPr sz="1800">
              <a:solidFill>
                <a:srgbClr val="0070C0"/>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rPr lang="en" sz="1800">
                <a:solidFill>
                  <a:srgbClr val="0070C0"/>
                </a:solidFill>
                <a:latin typeface="Trebuchet MS"/>
                <a:ea typeface="Trebuchet MS"/>
                <a:cs typeface="Trebuchet MS"/>
                <a:sym typeface="Trebuchet MS"/>
              </a:rPr>
              <a:t>When the user clicks on any of the movies , the name of the movie goes to the textbox.</a:t>
            </a:r>
            <a:endParaRPr sz="1800">
              <a:solidFill>
                <a:srgbClr val="0070C0"/>
              </a:solidFill>
              <a:latin typeface="Trebuchet MS"/>
              <a:ea typeface="Trebuchet MS"/>
              <a:cs typeface="Trebuchet MS"/>
              <a:sym typeface="Trebuchet MS"/>
            </a:endParaRPr>
          </a:p>
          <a:p>
            <a:pPr indent="-342900" lvl="0" marL="457200" marR="0" rtl="0" algn="l">
              <a:lnSpc>
                <a:spcPct val="100000"/>
              </a:lnSpc>
              <a:spcBef>
                <a:spcPts val="0"/>
              </a:spcBef>
              <a:spcAft>
                <a:spcPts val="0"/>
              </a:spcAft>
              <a:buClr>
                <a:srgbClr val="0070C0"/>
              </a:buClr>
              <a:buSzPts val="1800"/>
              <a:buFont typeface="Trebuchet MS"/>
              <a:buAutoNum type="arabicPeriod"/>
            </a:pPr>
            <a:r>
              <a:rPr lang="en" sz="1800" u="sng">
                <a:solidFill>
                  <a:srgbClr val="0070C0"/>
                </a:solidFill>
                <a:latin typeface="Trebuchet MS"/>
                <a:ea typeface="Trebuchet MS"/>
                <a:cs typeface="Trebuchet MS"/>
                <a:sym typeface="Trebuchet MS"/>
              </a:rPr>
              <a:t>Periodic refresh(using RSS feed)</a:t>
            </a:r>
            <a:r>
              <a:rPr lang="en" sz="1800">
                <a:solidFill>
                  <a:srgbClr val="0070C0"/>
                </a:solidFill>
                <a:latin typeface="Trebuchet MS"/>
                <a:ea typeface="Trebuchet MS"/>
                <a:cs typeface="Trebuchet MS"/>
                <a:sym typeface="Trebuchet MS"/>
              </a:rPr>
              <a:t> - Since the RSS feed is updated periodically without the user having to refresh (it is periodically refreshed by the server), we are parsing the received XML document, and displaying it in a structured format.</a:t>
            </a:r>
            <a:endParaRPr sz="1800">
              <a:solidFill>
                <a:srgbClr val="0070C0"/>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1"/>
          <p:cNvSpPr/>
          <p:nvPr/>
        </p:nvSpPr>
        <p:spPr>
          <a:xfrm>
            <a:off x="1524000" y="1185863"/>
            <a:ext cx="7620000" cy="2738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21"/>
          <p:cNvSpPr txBox="1"/>
          <p:nvPr/>
        </p:nvSpPr>
        <p:spPr>
          <a:xfrm>
            <a:off x="0" y="857250"/>
            <a:ext cx="9144000" cy="42864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 sz="2400" u="none" cap="none" strike="noStrike">
                <a:solidFill>
                  <a:srgbClr val="FF0000"/>
                </a:solidFill>
                <a:latin typeface="Trebuchet MS"/>
                <a:ea typeface="Trebuchet MS"/>
                <a:cs typeface="Trebuchet MS"/>
                <a:sym typeface="Trebuchet MS"/>
              </a:rPr>
              <a:t>Intelligent Functionality</a:t>
            </a:r>
            <a:endParaRPr b="0" i="0" sz="2400" u="none" cap="none" strike="noStrike">
              <a:solidFill>
                <a:srgbClr val="FF0000"/>
              </a:solidFill>
              <a:latin typeface="Trebuchet MS"/>
              <a:ea typeface="Trebuchet MS"/>
              <a:cs typeface="Trebuchet MS"/>
              <a:sym typeface="Trebuchet MS"/>
            </a:endParaRPr>
          </a:p>
          <a:p>
            <a:pPr indent="-355600" lvl="0" marL="457200" rtl="0" algn="l">
              <a:spcBef>
                <a:spcPts val="0"/>
              </a:spcBef>
              <a:spcAft>
                <a:spcPts val="0"/>
              </a:spcAft>
              <a:buClr>
                <a:srgbClr val="0070C0"/>
              </a:buClr>
              <a:buSzPts val="2000"/>
              <a:buFont typeface="Trebuchet MS"/>
              <a:buAutoNum type="arabicPeriod"/>
            </a:pPr>
            <a:r>
              <a:rPr lang="en" sz="2000" u="sng">
                <a:solidFill>
                  <a:srgbClr val="0070C0"/>
                </a:solidFill>
                <a:latin typeface="Trebuchet MS"/>
                <a:ea typeface="Trebuchet MS"/>
                <a:cs typeface="Trebuchet MS"/>
                <a:sym typeface="Trebuchet MS"/>
              </a:rPr>
              <a:t>Content-based filtering</a:t>
            </a:r>
            <a:r>
              <a:rPr lang="en" sz="2000">
                <a:solidFill>
                  <a:srgbClr val="0070C0"/>
                </a:solidFill>
                <a:latin typeface="Trebuchet MS"/>
                <a:ea typeface="Trebuchet MS"/>
                <a:cs typeface="Trebuchet MS"/>
                <a:sym typeface="Trebuchet MS"/>
              </a:rPr>
              <a:t> - We have used cosine similarity in order to recommend the movies similar to what we have searched (the movies are converted into vectors, and lesser the angle between the vectors, more the cosine similarity). Upon arranging these similarities in the descending order and selecting only the top four most similar movies, we get the movie recommendations.</a:t>
            </a:r>
            <a:endParaRPr sz="2000">
              <a:solidFill>
                <a:srgbClr val="0070C0"/>
              </a:solidFill>
              <a:latin typeface="Trebuchet MS"/>
              <a:ea typeface="Trebuchet MS"/>
              <a:cs typeface="Trebuchet MS"/>
              <a:sym typeface="Trebuchet MS"/>
            </a:endParaRPr>
          </a:p>
          <a:p>
            <a:pPr indent="-355600" lvl="0" marL="457200" marR="0" rtl="0" algn="l">
              <a:lnSpc>
                <a:spcPct val="100000"/>
              </a:lnSpc>
              <a:spcBef>
                <a:spcPts val="0"/>
              </a:spcBef>
              <a:spcAft>
                <a:spcPts val="0"/>
              </a:spcAft>
              <a:buClr>
                <a:srgbClr val="0070C0"/>
              </a:buClr>
              <a:buSzPts val="2000"/>
              <a:buFont typeface="Trebuchet MS"/>
              <a:buAutoNum type="arabicPeriod"/>
            </a:pPr>
            <a:r>
              <a:rPr lang="en" sz="2000" u="sng">
                <a:solidFill>
                  <a:srgbClr val="0070C0"/>
                </a:solidFill>
                <a:latin typeface="Trebuchet MS"/>
                <a:ea typeface="Trebuchet MS"/>
                <a:cs typeface="Trebuchet MS"/>
                <a:sym typeface="Trebuchet MS"/>
              </a:rPr>
              <a:t>Collaborative filtering</a:t>
            </a:r>
            <a:r>
              <a:rPr lang="en" sz="2000">
                <a:solidFill>
                  <a:srgbClr val="0070C0"/>
                </a:solidFill>
                <a:latin typeface="Trebuchet MS"/>
                <a:ea typeface="Trebuchet MS"/>
                <a:cs typeface="Trebuchet MS"/>
                <a:sym typeface="Trebuchet MS"/>
              </a:rPr>
              <a:t> - It refers to the movies recommended to us based on other users’ history(viewing pattern). As and when the user clicks on a movie, the username and the movie name would be stored in the database , and recommend only those from other users’ viewing pattern.</a:t>
            </a:r>
            <a:endParaRPr sz="2000">
              <a:solidFill>
                <a:srgbClr val="0070C0"/>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2"/>
          <p:cNvSpPr/>
          <p:nvPr/>
        </p:nvSpPr>
        <p:spPr>
          <a:xfrm>
            <a:off x="1619753" y="2514600"/>
            <a:ext cx="3734400" cy="53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4000"/>
              <a:buFont typeface="Arial"/>
              <a:buNone/>
            </a:pPr>
            <a:r>
              <a:rPr b="0" i="0" lang="en" sz="4000" u="none" cap="none" strike="noStrike">
                <a:solidFill>
                  <a:srgbClr val="FF0000"/>
                </a:solidFill>
                <a:latin typeface="Trebuchet MS"/>
                <a:ea typeface="Trebuchet MS"/>
                <a:cs typeface="Trebuchet MS"/>
                <a:sym typeface="Trebuchet MS"/>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