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uc8iIzeHaNPVQawl1aDkRezFJ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b03644ec_0_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b03644ec_0_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e7cad61b_0_1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e7cad61b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e7cad61b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3e7cad61b_0_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b03644ec_0_11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b03644ec_0_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63549" y="1523241"/>
            <a:ext cx="7131684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 txBox="1"/>
          <p:nvPr>
            <p:ph type="ctrTitle"/>
          </p:nvPr>
        </p:nvSpPr>
        <p:spPr>
          <a:xfrm>
            <a:off x="75817" y="1156205"/>
            <a:ext cx="8992364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6" Type="http://schemas.openxmlformats.org/officeDocument/2006/relationships/image" Target="../media/image1.jp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9143980" cy="6857986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152399"/>
            <a:ext cx="1447800" cy="1200785"/>
          </a:xfrm>
          <a:custGeom>
            <a:rect b="b" l="l" r="r" t="t"/>
            <a:pathLst>
              <a:path extrusionOk="0" h="1200785" w="1447800">
                <a:moveTo>
                  <a:pt x="1447797" y="1200327"/>
                </a:moveTo>
                <a:lnTo>
                  <a:pt x="0" y="1200327"/>
                </a:lnTo>
                <a:lnTo>
                  <a:pt x="0" y="0"/>
                </a:lnTo>
                <a:lnTo>
                  <a:pt x="1447797" y="0"/>
                </a:lnTo>
                <a:lnTo>
                  <a:pt x="1447797" y="1200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179695" y="138752"/>
            <a:ext cx="868722" cy="971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2"/>
          <p:cNvSpPr/>
          <p:nvPr/>
        </p:nvSpPr>
        <p:spPr>
          <a:xfrm>
            <a:off x="2702619" y="103495"/>
            <a:ext cx="3240968" cy="991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5923788" y="112055"/>
            <a:ext cx="3220193" cy="9950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219197" y="102154"/>
            <a:ext cx="1619996" cy="989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7530134" y="1600196"/>
            <a:ext cx="1600196" cy="51269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63549" y="1523241"/>
            <a:ext cx="7131684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50165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5016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  <p:sldLayoutId id="2147483651" r:id="rId9"/>
    <p:sldLayoutId id="2147483652" r:id="rId10"/>
    <p:sldLayoutId id="214748365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jpg"/><Relationship Id="rId8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log.floydhub.com/attention-mechanism/" TargetMode="External"/><Relationship Id="rId4" Type="http://schemas.openxmlformats.org/officeDocument/2006/relationships/hyperlink" Target="https://www.tensorflow.org/learn" TargetMode="External"/><Relationship Id="rId5" Type="http://schemas.openxmlformats.org/officeDocument/2006/relationships/hyperlink" Target="https://pathmind.com/wiki/attention-mechanism-memory-network" TargetMode="External"/><Relationship Id="rId6" Type="http://schemas.openxmlformats.org/officeDocument/2006/relationships/hyperlink" Target="https://arxiv.org/pdf/1409.0473.pdf" TargetMode="External"/><Relationship Id="rId7" Type="http://schemas.openxmlformats.org/officeDocument/2006/relationships/hyperlink" Target="https://towardsdatascience.com/understanding-encoder-decoder-sequence-to-sequence-model-679e04af434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"/>
          <p:cNvGrpSpPr/>
          <p:nvPr/>
        </p:nvGrpSpPr>
        <p:grpSpPr>
          <a:xfrm>
            <a:off x="0" y="0"/>
            <a:ext cx="9143981" cy="6857986"/>
            <a:chOff x="0" y="0"/>
            <a:chExt cx="9143981" cy="6857986"/>
          </a:xfrm>
        </p:grpSpPr>
        <p:sp>
          <p:nvSpPr>
            <p:cNvPr id="67" name="Google Shape;67;p1"/>
            <p:cNvSpPr/>
            <p:nvPr/>
          </p:nvSpPr>
          <p:spPr>
            <a:xfrm>
              <a:off x="0" y="0"/>
              <a:ext cx="9143980" cy="68579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0" y="152399"/>
              <a:ext cx="1447800" cy="1200785"/>
            </a:xfrm>
            <a:custGeom>
              <a:rect b="b" l="l" r="r" t="t"/>
              <a:pathLst>
                <a:path extrusionOk="0" h="1200785" w="1447800">
                  <a:moveTo>
                    <a:pt x="1447797" y="1200327"/>
                  </a:moveTo>
                  <a:lnTo>
                    <a:pt x="0" y="1200327"/>
                  </a:lnTo>
                  <a:lnTo>
                    <a:pt x="0" y="0"/>
                  </a:lnTo>
                  <a:lnTo>
                    <a:pt x="1447797" y="0"/>
                  </a:lnTo>
                  <a:lnTo>
                    <a:pt x="1447797" y="1200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79695" y="138752"/>
              <a:ext cx="868722" cy="9719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2702619" y="103495"/>
              <a:ext cx="3240968" cy="9918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923788" y="112055"/>
              <a:ext cx="3220193" cy="9950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219197" y="102154"/>
              <a:ext cx="1619996" cy="98999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7530134" y="1600196"/>
              <a:ext cx="1600196" cy="512698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"/>
          <p:cNvSpPr txBox="1"/>
          <p:nvPr>
            <p:ph type="title"/>
          </p:nvPr>
        </p:nvSpPr>
        <p:spPr>
          <a:xfrm>
            <a:off x="241625" y="1454275"/>
            <a:ext cx="7174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Project Presentation</a:t>
            </a:r>
            <a:endParaRPr sz="3600"/>
          </a:p>
          <a:p>
            <a:pPr indent="0" lvl="0" marL="12700" rtl="0" algn="ctr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2500"/>
              <a:t>(Final - ESA)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Topics in Deep Learning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UE17CS338</a:t>
            </a:r>
            <a:endParaRPr sz="2500"/>
          </a:p>
        </p:txBody>
      </p:sp>
      <p:sp>
        <p:nvSpPr>
          <p:cNvPr id="75" name="Google Shape;75;p1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241625" y="3445175"/>
            <a:ext cx="70392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Title: Auto-Encoder with Attention for Neural Machine Translation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41625" y="5015375"/>
            <a:ext cx="91440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	:	Vinayaka	M Hegde 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S1201701600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S Thejas			     PES1201701621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340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Ramakrishnan K 	     PES1201701906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b03644ec_0_4"/>
          <p:cNvSpPr txBox="1"/>
          <p:nvPr>
            <p:ph type="title"/>
          </p:nvPr>
        </p:nvSpPr>
        <p:spPr>
          <a:xfrm>
            <a:off x="2372393" y="1156205"/>
            <a:ext cx="66897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</a:t>
            </a:r>
            <a:endParaRPr/>
          </a:p>
        </p:txBody>
      </p:sp>
      <p:pic>
        <p:nvPicPr>
          <p:cNvPr id="132" name="Google Shape;132;g74b03644e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50" y="1928821"/>
            <a:ext cx="6545675" cy="4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7cad61b_0_12"/>
          <p:cNvSpPr txBox="1"/>
          <p:nvPr>
            <p:ph type="title"/>
          </p:nvPr>
        </p:nvSpPr>
        <p:spPr>
          <a:xfrm>
            <a:off x="2372393" y="1156205"/>
            <a:ext cx="66897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</a:t>
            </a:r>
            <a:endParaRPr/>
          </a:p>
        </p:txBody>
      </p:sp>
      <p:pic>
        <p:nvPicPr>
          <p:cNvPr id="138" name="Google Shape;138;g83e7cad61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50" y="1672671"/>
            <a:ext cx="6816750" cy="48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Constraints, Assumptions &amp; Dependencies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8527782" y="6234205"/>
            <a:ext cx="530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84025" y="1770175"/>
            <a:ext cx="74136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</a:t>
            </a: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Our model encounters difficulties when faced with rare words or words that are ambiguous as sometimes the model cannot interpret information to the required context.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english sentences and the translated french sentences only contain words which was </a:t>
            </a: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</a:t>
            </a: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training set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Only ASCII characters are given as input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Dependency</a:t>
            </a: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 module version 1.14.0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1523996" y="1581146"/>
            <a:ext cx="7620000" cy="36830"/>
          </a:xfrm>
          <a:custGeom>
            <a:rect b="b" l="l" r="r" t="t"/>
            <a:pathLst>
              <a:path extrusionOk="0" h="36830" w="7620000">
                <a:moveTo>
                  <a:pt x="7619984" y="36599"/>
                </a:moveTo>
                <a:lnTo>
                  <a:pt x="0" y="36599"/>
                </a:lnTo>
                <a:lnTo>
                  <a:pt x="0" y="0"/>
                </a:lnTo>
                <a:lnTo>
                  <a:pt x="7619984" y="0"/>
                </a:lnTo>
                <a:lnTo>
                  <a:pt x="7619984" y="36599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plan 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395750" y="1919150"/>
            <a:ext cx="70071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9144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the functionality of the network with other languages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just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Test the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functionality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this architecture for summarisation of text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2372393" y="1156205"/>
            <a:ext cx="668972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63550" y="1755900"/>
            <a:ext cx="73884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FloydHub Blog. 2020.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Attention Mechanism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 Available at: &lt;</a:t>
            </a:r>
            <a:r>
              <a:rPr lang="en-US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https://blog.floydhub.com/attention-mechanism/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[Accessed 21 April 2020].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TensorFlow. 2020.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 To Tensorflow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 Available at: &lt;</a:t>
            </a:r>
            <a:r>
              <a:rPr lang="en-US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https://www.tensorflow.org/learn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[Accessed 21 April 2020].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Pathmind. 2020.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Beginner's Guide To Attention Mechanisms And Memory Networks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 Available at: &lt;</a:t>
            </a:r>
            <a:r>
              <a:rPr lang="en-US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https://pathmind.com/wiki/attention-mechanism-memory-network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[Accessed 21 April 2020].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Arxiv.org. 2020. [online] Available at: &lt;</a:t>
            </a:r>
            <a:r>
              <a:rPr lang="en-US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https://arxiv.org/pdf/1409.0473.pdf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[Accessed 21 April 2020].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Medium. 2020.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Encoder-Decoder Sequence To Sequence Model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 Available at: &lt;</a:t>
            </a:r>
            <a:r>
              <a:rPr lang="en-US" sz="14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https://towardsdatascience.com/understanding-encoder-decoder-sequence-to-sequence-model-679e04af4346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[Accessed 21 April 2020].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3113855" y="3357873"/>
            <a:ext cx="23882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8798054" y="6415182"/>
            <a:ext cx="260350" cy="210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165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5330519" y="1156205"/>
            <a:ext cx="37299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Abstract and Scope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86575" y="1790375"/>
            <a:ext cx="74112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8100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Conversion of English sentences to French sentences using LSTM autoencoder with additional attention layer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to sequence translation is a very interesting field and is very useful. We wanted to learn more about it by implementing a model for translation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just">
              <a:lnSpc>
                <a:spcPct val="1004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5330519" y="1156205"/>
            <a:ext cx="37299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Project Abstract and Scope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86575" y="1790375"/>
            <a:ext cx="74112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38100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Generally auto encoders are used for this Neural Machine Translation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made use of attention in addition to autoencoders to study its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effects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on accuracy of translation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model could be used for translation of other languages by providing appropriate data for training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5470564" y="1156205"/>
            <a:ext cx="35972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8889847" y="6415182"/>
            <a:ext cx="168275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7375"/>
            <a:ext cx="9144002" cy="51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2372393" y="1156205"/>
            <a:ext cx="6689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86575" y="1790375"/>
            <a:ext cx="74112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Pass a sentence to encoder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sentence word by word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Maintain encoder state at every timestamp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Pass the all the states of the encoder to the </a:t>
            </a: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intermediate</a:t>
            </a: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module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Pass attention vector, states of encoder, translated sentence to decoder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Adjust the weights of decoder, attention vector, weights of encoder based on the passed output (actual translated sentence)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Dropout neurons based on dropout probability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marR="5080" rtl="0" algn="just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Trebuchet MS"/>
              <a:buChar char="●"/>
            </a:pPr>
            <a:r>
              <a:rPr lang="en-US" sz="21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Adam optimiser is used</a:t>
            </a:r>
            <a:endParaRPr sz="21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2372393" y="1156205"/>
            <a:ext cx="6689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190650" y="2065400"/>
            <a:ext cx="7293600" cy="4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 the encoder and decoder LSTMs, the hidden state and cell states are computed using: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</a:t>
            </a:r>
            <a:r>
              <a:rPr baseline="-25000" lang="en-US" sz="2000"/>
              <a:t>t</a:t>
            </a:r>
            <a:r>
              <a:rPr lang="en-US" sz="2000"/>
              <a:t> = O</a:t>
            </a:r>
            <a:r>
              <a:rPr baseline="-25000" lang="en-US" sz="2000"/>
              <a:t>t</a:t>
            </a:r>
            <a:r>
              <a:rPr lang="en-US" sz="2000"/>
              <a:t> * tanh(C</a:t>
            </a:r>
            <a:r>
              <a:rPr baseline="-25000" lang="en-US" sz="2000"/>
              <a:t>t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</a:t>
            </a:r>
            <a:r>
              <a:rPr baseline="-25000" lang="en-US" sz="2000"/>
              <a:t>t</a:t>
            </a:r>
            <a:r>
              <a:rPr lang="en-US" sz="2000"/>
              <a:t> = C</a:t>
            </a:r>
            <a:r>
              <a:rPr baseline="-25000" lang="en-US" sz="2000"/>
              <a:t>t-1</a:t>
            </a:r>
            <a:r>
              <a:rPr lang="en-US" sz="2000"/>
              <a:t> * ft +  it * gt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Where,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</a:t>
            </a:r>
            <a:r>
              <a:rPr baseline="-25000" lang="en-US" sz="2000"/>
              <a:t>t</a:t>
            </a:r>
            <a:r>
              <a:rPr lang="en-US" sz="2000"/>
              <a:t>		= hidden state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</a:t>
            </a:r>
            <a:r>
              <a:rPr baseline="-25000" lang="en-US" sz="2000"/>
              <a:t>t</a:t>
            </a:r>
            <a:r>
              <a:rPr lang="en-US" sz="2000"/>
              <a:t>		= cell state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Ft		= forget gate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it, gt	= used for write gates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e7cad61b_0_6"/>
          <p:cNvSpPr txBox="1"/>
          <p:nvPr>
            <p:ph type="title"/>
          </p:nvPr>
        </p:nvSpPr>
        <p:spPr>
          <a:xfrm>
            <a:off x="2372393" y="1156205"/>
            <a:ext cx="66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</a:t>
            </a:r>
            <a:endParaRPr/>
          </a:p>
        </p:txBody>
      </p:sp>
      <p:sp>
        <p:nvSpPr>
          <p:cNvPr id="114" name="Google Shape;114;g83e7cad61b_0_6"/>
          <p:cNvSpPr txBox="1"/>
          <p:nvPr>
            <p:ph idx="1" type="body"/>
          </p:nvPr>
        </p:nvSpPr>
        <p:spPr>
          <a:xfrm>
            <a:off x="204200" y="1821450"/>
            <a:ext cx="7293600" cy="4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For Bahdanau attention mechanism, attention weights are computed using 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 = tanh ( W</a:t>
            </a:r>
            <a:r>
              <a:rPr baseline="-25000" lang="en-US" sz="2000"/>
              <a:t>encoder</a:t>
            </a:r>
            <a:r>
              <a:rPr lang="en-US" sz="2000"/>
              <a:t> * H</a:t>
            </a:r>
            <a:r>
              <a:rPr baseline="-25000" lang="en-US" sz="2000"/>
              <a:t>encoder</a:t>
            </a:r>
            <a:r>
              <a:rPr lang="en-US" sz="2000"/>
              <a:t> +  W</a:t>
            </a:r>
            <a:r>
              <a:rPr baseline="-25000" lang="en-US" sz="2000"/>
              <a:t>decoder</a:t>
            </a:r>
            <a:r>
              <a:rPr lang="en-US" sz="2000"/>
              <a:t> * H</a:t>
            </a:r>
            <a:r>
              <a:rPr baseline="-25000" lang="en-US" sz="2000"/>
              <a:t>decoder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alignment scores = W</a:t>
            </a:r>
            <a:r>
              <a:rPr baseline="-25000" lang="en-US" sz="2000"/>
              <a:t>align</a:t>
            </a:r>
            <a:r>
              <a:rPr lang="en-US" sz="2000"/>
              <a:t> * res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attention weights = softmax (alignment scores)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where,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</a:t>
            </a:r>
            <a:r>
              <a:rPr baseline="-25000" lang="en-US" sz="2000"/>
              <a:t>encoder</a:t>
            </a:r>
            <a:r>
              <a:rPr lang="en-US" sz="2000"/>
              <a:t> , </a:t>
            </a:r>
            <a:r>
              <a:rPr lang="en-US" sz="2000"/>
              <a:t>W</a:t>
            </a:r>
            <a:r>
              <a:rPr baseline="-25000" lang="en-US" sz="2000"/>
              <a:t>decoder</a:t>
            </a:r>
            <a:r>
              <a:rPr lang="en-US" sz="2000"/>
              <a:t>  = weights of encoder and decoder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H</a:t>
            </a:r>
            <a:r>
              <a:rPr baseline="-25000" lang="en-US" sz="2000"/>
              <a:t>encoder</a:t>
            </a:r>
            <a:r>
              <a:rPr lang="en-US" sz="2000"/>
              <a:t> , H</a:t>
            </a:r>
            <a:r>
              <a:rPr baseline="-25000" lang="en-US" sz="2000"/>
              <a:t>decoder</a:t>
            </a:r>
            <a:r>
              <a:rPr lang="en-US" sz="2000"/>
              <a:t>   </a:t>
            </a:r>
            <a:r>
              <a:rPr lang="en-US" sz="2000"/>
              <a:t>= hidden states of encoder and decoder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</a:t>
            </a:r>
            <a:r>
              <a:rPr baseline="-25000" lang="en-US" sz="2000"/>
              <a:t>align</a:t>
            </a:r>
            <a:r>
              <a:rPr lang="en-US" sz="2000"/>
              <a:t>                  = weight vector for alignment scores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372393" y="1156205"/>
            <a:ext cx="66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136450" y="1889197"/>
            <a:ext cx="74427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>
                <a:solidFill>
                  <a:srgbClr val="0033CC"/>
                </a:solidFill>
              </a:rPr>
              <a:t>The outputs were tested using dataset consisting </a:t>
            </a:r>
            <a:r>
              <a:rPr lang="en-US" sz="2400"/>
              <a:t>of english sentences and french sentences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/>
              <a:t>Accuracy of 90% was achieved without dropout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>
                <a:solidFill>
                  <a:srgbClr val="0033CC"/>
                </a:solidFill>
              </a:rPr>
              <a:t>Accuracy of 94% was achieved with</a:t>
            </a:r>
            <a:r>
              <a:rPr lang="en-US" sz="2400"/>
              <a:t> dropout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(best keep </a:t>
            </a:r>
            <a:r>
              <a:rPr lang="en-US" sz="2400"/>
              <a:t>probability</a:t>
            </a:r>
            <a:r>
              <a:rPr lang="en-US" sz="2400"/>
              <a:t> = 0.5)</a:t>
            </a:r>
            <a:endParaRPr sz="2400">
              <a:solidFill>
                <a:srgbClr val="0033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>
                <a:solidFill>
                  <a:srgbClr val="0033CC"/>
                </a:solidFill>
              </a:rPr>
              <a:t>Accuracy of 97% was achieved with attention and dropout</a:t>
            </a:r>
            <a:endParaRPr sz="24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b03644ec_0_11"/>
          <p:cNvSpPr txBox="1"/>
          <p:nvPr>
            <p:ph type="title"/>
          </p:nvPr>
        </p:nvSpPr>
        <p:spPr>
          <a:xfrm>
            <a:off x="2372393" y="1156205"/>
            <a:ext cx="6689700" cy="3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Criterion for considering it a good solution</a:t>
            </a:r>
            <a:r>
              <a:rPr lang="en-US"/>
              <a:t> </a:t>
            </a:r>
            <a:endParaRPr/>
          </a:p>
        </p:txBody>
      </p:sp>
      <p:sp>
        <p:nvSpPr>
          <p:cNvPr id="126" name="Google Shape;126;g74b03644ec_0_11"/>
          <p:cNvSpPr txBox="1"/>
          <p:nvPr>
            <p:ph idx="1" type="body"/>
          </p:nvPr>
        </p:nvSpPr>
        <p:spPr>
          <a:xfrm>
            <a:off x="136450" y="1889197"/>
            <a:ext cx="74427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/>
              <a:t>High accuracy was achieved during the </a:t>
            </a:r>
            <a:r>
              <a:rPr lang="en-US" sz="2400"/>
              <a:t>validation</a:t>
            </a:r>
            <a:r>
              <a:rPr lang="en-US" sz="2400"/>
              <a:t> phase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lang="en-US" sz="2400"/>
              <a:t>Used google translate to verify the output after testing phase. </a:t>
            </a:r>
            <a:endParaRPr sz="24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2020-04-18T02:33:44Z</dcterms:created>
  <dc:creator>Srinivas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2020-04-18T00:00:00Z</vt:filetime>
  </property>
</Properties>
</file>