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49" r:id="rId3"/>
    <p:sldId id="287" r:id="rId5"/>
    <p:sldId id="257" r:id="rId6"/>
    <p:sldId id="260" r:id="rId7"/>
    <p:sldId id="340" r:id="rId8"/>
    <p:sldId id="288" r:id="rId9"/>
    <p:sldId id="266" r:id="rId10"/>
    <p:sldId id="343" r:id="rId11"/>
    <p:sldId id="354" r:id="rId12"/>
    <p:sldId id="355" r:id="rId13"/>
    <p:sldId id="345" r:id="rId14"/>
    <p:sldId id="350" r:id="rId15"/>
    <p:sldId id="351" r:id="rId16"/>
    <p:sldId id="352" r:id="rId17"/>
    <p:sldId id="353" r:id="rId18"/>
    <p:sldId id="275" r:id="rId19"/>
    <p:sldId id="346" r:id="rId20"/>
    <p:sldId id="270"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5" d="100"/>
          <a:sy n="85" d="100"/>
        </p:scale>
        <p:origin x="29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fld>
            <a:endParaRPr lang="en-US" dirty="0"/>
          </a:p>
        </p:txBody>
      </p:sp>
      <p:pic>
        <p:nvPicPr>
          <p:cNvPr id="7" name="Picture 6" descr="Logo, company name&#10;&#10;Description automatically generated"/>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i="1" dirty="0">
                <a:solidFill>
                  <a:srgbClr val="FF0000"/>
                </a:solidFill>
              </a:rPr>
              <a:t>Food Ordering System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575720" y="3376228"/>
            <a:ext cx="4457704" cy="824888"/>
          </a:xfrm>
        </p:spPr>
        <p:txBody>
          <a:bodyPr>
            <a:noAutofit/>
          </a:bodyPr>
          <a:lstStyle/>
          <a:p>
            <a:pPr lvl="0" algn="ctr" fontAlgn="base">
              <a:spcBef>
                <a:spcPct val="0"/>
              </a:spcBef>
              <a:spcAft>
                <a:spcPct val="0"/>
              </a:spcAft>
            </a:pPr>
            <a:r>
              <a:rPr lang="en-US" b="1" dirty="0">
                <a:solidFill>
                  <a:srgbClr val="C00000"/>
                </a:solidFill>
                <a:latin typeface="Times New Roman" panose="02020603050405020304" pitchFamily="18" charset="0"/>
                <a:cs typeface="Times New Roman" panose="02020603050405020304" pitchFamily="18" charset="0"/>
              </a:rPr>
              <a:t>Vinayaka N </a:t>
            </a:r>
            <a:r>
              <a:rPr lang="en-US" b="1" dirty="0" err="1">
                <a:solidFill>
                  <a:srgbClr val="C00000"/>
                </a:solidFill>
                <a:latin typeface="Times New Roman" panose="02020603050405020304" pitchFamily="18" charset="0"/>
                <a:cs typeface="Times New Roman" panose="02020603050405020304" pitchFamily="18" charset="0"/>
              </a:rPr>
              <a:t>Adiga</a:t>
            </a:r>
            <a:endParaRPr lang="en-US" sz="2400" b="1" dirty="0">
              <a:solidFill>
                <a:srgbClr val="C00000"/>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400" b="1" dirty="0">
                <a:solidFill>
                  <a:srgbClr val="000066"/>
                </a:solidFill>
                <a:latin typeface="Times New Roman" panose="02020603050405020304" pitchFamily="18" charset="0"/>
                <a:cs typeface="Times New Roman" panose="02020603050405020304" pitchFamily="18" charset="0"/>
              </a:rPr>
              <a:t>USN: 1RN18IS125</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anose="02020603050405020304" pitchFamily="18" charset="0"/>
                <a:cs typeface="Times New Roman" panose="02020603050405020304" pitchFamily="18" charset="0"/>
              </a:rPr>
              <a:t>RNS INSTITUTE OF TECHNOLOGY</a:t>
            </a:r>
            <a:endParaRPr lang="en-US" sz="3600" b="1" dirty="0">
              <a:solidFill>
                <a:srgbClr val="000066"/>
              </a:solidFill>
              <a:latin typeface="Times New Roman" panose="02020603050405020304" pitchFamily="18" charset="0"/>
              <a:cs typeface="Times New Roman" panose="02020603050405020304" pitchFamily="18" charset="0"/>
            </a:endParaRPr>
          </a:p>
          <a:p>
            <a:pPr algn="ctr">
              <a:defRPr/>
            </a:pPr>
            <a:r>
              <a:rPr lang="en-US" sz="2400" b="1" cap="all" dirty="0">
                <a:solidFill>
                  <a:srgbClr val="000066"/>
                </a:solidFill>
                <a:latin typeface="Times New Roman" panose="02020603050405020304" pitchFamily="18" charset="0"/>
                <a:cs typeface="Times New Roman" panose="02020603050405020304" pitchFamily="18" charset="0"/>
              </a:rPr>
              <a:t>BENGALURU - 98</a:t>
            </a:r>
            <a:endParaRPr lang="en-US" sz="2400" b="1" dirty="0">
              <a:solidFill>
                <a:srgbClr val="000066"/>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DEPARTMENT OF INFORMATION SCIENCE &amp; ENGINEERING</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495600" y="1785927"/>
            <a:ext cx="6768752" cy="461665"/>
          </a:xfrm>
          <a:prstGeom prst="rect">
            <a:avLst/>
          </a:prstGeom>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Presentation on Internship</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Internal Guide</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000" b="1" dirty="0">
                <a:solidFill>
                  <a:srgbClr val="000066"/>
                </a:solidFill>
                <a:latin typeface="Times New Roman" panose="02020603050405020304" pitchFamily="18" charset="0"/>
                <a:cs typeface="Times New Roman" panose="02020603050405020304" pitchFamily="18" charset="0"/>
              </a:rPr>
              <a:t>Dr. S Sathish Kumar</a:t>
            </a:r>
            <a:endParaRPr lang="pt-BR" sz="2000" b="1" dirty="0">
              <a:solidFill>
                <a:srgbClr val="000066"/>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Asst. Prof, Dept of  ISE, RNSIT</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External Guide</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000" b="1" dirty="0">
                <a:solidFill>
                  <a:srgbClr val="000066"/>
                </a:solidFill>
                <a:latin typeface="Times New Roman" panose="02020603050405020304" pitchFamily="18" charset="0"/>
                <a:cs typeface="Times New Roman" panose="02020603050405020304" pitchFamily="18" charset="0"/>
              </a:rPr>
              <a:t>Mr.</a:t>
            </a:r>
            <a:r>
              <a:rPr lang="en-IN" sz="2000" b="1" dirty="0">
                <a:solidFill>
                  <a:srgbClr val="000066"/>
                </a:solidFill>
                <a:latin typeface="Times New Roman" panose="02020603050405020304" pitchFamily="18" charset="0"/>
                <a:cs typeface="Times New Roman" panose="02020603050405020304" pitchFamily="18" charset="0"/>
              </a:rPr>
              <a:t> </a:t>
            </a:r>
            <a:r>
              <a:rPr lang="en-IN" sz="2000" b="1" dirty="0" err="1">
                <a:solidFill>
                  <a:srgbClr val="000066"/>
                </a:solidFill>
                <a:latin typeface="Times New Roman" panose="02020603050405020304" pitchFamily="18" charset="0"/>
                <a:cs typeface="Times New Roman" panose="02020603050405020304" pitchFamily="18" charset="0"/>
              </a:rPr>
              <a:t>Ramesh</a:t>
            </a:r>
            <a:endParaRPr lang="pt-BR" sz="2000" b="1" dirty="0">
              <a:solidFill>
                <a:srgbClr val="000066"/>
              </a:solidFill>
              <a:latin typeface="Times New Roman" panose="02020603050405020304" pitchFamily="18" charset="0"/>
              <a:cs typeface="Times New Roman" panose="02020603050405020304" pitchFamily="18" charset="0"/>
            </a:endParaRPr>
          </a:p>
          <a:p>
            <a:pPr algn="ctr"/>
            <a:r>
              <a:rPr lang="en-US" b="1" dirty="0" err="1">
                <a:solidFill>
                  <a:srgbClr val="C00000"/>
                </a:solidFill>
              </a:rPr>
              <a:t>TechieAid</a:t>
            </a:r>
            <a:endParaRPr lang="en-IN" b="1" dirty="0">
              <a:solidFill>
                <a:srgbClr val="C00000"/>
              </a:solidFill>
            </a:endParaRPr>
          </a:p>
        </p:txBody>
      </p:sp>
      <p:sp>
        <p:nvSpPr>
          <p:cNvPr id="20" name="TextBox 19"/>
          <p:cNvSpPr txBox="1"/>
          <p:nvPr/>
        </p:nvSpPr>
        <p:spPr>
          <a:xfrm>
            <a:off x="7742251" y="4865939"/>
            <a:ext cx="3718808" cy="369332"/>
          </a:xfrm>
          <a:prstGeom prst="rect">
            <a:avLst/>
          </a:prstGeom>
          <a:noFill/>
        </p:spPr>
        <p:txBody>
          <a:bodyPr wrap="square">
            <a:spAutoFit/>
          </a:bodyPr>
          <a:lstStyle/>
          <a:p>
            <a:pPr algn="ctr"/>
            <a:r>
              <a:rPr lang="en-US" b="1" dirty="0" err="1">
                <a:solidFill>
                  <a:srgbClr val="C00000"/>
                </a:solidFill>
              </a:rPr>
              <a:t>TechieAid</a:t>
            </a:r>
            <a:endParaRPr lang="en-IN" b="1" dirty="0">
              <a:solidFill>
                <a:srgbClr val="C00000"/>
              </a:solidFill>
            </a:endParaRPr>
          </a:p>
        </p:txBody>
      </p:sp>
      <p:pic>
        <p:nvPicPr>
          <p:cNvPr id="4" name="Picture 3"/>
          <p:cNvPicPr>
            <a:picLocks noChangeAspect="1"/>
          </p:cNvPicPr>
          <p:nvPr/>
        </p:nvPicPr>
        <p:blipFill>
          <a:blip r:embed="rId1"/>
          <a:stretch>
            <a:fillRect/>
          </a:stretch>
        </p:blipFill>
        <p:spPr>
          <a:xfrm>
            <a:off x="8949102" y="3999043"/>
            <a:ext cx="1305107" cy="866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28179"/>
          </a:xfrm>
        </p:spPr>
        <p:txBody>
          <a:bodyPr>
            <a:normAutofit/>
          </a:bodyPr>
          <a:lstStyle/>
          <a:p>
            <a:pPr algn="ctr"/>
            <a:r>
              <a:rPr lang="en-US" sz="3200"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92696"/>
            <a:ext cx="10515600" cy="5532044"/>
          </a:xfrm>
        </p:spPr>
        <p:txBody>
          <a:bodyPr>
            <a:normAutofit/>
          </a:bodyPr>
          <a:lstStyle/>
          <a:p>
            <a:pPr marL="0" indent="0">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 TECHNOLOGY</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About Microsoft SQL Server 2016</a:t>
            </a:r>
            <a:endPar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Microsoft SQL Server is a Structured Query Language (SQL) based, client/server relational database. Each of these terms describes a fundamental part of the architecture of SQL Server.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SQL Server Features</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Microsoft SQL Server supports a set of features that result in the following benefits: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Ease of installation, deployment, and use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warehousing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 integration with other server software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Connections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Adapters (OLEDB/SQL)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 Language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(pronounced C Sharp) is a multi-paradigm programming language that encompasses functional, imperative, generic, object-oriented (class-based), and component-oriented programming disciplines.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Home Page</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1900321"/>
            <a:ext cx="8352928" cy="429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dirty="0">
              <a:solidFill>
                <a:srgbClr val="FF0000"/>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
        <p:nvSpPr>
          <p:cNvPr id="9" name="Content Placeholder 8"/>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dmin</a:t>
            </a:r>
            <a:r>
              <a:rPr lang="en-IN" dirty="0">
                <a:latin typeface="Times New Roman" panose="02020603050405020304" pitchFamily="18" charset="0"/>
                <a:cs typeface="Times New Roman" panose="02020603050405020304" pitchFamily="18" charset="0"/>
              </a:rPr>
              <a:t> Login Page </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2491306" y="1772816"/>
            <a:ext cx="7349110" cy="44519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u="sng"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ember Login Page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pic>
        <p:nvPicPr>
          <p:cNvPr id="8" name="Picture 7"/>
          <p:cNvPicPr>
            <a:picLocks noChangeAspect="1"/>
          </p:cNvPicPr>
          <p:nvPr/>
        </p:nvPicPr>
        <p:blipFill>
          <a:blip r:embed="rId1"/>
          <a:stretch>
            <a:fillRect/>
          </a:stretch>
        </p:blipFill>
        <p:spPr>
          <a:xfrm>
            <a:off x="1847529" y="1700809"/>
            <a:ext cx="8568952" cy="4523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u="sng"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Add New Product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552" y="1531280"/>
            <a:ext cx="8568952" cy="46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u="sng"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Product Detail</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5481" y="1700808"/>
            <a:ext cx="9073008" cy="452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marL="57150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package was designed in such a way that future modifications can be done easily. The following conclusions can be deduced from the development of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Food Ordering System  improves the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a friendly graphical user interface which proves to be better when compared to the existing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rPr>
              <a:t>It gives appropriate access to the authorized users depending on their permissions</a:t>
            </a:r>
            <a:endParaRPr lang="en-US" sz="1800" dirty="0">
              <a:effectLst/>
              <a:latin typeface="Times New Roman" panose="02020603050405020304" pitchFamily="18" charset="0"/>
              <a:ea typeface="Calibri" panose="020F0502020204030204" pitchFamily="34"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effectively overcomes the delay in communications.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Updating of information becomes so easier.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RMS makes works easy and faster than current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 the data will be saved in the database. So the administer can view all the data on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system reduces manual 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has adequate scope for modification in future if it is necessary.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FUTURE ENHANCEMENT</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230" y="944724"/>
            <a:ext cx="11317394" cy="5292588"/>
          </a:xfrm>
        </p:spPr>
        <p:txBody>
          <a:bodyPr>
            <a:normAutofit fontScale="92500" lnSpcReduction="20000"/>
          </a:bodyPr>
          <a:lstStyle/>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following section describes the work that will be implemented with future releases of the software.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Customize orders: Allow customers to customize food orders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Enhance User Interface by adding more user interactive features. Provide Deals and promotional Offer details to home page. Provide Recipes of the Week/Day to Home Page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Payment Options: Add different payment options such as PayPal, Cash, Gift Cards etc. Allow to save payment details for future 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Allow to process an order as a Guest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Delivery Options: Add delivery option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Order Process Estimate: Provide customer a visual graphical order status bar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Order Status: Show only Active orders to Restaurant Employees.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Order Ready notification: Send an Order Ready notification to the customer • Restaurant Locator: Allow to find and choose a nearby restaurant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6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a:p>
            <a:pPr>
              <a:buNone/>
            </a:pPr>
            <a:r>
              <a:rPr lang="en-US" sz="1800" dirty="0">
                <a:solidFill>
                  <a:schemeClr val="tx1">
                    <a:lumMod val="75000"/>
                    <a:lumOff val="25000"/>
                  </a:schemeClr>
                </a:solidFill>
              </a:rPr>
              <a:t> </a:t>
            </a:r>
            <a:endParaRPr lang="en-US" sz="1800" dirty="0">
              <a:solidFill>
                <a:schemeClr val="tx1">
                  <a:lumMod val="75000"/>
                  <a:lumOff val="25000"/>
                </a:schemeClr>
              </a:solidFill>
            </a:endParaRPr>
          </a:p>
          <a:p>
            <a:pPr>
              <a:buNone/>
            </a:pPr>
            <a:endParaRPr lang="en-US" sz="1800" dirty="0">
              <a:solidFill>
                <a:schemeClr val="tx1">
                  <a:lumMod val="75000"/>
                  <a:lumOff val="25000"/>
                </a:schemeClr>
              </a:solidFill>
            </a:endParaRPr>
          </a:p>
          <a:p>
            <a:pPr marL="0" indent="0"/>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Microsoft Visual C# Step by Step (Developer Reference Edition). </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RamezElmasri</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Shamkant</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B.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Navathe</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Fundamentals of Database Systems.      </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Learn SQL Tutorial –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javatpoint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MS SQL Server Tutorial (tutorialspoint.com)</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C# Tutorial -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GeeksforGeeks</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What is .NET Framework? Explain Architecture &amp; Components (guru99.com)</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2" name="Footer Placeholder 1"/>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AGENDA</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2650" y="1484785"/>
            <a:ext cx="7886700" cy="4692179"/>
          </a:xfrm>
        </p:spPr>
        <p:txBody>
          <a:bodyPr>
            <a:normAutofit fontScale="92500" lnSpcReduction="10000"/>
          </a:bodyPr>
          <a:lstStyle/>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About the Company</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Requirements</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System Design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Detailed Design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Conclusion and Future Enhancements</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Q &amp; A</a:t>
            </a:r>
            <a:endParaRPr lang="en-IN" b="1" dirty="0">
              <a:latin typeface="Times New Roman" panose="02020603050405020304" pitchFamily="18" charset="0"/>
              <a:cs typeface="Times New Roman" panose="02020603050405020304" pitchFamily="18" charset="0"/>
            </a:endParaRPr>
          </a:p>
          <a:p>
            <a:pPr marL="0" indent="0">
              <a:buNone/>
            </a:pPr>
            <a:endParaRPr lang="en-IN" dirty="0">
              <a:solidFill>
                <a:schemeClr val="tx1">
                  <a:lumMod val="75000"/>
                  <a:lumOff val="25000"/>
                </a:schemeClr>
              </a:solidFill>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ABSTRACT</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7995" y="1047115"/>
            <a:ext cx="8572500" cy="4901565"/>
          </a:xfrm>
        </p:spPr>
        <p:txBody>
          <a:bodyPr>
            <a:noAutofit/>
          </a:bodyPr>
          <a:lstStyle/>
          <a:p>
            <a:pPr marL="355600" indent="-355600" algn="just">
              <a:lnSpc>
                <a:spcPct val="170000"/>
              </a:lnSpc>
              <a:buFont typeface="Wingdings" panose="05000000000000000000" pitchFamily="2" charset="2"/>
              <a:buChar char="Ø"/>
            </a:pPr>
            <a:r>
              <a:rPr lang="en-US" sz="1600" dirty="0"/>
              <a:t> The purpose of this project is to develop a computerized and mobilized food ordering system that can be used to revolutionize the traditional ordering system that currently implemented in majority of the food and beverage industry.</a:t>
            </a:r>
            <a:endParaRPr lang="en-US" sz="1600" dirty="0"/>
          </a:p>
          <a:p>
            <a:pPr marL="355600" indent="-355600" algn="just">
              <a:lnSpc>
                <a:spcPct val="170000"/>
              </a:lnSpc>
              <a:buFont typeface="Wingdings" panose="05000000000000000000" pitchFamily="2" charset="2"/>
              <a:buChar char="Ø"/>
            </a:pPr>
            <a:r>
              <a:rPr lang="en-US" sz="1600" dirty="0"/>
              <a:t> The traditional system that using by most of the food and beverage industry is the traditional manual ordering system which means all works and procedures is recorded through manpower manual work and it consist of a huge amount of paper work that is not effective and efficiency. </a:t>
            </a:r>
            <a:endParaRPr lang="en-US" sz="1600" dirty="0"/>
          </a:p>
          <a:p>
            <a:pPr marL="355600" indent="-355600" algn="just">
              <a:lnSpc>
                <a:spcPct val="170000"/>
              </a:lnSpc>
              <a:buFont typeface="Wingdings" panose="05000000000000000000" pitchFamily="2" charset="2"/>
              <a:buChar char="Ø"/>
            </a:pPr>
            <a:r>
              <a:rPr lang="en-US" sz="1600" dirty="0"/>
              <a:t>This cause the business to encounter trouble which regarding human error due to the huge amount of manpower manual work that operating in each business routine. </a:t>
            </a:r>
            <a:endParaRPr lang="en-US" sz="1600" dirty="0"/>
          </a:p>
          <a:p>
            <a:pPr marL="355600" indent="-355600" algn="just">
              <a:lnSpc>
                <a:spcPct val="170000"/>
              </a:lnSpc>
              <a:buFont typeface="Wingdings" panose="05000000000000000000" pitchFamily="2" charset="2"/>
              <a:buChar char="Ø"/>
            </a:pPr>
            <a:r>
              <a:rPr lang="en-US" sz="1600" dirty="0"/>
              <a:t> Thus, this computerized and mobilized food ordering system is designed to assist the business routine in term of having better management as well as easier to handle daily business operation.</a:t>
            </a:r>
            <a:endParaRPr lang="en-US" sz="16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Company</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7448" y="1268760"/>
            <a:ext cx="9721080" cy="4320480"/>
          </a:xfrm>
        </p:spPr>
        <p:txBody>
          <a:bodyPr>
            <a:noAutofit/>
          </a:bodyPr>
          <a:lstStyle/>
          <a:p>
            <a:pPr algn="just">
              <a:lnSpc>
                <a:spcPct val="12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TechieAid</a:t>
            </a:r>
            <a:r>
              <a:rPr lang="en-US" sz="2400" dirty="0">
                <a:latin typeface="Times New Roman" panose="02020603050405020304" pitchFamily="18" charset="0"/>
                <a:cs typeface="Times New Roman" panose="02020603050405020304" pitchFamily="18" charset="0"/>
              </a:rPr>
              <a:t> is IT services company registered under Govt. of India, Ministry of Micro, Small &amp; Medium Enterprises (MSME).</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TechieAid</a:t>
            </a:r>
            <a:r>
              <a:rPr lang="en-US" sz="2400" dirty="0">
                <a:latin typeface="Times New Roman" panose="02020603050405020304" pitchFamily="18" charset="0"/>
                <a:cs typeface="Times New Roman" panose="02020603050405020304" pitchFamily="18" charset="0"/>
              </a:rPr>
              <a:t> offers Software Development Services, Staffing Solutions, Technology Training, Leadership &amp; Soft Skills Training and Coaching &amp; Mentoring</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TechieAid</a:t>
            </a:r>
            <a:r>
              <a:rPr lang="en-US" sz="2400" dirty="0">
                <a:latin typeface="Times New Roman" panose="02020603050405020304" pitchFamily="18" charset="0"/>
                <a:cs typeface="Times New Roman" panose="02020603050405020304" pitchFamily="18" charset="0"/>
              </a:rPr>
              <a:t> core team comes with 20+ years of industry experience</a:t>
            </a: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US" sz="2400" dirty="0"/>
          </a:p>
          <a:p>
            <a:pPr algn="just"/>
            <a:endParaRPr lang="en-US" sz="2400" dirty="0"/>
          </a:p>
          <a:p>
            <a:pPr algn="just"/>
            <a:endParaRPr lang="en-US" sz="2400" dirty="0"/>
          </a:p>
          <a:p>
            <a:pPr algn="just"/>
            <a:endParaRPr lang="en-US" sz="24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432048"/>
          </a:xfrm>
        </p:spPr>
        <p:txBody>
          <a:bodyPr>
            <a:normAutofit fontScale="90000"/>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620688"/>
            <a:ext cx="10945216" cy="5735662"/>
          </a:xfrm>
        </p:spPr>
        <p:txBody>
          <a:bodyPr>
            <a:noAutofit/>
          </a:bodyPr>
          <a:lstStyle/>
          <a:p>
            <a:pPr algn="just">
              <a:lnSpc>
                <a:spcPct val="12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 Food Ordering System is an application which will help restaurant to optimized and control over their restaurants. For the waiters, it is making life easier because they don’t have to go kitchen and give the orders to chef easily. </a:t>
            </a:r>
            <a:endParaRPr lang="en-US" sz="1600" dirty="0">
              <a:effectLst/>
              <a:latin typeface="Times New Roman" panose="02020603050405020304" pitchFamily="18" charset="0"/>
              <a:ea typeface="Calibri" panose="020F0502020204030204" pitchFamily="34" charset="0"/>
            </a:endParaRPr>
          </a:p>
          <a:p>
            <a:pPr algn="just">
              <a:lnSpc>
                <a:spcPct val="12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For the management point of view, the manager will able to control the restaurant by having all the reports to hand and able to see the records of each employees and orders. </a:t>
            </a:r>
            <a:endParaRPr lang="en-US" sz="1600" dirty="0">
              <a:effectLst/>
              <a:latin typeface="Times New Roman" panose="02020603050405020304" pitchFamily="18" charset="0"/>
              <a:ea typeface="Calibri" panose="020F0502020204030204" pitchFamily="34" charset="0"/>
            </a:endParaRPr>
          </a:p>
          <a:p>
            <a:pPr algn="just">
              <a:lnSpc>
                <a:spcPct val="12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application helps the restaurants to do all functionalities more accurately and faster way. Food Ordering System reduces manual works and improves efficiency of restaurant</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developed to manage ordering activities in fast food restaurant. It helps to record customer submitted orders. The system should cover the following functions in order to support the restaurant’s business process for achieving the objectives: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6286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To allow the customer to make order, view order and make changes before submitting their order and allow them make payment through prepayment card or credit card or debit card.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6286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To provide interface that allows promotion and menu.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6286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To prevent interface that shows customers’ orders detail to front-end and kitchen staffs for delivering customers’ orders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buFont typeface="Wingdings" panose="05000000000000000000" pitchFamily="2" charset="2"/>
              <a:buChar char="Ø"/>
            </a:pPr>
            <a:endParaRPr lang="en-US" sz="16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REQUIREMENTS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79376" y="1700808"/>
            <a:ext cx="5181600" cy="4351338"/>
          </a:xfrm>
        </p:spPr>
        <p:txBody>
          <a:bodyPr>
            <a:normAutofit fontScale="92500" lnSpcReduction="20000"/>
          </a:bodyPr>
          <a:lstStyle/>
          <a:p>
            <a:pPr marL="355600" lvl="0" indent="-351155">
              <a:spcBef>
                <a:spcPts val="0"/>
              </a:spcBef>
              <a:buNone/>
            </a:pPr>
            <a:r>
              <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Software Requirement        </a:t>
            </a:r>
            <a:endPar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Operating System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Windows (Any version above XP)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Programming language: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NET4.0, VISUAL STUDIO2019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Web-Technology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ASP.NET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Back-End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SQL SERVER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 pos="1943100" algn="l"/>
                <a:tab pos="2057400" algn="l"/>
                <a:tab pos="21717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Web Server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IIS.</a:t>
            </a:r>
            <a:endParaRPr lang="en-IN"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1155">
              <a:spcBef>
                <a:spcPts val="0"/>
              </a:spcBef>
              <a:buNone/>
            </a:pPr>
            <a:endPar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55600" indent="-351155">
              <a:spcBef>
                <a:spcPts val="0"/>
              </a:spcBef>
              <a:buNone/>
            </a:pPr>
            <a:endParaRPr lang="en-US" dirty="0"/>
          </a:p>
          <a:p>
            <a:pPr marL="355600" lvl="0" indent="-351155">
              <a:spcBef>
                <a:spcPts val="0"/>
              </a:spcBef>
              <a:buNone/>
            </a:pPr>
            <a:r>
              <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sp>
        <p:nvSpPr>
          <p:cNvPr id="6" name="Content Placeholder 5"/>
          <p:cNvSpPr>
            <a:spLocks noGrp="1"/>
          </p:cNvSpPr>
          <p:nvPr>
            <p:ph sz="half" idx="2"/>
          </p:nvPr>
        </p:nvSpPr>
        <p:spPr>
          <a:xfrm>
            <a:off x="6172200" y="1700808"/>
            <a:ext cx="5181600" cy="4351338"/>
          </a:xfrm>
        </p:spPr>
        <p:txBody>
          <a:bodyPr>
            <a:normAutofit fontScale="92500" lnSpcReduction="20000"/>
          </a:bodyPr>
          <a:lstStyle/>
          <a:p>
            <a:pPr marL="355600" indent="-351155">
              <a:spcBef>
                <a:spcPts val="0"/>
              </a:spcBef>
              <a:buNone/>
            </a:pPr>
            <a:r>
              <a:rPr lang="en-US"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Hardware Requirement</a:t>
            </a:r>
            <a:endParaRPr lang="en-US"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Pentium-IV(Processor).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GB Ram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512 KB Cache Memory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10 GB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Microsoft Compatible 101 or more Key Board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SYSTEM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564904"/>
            <a:ext cx="6124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d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636070"/>
            <a:ext cx="5525194" cy="566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2135560" y="4216830"/>
            <a:ext cx="1440160" cy="369332"/>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1 LEVEL DFD</a:t>
            </a:r>
            <a:endParaRPr lang="en-IN" dirty="0"/>
          </a:p>
        </p:txBody>
      </p:sp>
      <p:sp>
        <p:nvSpPr>
          <p:cNvPr id="14" name="TextBox 13"/>
          <p:cNvSpPr txBox="1"/>
          <p:nvPr/>
        </p:nvSpPr>
        <p:spPr>
          <a:xfrm>
            <a:off x="7688263" y="6326741"/>
            <a:ext cx="2551112" cy="369332"/>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1st</a:t>
            </a:r>
            <a:r>
              <a:rPr lang="en-US" sz="1800" b="1" i="0" spc="4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level DFD for user</a:t>
            </a:r>
            <a:r>
              <a:rPr lang="en-US" sz="1800" b="1" i="1" spc="4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0585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DETAILED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pic>
        <p:nvPicPr>
          <p:cNvPr id="2050" name="Picture 2" descr="system flow chart for food ordering syste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5520" y="542379"/>
            <a:ext cx="8784975" cy="591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871864" y="3578714"/>
            <a:ext cx="2304256"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28179"/>
          </a:xfrm>
        </p:spPr>
        <p:txBody>
          <a:bodyPr>
            <a:normAutofit/>
          </a:bodyPr>
          <a:lstStyle/>
          <a:p>
            <a:pPr algn="ctr"/>
            <a:r>
              <a:rPr lang="en-US" sz="3200"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384" y="764704"/>
            <a:ext cx="11089232" cy="5591646"/>
          </a:xfrm>
        </p:spPr>
        <p:txBody>
          <a:bodyPr>
            <a:noAutofit/>
          </a:bodyPr>
          <a:lstStyle/>
          <a:p>
            <a:pPr marL="0" indent="0">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Implementation is the stage where the theoretical design is turned into a working system. The most crucial stage in achieving a new successful system and in giving confidence on the new system for the users that it will work efficiently and effectively.</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Front End Technology</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700" b="1" kern="0" cap="small" dirty="0">
                <a:effectLst/>
                <a:latin typeface="Times New Roman" panose="02020603050405020304" pitchFamily="18" charset="0"/>
                <a:ea typeface="SimSun" panose="02010600030101010101" pitchFamily="2" charset="-122"/>
                <a:cs typeface="Times New Roman" panose="02020603050405020304" pitchFamily="18" charset="0"/>
              </a:rPr>
              <a:t>1) Microsoft .NET Framework</a:t>
            </a:r>
            <a:endParaRPr lang="en-IN" sz="1700" b="1" kern="0" cap="small"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700" dirty="0">
                <a:effectLst/>
                <a:latin typeface="Times New Roman" panose="02020603050405020304" pitchFamily="18" charset="0"/>
                <a:ea typeface="Calibri" panose="020F0502020204030204" pitchFamily="34" charset="0"/>
              </a:rPr>
              <a:t>The .NET Framework is a new computing platform that simplifies application development in the highly distributed environment of the Internet. </a:t>
            </a:r>
            <a:endParaRPr lang="en-US" sz="1700" dirty="0">
              <a:latin typeface="Times New Roman" panose="02020603050405020304" pitchFamily="18" charset="0"/>
              <a:ea typeface="Calibri" panose="020F0502020204030204" pitchFamily="34" charset="0"/>
            </a:endParaRPr>
          </a:p>
          <a:p>
            <a:pPr marL="0" indent="0">
              <a:buNone/>
            </a:pPr>
            <a:r>
              <a:rPr lang="en-US" sz="1700" b="1" dirty="0">
                <a:latin typeface="Times New Roman" panose="02020603050405020304" pitchFamily="18" charset="0"/>
                <a:ea typeface="Calibri" panose="020F0502020204030204" pitchFamily="34" charset="0"/>
                <a:cs typeface="Times New Roman" panose="02020603050405020304" pitchFamily="18" charset="0"/>
              </a:rPr>
              <a:t>2) </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Database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 database is similar to a data file in that it is a storage place for data. Like a data file, a database does not present information directly to a user; the user runs an application that accesses data from the database and presents it to the user in an understandable format. </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3) </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Client/Server</a:t>
            </a:r>
            <a:endParaRPr lang="en-US"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In a client/server system, the server is a relatively large computer in a central location that manages a resource used by many people. When individuals need to use the resource, they connect over the network from their computers, or clients, to the server.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spcAft>
                <a:spcPts val="300"/>
              </a:spcAft>
              <a:buNone/>
              <a:tabLst>
                <a:tab pos="228600" algn="l"/>
              </a:tabLst>
            </a:pPr>
            <a:r>
              <a:rPr lang="en-US" sz="1700" b="1" i="0" dirty="0">
                <a:effectLst/>
                <a:latin typeface="Times New Roman" panose="02020603050405020304" pitchFamily="18" charset="0"/>
                <a:ea typeface="SimSun" panose="02010600030101010101" pitchFamily="2" charset="-122"/>
                <a:cs typeface="Times New Roman" panose="02020603050405020304" pitchFamily="18" charset="0"/>
              </a:rPr>
              <a:t>4) .NET Framework Class Library: -</a:t>
            </a:r>
            <a:endParaRPr lang="en-US" sz="1700" b="1" i="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50000"/>
              </a:lnSpc>
              <a:spcBef>
                <a:spcPts val="600"/>
              </a:spcBef>
              <a:spcAft>
                <a:spcPts val="300"/>
              </a:spcAft>
              <a:buNone/>
              <a:tabLst>
                <a:tab pos="22860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.NET Framework class library is a collection of reusable types that tightly integrate with the common language runtime. The class library is object oriented, providing types from which your own managed code can derive functionality.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8400</Words>
  <Application>WPS Presentation</Application>
  <PresentationFormat>Widescreen</PresentationFormat>
  <Paragraphs>309</Paragraphs>
  <Slides>19</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Times New Roman</vt:lpstr>
      <vt:lpstr>Calibri</vt:lpstr>
      <vt:lpstr>Times New Roman</vt:lpstr>
      <vt:lpstr>Symbol</vt:lpstr>
      <vt:lpstr>Calibri Light</vt:lpstr>
      <vt:lpstr>Microsoft YaHei</vt:lpstr>
      <vt:lpstr>Arial Unicode MS</vt:lpstr>
      <vt:lpstr>Office Theme</vt:lpstr>
      <vt:lpstr>Food Ordering System  </vt:lpstr>
      <vt:lpstr>AGENDA</vt:lpstr>
      <vt:lpstr>ABSTRACT </vt:lpstr>
      <vt:lpstr>About the Company</vt:lpstr>
      <vt:lpstr>INTRODUCTION </vt:lpstr>
      <vt:lpstr>REQUIREMENTS</vt:lpstr>
      <vt:lpstr>SYSTEM DESIGN </vt:lpstr>
      <vt:lpstr>DETAILED DESIGN </vt:lpstr>
      <vt:lpstr>IMPLEMENTATION</vt:lpstr>
      <vt:lpstr>IMPLEMENTATION</vt:lpstr>
      <vt:lpstr>RESULT </vt:lpstr>
      <vt:lpstr>RESULT   </vt:lpstr>
      <vt:lpstr>RESULT </vt:lpstr>
      <vt:lpstr>RESULT </vt:lpstr>
      <vt:lpstr>RESULT </vt:lpstr>
      <vt:lpstr>CONCLUSIONS</vt:lpstr>
      <vt:lpstr>FUTURE ENHANCEMENT</vt:lpstr>
      <vt:lpstr>PowerPoint 演示文稿</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vinay</cp:lastModifiedBy>
  <cp:revision>291</cp:revision>
  <dcterms:created xsi:type="dcterms:W3CDTF">2015-10-29T14:36:00Z</dcterms:created>
  <dcterms:modified xsi:type="dcterms:W3CDTF">2022-01-14T15:46:39Z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D4C3596E51C8463785E22262CF60B61C</vt:lpwstr>
  </property>
  <property fmtid="{D5CDD505-2E9C-101B-9397-08002B2CF9AE}" pid="3" name="KSOProductBuildVer">
    <vt:lpwstr>1033-11.2.0.10382</vt:lpwstr>
  </property>
</Properties>
</file>