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Paper ID – MMCITRE2021055</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Diagnosis of Intracranial </a:t>
            </a:r>
            <a:r>
              <a:rPr lang="en-IN" sz="4000" dirty="0" err="1" smtClean="0">
                <a:latin typeface="Times New Roman" panose="02020603050405020304" pitchFamily="18" charset="0"/>
                <a:cs typeface="Times New Roman" panose="02020603050405020304" pitchFamily="18" charset="0"/>
              </a:rPr>
              <a:t>Tumor</a:t>
            </a:r>
            <a:r>
              <a:rPr lang="en-IN" sz="4000" dirty="0" smtClean="0">
                <a:latin typeface="Times New Roman" panose="02020603050405020304" pitchFamily="18" charset="0"/>
                <a:cs typeface="Times New Roman" panose="02020603050405020304" pitchFamily="18" charset="0"/>
              </a:rPr>
              <a:t> via Selective CNN Data Modelling Technique</a:t>
            </a:r>
            <a:endParaRPr lang="en-IN" sz="40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lnSpcReduction="10000"/>
          </a:bodyPr>
          <a:lstStyle/>
          <a:p>
            <a:pPr hangingPunct="0"/>
            <a:r>
              <a:rPr lang="en-US" u="sng" dirty="0" smtClean="0">
                <a:solidFill>
                  <a:schemeClr val="bg1"/>
                </a:solidFill>
                <a:latin typeface="Times New Roman" panose="02020603050405020304" pitchFamily="18" charset="0"/>
                <a:cs typeface="Times New Roman" panose="02020603050405020304" pitchFamily="18" charset="0"/>
              </a:rPr>
              <a:t>Author Name </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Vinayak</a:t>
            </a:r>
            <a:r>
              <a:rPr lang="en-US" dirty="0" smtClean="0">
                <a:solidFill>
                  <a:schemeClr val="bg1"/>
                </a:solidFill>
                <a:latin typeface="Times New Roman" panose="02020603050405020304" pitchFamily="18" charset="0"/>
                <a:cs typeface="Times New Roman" panose="02020603050405020304" pitchFamily="18" charset="0"/>
              </a:rPr>
              <a:t> Singh, </a:t>
            </a:r>
            <a:r>
              <a:rPr lang="en-US" dirty="0" err="1">
                <a:solidFill>
                  <a:schemeClr val="bg1"/>
                </a:solidFill>
                <a:latin typeface="Times New Roman" panose="02020603050405020304" pitchFamily="18" charset="0"/>
                <a:cs typeface="Times New Roman" panose="02020603050405020304" pitchFamily="18" charset="0"/>
              </a:rPr>
              <a:t>Harshvardhan</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GM, </a:t>
            </a:r>
            <a:r>
              <a:rPr lang="en-US" dirty="0" err="1">
                <a:solidFill>
                  <a:schemeClr val="bg1"/>
                </a:solidFill>
                <a:latin typeface="Times New Roman" panose="02020603050405020304" pitchFamily="18" charset="0"/>
                <a:cs typeface="Times New Roman" panose="02020603050405020304" pitchFamily="18" charset="0"/>
              </a:rPr>
              <a:t>Mahendra</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Kumar </a:t>
            </a:r>
            <a:r>
              <a:rPr lang="en-US" dirty="0" err="1" smtClean="0">
                <a:solidFill>
                  <a:schemeClr val="bg1"/>
                </a:solidFill>
                <a:latin typeface="Times New Roman" panose="02020603050405020304" pitchFamily="18" charset="0"/>
                <a:cs typeface="Times New Roman" panose="02020603050405020304" pitchFamily="18" charset="0"/>
              </a:rPr>
              <a:t>Gourisaria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Siddharth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Swarup</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Rautaray</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 </a:t>
            </a:r>
            <a:r>
              <a:rPr lang="en-US" dirty="0" err="1">
                <a:solidFill>
                  <a:schemeClr val="bg1"/>
                </a:solidFill>
                <a:latin typeface="Times New Roman" panose="02020603050405020304" pitchFamily="18" charset="0"/>
                <a:cs typeface="Times New Roman" panose="02020603050405020304" pitchFamily="18" charset="0"/>
              </a:rPr>
              <a:t>Manjusha</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Pandey</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708" y="942659"/>
            <a:ext cx="2738042" cy="1058861"/>
          </a:xfrm>
          <a:prstGeom prst="rect">
            <a:avLst/>
          </a:prstGeom>
        </p:spPr>
      </p:pic>
    </p:spTree>
    <p:extLst>
      <p:ext uri="{BB962C8B-B14F-4D97-AF65-F5344CB8AC3E}">
        <p14:creationId xmlns:p14="http://schemas.microsoft.com/office/powerpoint/2010/main" val="3779119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&amp; Future Work</a:t>
            </a:r>
            <a:endParaRPr lang="en-IN" dirty="0"/>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a:t>
            </a:r>
            <a:r>
              <a:rPr lang="en-US" dirty="0" smtClean="0">
                <a:solidFill>
                  <a:schemeClr val="tx1"/>
                </a:solidFill>
                <a:latin typeface="Times New Roman" panose="02020603050405020304" pitchFamily="18" charset="0"/>
                <a:cs typeface="Times New Roman" panose="02020603050405020304" pitchFamily="18" charset="0"/>
              </a:rPr>
              <a:t>e </a:t>
            </a:r>
            <a:r>
              <a:rPr lang="en-US" dirty="0">
                <a:solidFill>
                  <a:schemeClr val="tx1"/>
                </a:solidFill>
                <a:latin typeface="Times New Roman" panose="02020603050405020304" pitchFamily="18" charset="0"/>
                <a:cs typeface="Times New Roman" panose="02020603050405020304" pitchFamily="18" charset="0"/>
              </a:rPr>
              <a:t>make an effort to find out the best approach for Brain Tumor Detection Using MRI images </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Based on objective function value we selected the ideal model which is easy to train, detecting tumor faster as compared to other architectures, and training time was less with more accuracy and </a:t>
            </a:r>
            <a:r>
              <a:rPr lang="en-US" dirty="0" smtClean="0">
                <a:solidFill>
                  <a:schemeClr val="tx1"/>
                </a:solidFill>
                <a:latin typeface="Times New Roman" panose="02020603050405020304" pitchFamily="18" charset="0"/>
                <a:cs typeface="Times New Roman" panose="02020603050405020304" pitchFamily="18" charset="0"/>
              </a:rPr>
              <a:t>stability.</a:t>
            </a:r>
          </a:p>
          <a:p>
            <a:r>
              <a:rPr lang="en-US" dirty="0">
                <a:solidFill>
                  <a:schemeClr val="tx1"/>
                </a:solidFill>
                <a:latin typeface="Times New Roman" panose="02020603050405020304" pitchFamily="18" charset="0"/>
                <a:cs typeface="Times New Roman" panose="02020603050405020304" pitchFamily="18" charset="0"/>
              </a:rPr>
              <a:t>W</a:t>
            </a:r>
            <a:r>
              <a:rPr lang="en-US" dirty="0" smtClean="0">
                <a:solidFill>
                  <a:schemeClr val="tx1"/>
                </a:solidFill>
                <a:latin typeface="Times New Roman" panose="02020603050405020304" pitchFamily="18" charset="0"/>
                <a:cs typeface="Times New Roman" panose="02020603050405020304" pitchFamily="18" charset="0"/>
              </a:rPr>
              <a:t>e </a:t>
            </a:r>
            <a:r>
              <a:rPr lang="en-US" dirty="0">
                <a:solidFill>
                  <a:schemeClr val="tx1"/>
                </a:solidFill>
                <a:latin typeface="Times New Roman" panose="02020603050405020304" pitchFamily="18" charset="0"/>
                <a:cs typeface="Times New Roman" panose="02020603050405020304" pitchFamily="18" charset="0"/>
              </a:rPr>
              <a:t>recommend that the simpler architectures perform best and are more stable and reliable than the complex </a:t>
            </a:r>
            <a:r>
              <a:rPr lang="en-US" dirty="0" smtClean="0">
                <a:solidFill>
                  <a:schemeClr val="tx1"/>
                </a:solidFill>
                <a:latin typeface="Times New Roman" panose="02020603050405020304" pitchFamily="18" charset="0"/>
                <a:cs typeface="Times New Roman" panose="02020603050405020304" pitchFamily="18" charset="0"/>
              </a:rPr>
              <a:t>ones</a:t>
            </a:r>
            <a:r>
              <a:rPr lang="en-US" dirty="0" smtClean="0">
                <a:solidFill>
                  <a:schemeClr val="tx1"/>
                </a:solidFill>
              </a:rPr>
              <a:t>.</a:t>
            </a:r>
          </a:p>
          <a:p>
            <a:r>
              <a:rPr lang="en-IN" dirty="0" smtClean="0">
                <a:solidFill>
                  <a:schemeClr val="tx1"/>
                </a:solidFill>
                <a:latin typeface="Times New Roman" panose="02020603050405020304" pitchFamily="18" charset="0"/>
                <a:cs typeface="Times New Roman" panose="02020603050405020304" pitchFamily="18" charset="0"/>
              </a:rPr>
              <a:t>So, many techniques can be implemented in future for finding more good models by implementing transfer learning , different parameters for  training of models.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05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Seetha</a:t>
            </a:r>
            <a:r>
              <a:rPr lang="en-US" dirty="0">
                <a:solidFill>
                  <a:schemeClr val="tx1"/>
                </a:solidFill>
                <a:latin typeface="Times New Roman" panose="02020603050405020304" pitchFamily="18" charset="0"/>
                <a:cs typeface="Times New Roman" panose="02020603050405020304" pitchFamily="18" charset="0"/>
              </a:rPr>
              <a:t>, J., &amp; Raja, S. S.: Brain tumor classification using convolutional neural networks. Biomedical &amp; Pharmacology Journal 11(3), 145 (2018).</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Ghassemi</a:t>
            </a:r>
            <a:r>
              <a:rPr lang="en-US" dirty="0">
                <a:solidFill>
                  <a:schemeClr val="tx1"/>
                </a:solidFill>
                <a:latin typeface="Times New Roman" panose="02020603050405020304" pitchFamily="18" charset="0"/>
                <a:cs typeface="Times New Roman" panose="02020603050405020304" pitchFamily="18" charset="0"/>
              </a:rPr>
              <a:t>, N., </a:t>
            </a:r>
            <a:r>
              <a:rPr lang="en-US" dirty="0" err="1">
                <a:solidFill>
                  <a:schemeClr val="tx1"/>
                </a:solidFill>
                <a:latin typeface="Times New Roman" panose="02020603050405020304" pitchFamily="18" charset="0"/>
                <a:cs typeface="Times New Roman" panose="02020603050405020304" pitchFamily="18" charset="0"/>
              </a:rPr>
              <a:t>Shoeibi</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Rouhani</a:t>
            </a:r>
            <a:r>
              <a:rPr lang="en-US" dirty="0">
                <a:solidFill>
                  <a:schemeClr val="tx1"/>
                </a:solidFill>
                <a:latin typeface="Times New Roman" panose="02020603050405020304" pitchFamily="18" charset="0"/>
                <a:cs typeface="Times New Roman" panose="02020603050405020304" pitchFamily="18" charset="0"/>
              </a:rPr>
              <a:t>, M.: A deep neural network with generative adversarial networks pre-training for brain tumor classification based on MR images. Biomedical Signal Processing and Control 57(1), 101678 (2020).</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Pashaei</a:t>
            </a:r>
            <a:r>
              <a:rPr lang="en-US" dirty="0">
                <a:solidFill>
                  <a:schemeClr val="tx1"/>
                </a:solidFill>
                <a:latin typeface="Times New Roman" panose="02020603050405020304" pitchFamily="18" charset="0"/>
                <a:cs typeface="Times New Roman" panose="02020603050405020304" pitchFamily="18" charset="0"/>
              </a:rPr>
              <a:t>, A., </a:t>
            </a:r>
            <a:r>
              <a:rPr lang="en-US" dirty="0" err="1">
                <a:solidFill>
                  <a:schemeClr val="tx1"/>
                </a:solidFill>
                <a:latin typeface="Times New Roman" panose="02020603050405020304" pitchFamily="18" charset="0"/>
                <a:cs typeface="Times New Roman" panose="02020603050405020304" pitchFamily="18" charset="0"/>
              </a:rPr>
              <a:t>Sajedi</a:t>
            </a:r>
            <a:r>
              <a:rPr lang="en-US" dirty="0">
                <a:solidFill>
                  <a:schemeClr val="tx1"/>
                </a:solidFill>
                <a:latin typeface="Times New Roman" panose="02020603050405020304" pitchFamily="18" charset="0"/>
                <a:cs typeface="Times New Roman" panose="02020603050405020304" pitchFamily="18" charset="0"/>
              </a:rPr>
              <a:t>, H., </a:t>
            </a:r>
            <a:r>
              <a:rPr lang="en-US" dirty="0" err="1">
                <a:solidFill>
                  <a:schemeClr val="tx1"/>
                </a:solidFill>
                <a:latin typeface="Times New Roman" panose="02020603050405020304" pitchFamily="18" charset="0"/>
                <a:cs typeface="Times New Roman" panose="02020603050405020304" pitchFamily="18" charset="0"/>
              </a:rPr>
              <a:t>Jazayeri</a:t>
            </a:r>
            <a:r>
              <a:rPr lang="en-US" dirty="0">
                <a:solidFill>
                  <a:schemeClr val="tx1"/>
                </a:solidFill>
                <a:latin typeface="Times New Roman" panose="02020603050405020304" pitchFamily="18" charset="0"/>
                <a:cs typeface="Times New Roman" panose="02020603050405020304" pitchFamily="18" charset="0"/>
              </a:rPr>
              <a:t>, N.: Brain tumor classification via convolutional neural network and extreme learning machines. In: 8th International conference on computer and knowledge engineering (ICCKE), pp. 314-319. IEEE, (2018, October).</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Afshar</a:t>
            </a:r>
            <a:r>
              <a:rPr lang="en-US" dirty="0">
                <a:solidFill>
                  <a:schemeClr val="tx1"/>
                </a:solidFill>
                <a:latin typeface="Times New Roman" panose="02020603050405020304" pitchFamily="18" charset="0"/>
                <a:cs typeface="Times New Roman" panose="02020603050405020304" pitchFamily="18" charset="0"/>
              </a:rPr>
              <a:t>, P., </a:t>
            </a:r>
            <a:r>
              <a:rPr lang="en-US" dirty="0" err="1">
                <a:solidFill>
                  <a:schemeClr val="tx1"/>
                </a:solidFill>
                <a:latin typeface="Times New Roman" panose="02020603050405020304" pitchFamily="18" charset="0"/>
                <a:cs typeface="Times New Roman" panose="02020603050405020304" pitchFamily="18" charset="0"/>
              </a:rPr>
              <a:t>Plataniotis</a:t>
            </a:r>
            <a:r>
              <a:rPr lang="en-US" dirty="0">
                <a:solidFill>
                  <a:schemeClr val="tx1"/>
                </a:solidFill>
                <a:latin typeface="Times New Roman" panose="02020603050405020304" pitchFamily="18" charset="0"/>
                <a:cs typeface="Times New Roman" panose="02020603050405020304" pitchFamily="18" charset="0"/>
              </a:rPr>
              <a:t>, K. N., </a:t>
            </a:r>
            <a:r>
              <a:rPr lang="en-US" dirty="0" err="1">
                <a:solidFill>
                  <a:schemeClr val="tx1"/>
                </a:solidFill>
                <a:latin typeface="Times New Roman" panose="02020603050405020304" pitchFamily="18" charset="0"/>
                <a:cs typeface="Times New Roman" panose="02020603050405020304" pitchFamily="18" charset="0"/>
              </a:rPr>
              <a:t>Mohammadi</a:t>
            </a:r>
            <a:r>
              <a:rPr lang="en-US" dirty="0">
                <a:solidFill>
                  <a:schemeClr val="tx1"/>
                </a:solidFill>
                <a:latin typeface="Times New Roman" panose="02020603050405020304" pitchFamily="18" charset="0"/>
                <a:cs typeface="Times New Roman" panose="02020603050405020304" pitchFamily="18" charset="0"/>
              </a:rPr>
              <a:t>, A.: Capsule networks for brain tumor classification based on MRI images and coarse tumor boundaries. In ICASSP 2019-2019 IEEE International Conference on Acoustics, Speech and Signal Processing (ICASSP), pp. 1368-1372. IEEE (2019, May).</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Mohsen, H., El-</a:t>
            </a:r>
            <a:r>
              <a:rPr lang="en-US" dirty="0" err="1">
                <a:solidFill>
                  <a:schemeClr val="tx1"/>
                </a:solidFill>
                <a:latin typeface="Times New Roman" panose="02020603050405020304" pitchFamily="18" charset="0"/>
                <a:cs typeface="Times New Roman" panose="02020603050405020304" pitchFamily="18" charset="0"/>
              </a:rPr>
              <a:t>Dahshan</a:t>
            </a:r>
            <a:r>
              <a:rPr lang="en-US" dirty="0">
                <a:solidFill>
                  <a:schemeClr val="tx1"/>
                </a:solidFill>
                <a:latin typeface="Times New Roman" panose="02020603050405020304" pitchFamily="18" charset="0"/>
                <a:cs typeface="Times New Roman" panose="02020603050405020304" pitchFamily="18" charset="0"/>
              </a:rPr>
              <a:t>, E. S. A., El-</a:t>
            </a:r>
            <a:r>
              <a:rPr lang="en-US" dirty="0" err="1">
                <a:solidFill>
                  <a:schemeClr val="tx1"/>
                </a:solidFill>
                <a:latin typeface="Times New Roman" panose="02020603050405020304" pitchFamily="18" charset="0"/>
                <a:cs typeface="Times New Roman" panose="02020603050405020304" pitchFamily="18" charset="0"/>
              </a:rPr>
              <a:t>Horbaty</a:t>
            </a:r>
            <a:r>
              <a:rPr lang="en-US" dirty="0">
                <a:solidFill>
                  <a:schemeClr val="tx1"/>
                </a:solidFill>
                <a:latin typeface="Times New Roman" panose="02020603050405020304" pitchFamily="18" charset="0"/>
                <a:cs typeface="Times New Roman" panose="02020603050405020304" pitchFamily="18" charset="0"/>
              </a:rPr>
              <a:t>, E. S. M., Salem, A. B. M.: Classification using deep learning neural networks for brain tumors. Future Computing and Informatics Journal 3(1), 68-71 (2018).</a:t>
            </a:r>
            <a:endParaRPr lang="en-IN"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5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800" dirty="0" smtClean="0">
                <a:latin typeface="Times New Roman" panose="02020603050405020304" pitchFamily="18" charset="0"/>
                <a:cs typeface="Times New Roman" panose="02020603050405020304" pitchFamily="18" charset="0"/>
              </a:rPr>
              <a:t>Any Questions??</a:t>
            </a:r>
            <a:br>
              <a:rPr lang="en-IN" sz="4800" dirty="0" smtClean="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IN" dirty="0" smtClean="0"/>
              <a:t>Thank You !!</a:t>
            </a:r>
            <a:endParaRPr lang="en-IN" dirty="0"/>
          </a:p>
        </p:txBody>
      </p:sp>
    </p:spTree>
    <p:extLst>
      <p:ext uri="{BB962C8B-B14F-4D97-AF65-F5344CB8AC3E}">
        <p14:creationId xmlns:p14="http://schemas.microsoft.com/office/powerpoint/2010/main" val="353510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solidFill>
                  <a:schemeClr val="tx1"/>
                </a:solidFill>
                <a:latin typeface="Times New Roman" panose="02020603050405020304" pitchFamily="18" charset="0"/>
                <a:cs typeface="Times New Roman" panose="02020603050405020304" pitchFamily="18" charset="0"/>
              </a:rPr>
              <a:t>Detection of Brain </a:t>
            </a:r>
            <a:r>
              <a:rPr lang="en-IN" dirty="0" err="1" smtClean="0">
                <a:solidFill>
                  <a:schemeClr val="tx1"/>
                </a:solidFill>
                <a:latin typeface="Times New Roman" panose="02020603050405020304" pitchFamily="18" charset="0"/>
                <a:cs typeface="Times New Roman" panose="02020603050405020304" pitchFamily="18" charset="0"/>
              </a:rPr>
              <a:t>Tumor</a:t>
            </a:r>
            <a:r>
              <a:rPr lang="en-IN" dirty="0" smtClean="0">
                <a:solidFill>
                  <a:schemeClr val="tx1"/>
                </a:solidFill>
                <a:latin typeface="Times New Roman" panose="02020603050405020304" pitchFamily="18" charset="0"/>
                <a:cs typeface="Times New Roman" panose="02020603050405020304" pitchFamily="18" charset="0"/>
              </a:rPr>
              <a:t> via selective CNN data modelling technique and classifying into tumorous and non- tumorous categories.</a:t>
            </a: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a:srcRect b="11446"/>
          <a:stretch/>
        </p:blipFill>
        <p:spPr bwMode="auto">
          <a:xfrm>
            <a:off x="4905374" y="3029902"/>
            <a:ext cx="5376546" cy="2608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1724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brain tumor is a condition in which there is a development of abnormal cells in our brain</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rain </a:t>
            </a:r>
            <a:r>
              <a:rPr lang="en-US" dirty="0">
                <a:solidFill>
                  <a:schemeClr val="tx1"/>
                </a:solidFill>
                <a:latin typeface="Times New Roman" panose="02020603050405020304" pitchFamily="18" charset="0"/>
                <a:cs typeface="Times New Roman" panose="02020603050405020304" pitchFamily="18" charset="0"/>
              </a:rPr>
              <a:t>tumor diagnosis </a:t>
            </a:r>
            <a:r>
              <a:rPr lang="en-US" dirty="0" smtClean="0">
                <a:solidFill>
                  <a:schemeClr val="tx1"/>
                </a:solidFill>
                <a:latin typeface="Times New Roman" panose="02020603050405020304" pitchFamily="18" charset="0"/>
                <a:cs typeface="Times New Roman" panose="02020603050405020304" pitchFamily="18" charset="0"/>
              </a:rPr>
              <a:t>needs </a:t>
            </a:r>
            <a:r>
              <a:rPr lang="en-US" dirty="0">
                <a:solidFill>
                  <a:schemeClr val="tx1"/>
                </a:solidFill>
                <a:latin typeface="Times New Roman" panose="02020603050405020304" pitchFamily="18" charset="0"/>
                <a:cs typeface="Times New Roman" panose="02020603050405020304" pitchFamily="18" charset="0"/>
              </a:rPr>
              <a:t>high accuracy or else a minor error in diagnosis can cause a huge </a:t>
            </a:r>
            <a:r>
              <a:rPr lang="en-US" dirty="0" smtClean="0">
                <a:solidFill>
                  <a:schemeClr val="tx1"/>
                </a:solidFill>
                <a:latin typeface="Times New Roman" panose="02020603050405020304" pitchFamily="18" charset="0"/>
                <a:cs typeface="Times New Roman" panose="02020603050405020304" pitchFamily="18" charset="0"/>
              </a:rPr>
              <a:t>blunder.</a:t>
            </a:r>
          </a:p>
          <a:p>
            <a:r>
              <a:rPr lang="en-US" dirty="0">
                <a:solidFill>
                  <a:schemeClr val="tx1"/>
                </a:solidFill>
                <a:latin typeface="Times New Roman" panose="02020603050405020304" pitchFamily="18" charset="0"/>
                <a:cs typeface="Times New Roman" panose="02020603050405020304" pitchFamily="18" charset="0"/>
              </a:rPr>
              <a:t>Experimental evaluations of the best architecture show that a maximum objective function value of 1.84, a validation accuracy score of 0.8275 is achieved &amp; an AUC of 0.737 in the ROC </a:t>
            </a:r>
            <a:r>
              <a:rPr lang="en-US" dirty="0" smtClean="0">
                <a:solidFill>
                  <a:schemeClr val="tx1"/>
                </a:solidFill>
                <a:latin typeface="Times New Roman" panose="02020603050405020304" pitchFamily="18" charset="0"/>
                <a:cs typeface="Times New Roman" panose="02020603050405020304" pitchFamily="18" charset="0"/>
              </a:rPr>
              <a:t>curve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97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Times New Roman" panose="02020603050405020304" pitchFamily="18" charset="0"/>
                <a:cs typeface="Times New Roman" panose="02020603050405020304" pitchFamily="18" charset="0"/>
              </a:rPr>
              <a:t>Introduction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A major increase in mortality among children and adults is due to the brain tumor. </a:t>
            </a:r>
            <a:r>
              <a:rPr lang="en-US" dirty="0" smtClean="0">
                <a:solidFill>
                  <a:schemeClr val="tx1"/>
                </a:solidFill>
                <a:latin typeface="Times New Roman" panose="02020603050405020304" pitchFamily="18" charset="0"/>
                <a:cs typeface="Times New Roman" panose="02020603050405020304" pitchFamily="18" charset="0"/>
              </a:rPr>
              <a:t>A brain tumor is a condition in which there is a development of abnormal cells in our brain.</a:t>
            </a:r>
          </a:p>
          <a:p>
            <a:r>
              <a:rPr lang="en-IN" dirty="0" err="1" smtClean="0">
                <a:solidFill>
                  <a:schemeClr val="tx1"/>
                </a:solidFill>
                <a:latin typeface="Times New Roman" panose="02020603050405020304" pitchFamily="18" charset="0"/>
                <a:cs typeface="Times New Roman" panose="02020603050405020304" pitchFamily="18" charset="0"/>
              </a:rPr>
              <a:t>Tumor</a:t>
            </a:r>
            <a:r>
              <a:rPr lang="en-IN" dirty="0" smtClean="0">
                <a:solidFill>
                  <a:schemeClr val="tx1"/>
                </a:solidFill>
                <a:latin typeface="Times New Roman" panose="02020603050405020304" pitchFamily="18" charset="0"/>
                <a:cs typeface="Times New Roman" panose="02020603050405020304" pitchFamily="18" charset="0"/>
              </a:rPr>
              <a:t> can be classified into two categories :- Benign and Malignant.</a:t>
            </a:r>
          </a:p>
          <a:p>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 the U.S., 29000 peoples were diagnosed out of which nearly 13000 were suffering from primary malignant brain tumors each year which was stated by </a:t>
            </a:r>
            <a:r>
              <a:rPr lang="en-US" dirty="0" smtClean="0">
                <a:solidFill>
                  <a:schemeClr val="tx1"/>
                </a:solidFill>
                <a:latin typeface="Times New Roman" panose="02020603050405020304" pitchFamily="18" charset="0"/>
                <a:cs typeface="Times New Roman" panose="02020603050405020304" pitchFamily="18" charset="0"/>
              </a:rPr>
              <a:t>NBTF. One-quarter </a:t>
            </a:r>
            <a:r>
              <a:rPr lang="en-US" dirty="0">
                <a:solidFill>
                  <a:schemeClr val="tx1"/>
                </a:solidFill>
                <a:latin typeface="Times New Roman" panose="02020603050405020304" pitchFamily="18" charset="0"/>
                <a:cs typeface="Times New Roman" panose="02020603050405020304" pitchFamily="18" charset="0"/>
              </a:rPr>
              <a:t>of all cancer death in children is caused by the brain </a:t>
            </a:r>
            <a:r>
              <a:rPr lang="en-US" dirty="0" smtClean="0">
                <a:solidFill>
                  <a:schemeClr val="tx1"/>
                </a:solidFill>
                <a:latin typeface="Times New Roman" panose="02020603050405020304" pitchFamily="18" charset="0"/>
                <a:cs typeface="Times New Roman" panose="02020603050405020304" pitchFamily="18" charset="0"/>
              </a:rPr>
              <a:t>tumor. </a:t>
            </a:r>
          </a:p>
          <a:p>
            <a:r>
              <a:rPr lang="en-US" dirty="0">
                <a:solidFill>
                  <a:schemeClr val="tx1"/>
                </a:solidFill>
                <a:latin typeface="Times New Roman" panose="02020603050405020304" pitchFamily="18" charset="0"/>
                <a:cs typeface="Times New Roman" panose="02020603050405020304" pitchFamily="18" charset="0"/>
              </a:rPr>
              <a:t>MRI is a medical image processing that assists the medical </a:t>
            </a:r>
            <a:r>
              <a:rPr lang="en-US" dirty="0" err="1" smtClean="0">
                <a:solidFill>
                  <a:schemeClr val="tx1"/>
                </a:solidFill>
                <a:latin typeface="Times New Roman" panose="02020603050405020304" pitchFamily="18" charset="0"/>
                <a:cs typeface="Times New Roman" panose="02020603050405020304" pitchFamily="18" charset="0"/>
              </a:rPr>
              <a:t>diagnoser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to diagnose </a:t>
            </a:r>
            <a:r>
              <a:rPr lang="en-US" dirty="0" smtClean="0">
                <a:solidFill>
                  <a:schemeClr val="tx1"/>
                </a:solidFill>
                <a:latin typeface="Times New Roman" panose="02020603050405020304" pitchFamily="18" charset="0"/>
                <a:cs typeface="Times New Roman" panose="02020603050405020304" pitchFamily="18" charset="0"/>
              </a:rPr>
              <a:t> the tumor.</a:t>
            </a:r>
          </a:p>
          <a:p>
            <a:r>
              <a:rPr lang="en-US" dirty="0" smtClean="0">
                <a:solidFill>
                  <a:schemeClr val="tx1"/>
                </a:solidFill>
                <a:latin typeface="Times New Roman" panose="02020603050405020304" pitchFamily="18" charset="0"/>
                <a:cs typeface="Times New Roman" panose="02020603050405020304" pitchFamily="18" charset="0"/>
              </a:rPr>
              <a:t>In </a:t>
            </a:r>
            <a:r>
              <a:rPr lang="en-US" dirty="0">
                <a:solidFill>
                  <a:schemeClr val="tx1"/>
                </a:solidFill>
                <a:latin typeface="Times New Roman" panose="02020603050405020304" pitchFamily="18" charset="0"/>
                <a:cs typeface="Times New Roman" panose="02020603050405020304" pitchFamily="18" charset="0"/>
              </a:rPr>
              <a:t>this paper, we discuss performance metrics achieved by different architectures configurations in which convolution neural networks (CNN) &amp; artificial neural networks (ANN) are used in training the model.</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399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67912" y="751840"/>
            <a:ext cx="7315200" cy="4226560"/>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smtClean="0">
                <a:solidFill>
                  <a:schemeClr val="tx1"/>
                </a:solidFill>
              </a:rPr>
              <a:t/>
            </a:r>
            <a:br>
              <a:rPr lang="en-US" sz="2000" dirty="0" smtClean="0">
                <a:solidFill>
                  <a:schemeClr val="tx1"/>
                </a:solidFill>
              </a:rPr>
            </a:b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3606800" y="5180584"/>
            <a:ext cx="8067040" cy="914400"/>
          </a:xfrm>
        </p:spPr>
        <p:txBody>
          <a:bodyPr>
            <a:normAutofit/>
          </a:bodyPr>
          <a:lstStyle/>
          <a:p>
            <a:r>
              <a:rPr lang="en-IN" u="sng" dirty="0" smtClean="0">
                <a:solidFill>
                  <a:schemeClr val="tx1"/>
                </a:solidFill>
                <a:latin typeface="Times New Roman" panose="02020603050405020304" pitchFamily="18" charset="0"/>
                <a:cs typeface="Times New Roman" panose="02020603050405020304" pitchFamily="18" charset="0"/>
              </a:rPr>
              <a:t>Disadvantages </a:t>
            </a:r>
            <a:r>
              <a:rPr lang="en-IN" dirty="0" smtClean="0">
                <a:solidFill>
                  <a:schemeClr val="tx1"/>
                </a:solidFill>
                <a:latin typeface="Times New Roman" panose="02020603050405020304" pitchFamily="18" charset="0"/>
                <a:cs typeface="Times New Roman" panose="02020603050405020304" pitchFamily="18" charset="0"/>
              </a:rPr>
              <a:t>-: Small dataset, Poor execution and Unbiased models.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213360" y="2377440"/>
            <a:ext cx="3037840" cy="21762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Related Work</a:t>
            </a:r>
            <a:endParaRPr lang="en-IN" sz="3600" dirty="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257459910"/>
              </p:ext>
            </p:extLst>
          </p:nvPr>
        </p:nvGraphicFramePr>
        <p:xfrm>
          <a:off x="3603752" y="751840"/>
          <a:ext cx="8100569" cy="4267200"/>
        </p:xfrm>
        <a:graphic>
          <a:graphicData uri="http://schemas.openxmlformats.org/drawingml/2006/table">
            <a:tbl>
              <a:tblPr firstRow="1" bandRow="1">
                <a:tableStyleId>{5C22544A-7EE6-4342-B048-85BDC9FD1C3A}</a:tableStyleId>
              </a:tblPr>
              <a:tblGrid>
                <a:gridCol w="2582973"/>
                <a:gridCol w="4002329"/>
                <a:gridCol w="1515267"/>
              </a:tblGrid>
              <a:tr h="711200">
                <a:tc>
                  <a:txBody>
                    <a:bodyPr/>
                    <a:lstStyle/>
                    <a:p>
                      <a:r>
                        <a:rPr lang="en-IN" sz="1600" dirty="0" smtClean="0">
                          <a:latin typeface="Times New Roman" panose="02020603050405020304" pitchFamily="18" charset="0"/>
                          <a:cs typeface="Times New Roman" panose="02020603050405020304" pitchFamily="18" charset="0"/>
                        </a:rPr>
                        <a:t>Author</a:t>
                      </a:r>
                      <a:r>
                        <a:rPr lang="en-IN" sz="1600" baseline="0" dirty="0" smtClean="0">
                          <a:latin typeface="Times New Roman" panose="02020603050405020304" pitchFamily="18" charset="0"/>
                          <a:cs typeface="Times New Roman" panose="02020603050405020304" pitchFamily="18" charset="0"/>
                        </a:rPr>
                        <a:t> Names &amp; 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Techniques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Accuracy </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1.)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Seetha</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i="1" kern="1200" dirty="0" smtClean="0">
                          <a:solidFill>
                            <a:schemeClr val="dk1"/>
                          </a:solidFill>
                          <a:effectLst/>
                          <a:latin typeface="Times New Roman" panose="02020603050405020304" pitchFamily="18" charset="0"/>
                          <a:ea typeface="+mn-ea"/>
                          <a:cs typeface="Times New Roman" panose="02020603050405020304" pitchFamily="18" charset="0"/>
                        </a:rPr>
                        <a:t>et al. </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CNN architectures, Gradient descent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97.5%</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2</a:t>
                      </a:r>
                      <a:r>
                        <a:rPr lang="en-IN" sz="1600" dirty="0" smtClean="0">
                          <a:latin typeface="Times New Roman" panose="02020603050405020304" pitchFamily="18" charset="0"/>
                          <a:cs typeface="Times New Roman" panose="02020603050405020304" pitchFamily="18" charset="0"/>
                        </a:rPr>
                        <a:t>.)</a:t>
                      </a:r>
                      <a:r>
                        <a:rPr lang="en-IN" sz="1600" dirty="0" err="1" smtClean="0">
                          <a:latin typeface="Times New Roman" panose="02020603050405020304" pitchFamily="18" charset="0"/>
                          <a:cs typeface="Times New Roman" panose="02020603050405020304" pitchFamily="18" charset="0"/>
                        </a:rPr>
                        <a:t>Ghasemi</a:t>
                      </a:r>
                      <a:r>
                        <a:rPr lang="en-IN" sz="1600" baseline="0" dirty="0" smtClean="0">
                          <a:latin typeface="Times New Roman" panose="02020603050405020304" pitchFamily="18" charset="0"/>
                          <a:cs typeface="Times New Roman" panose="02020603050405020304" pitchFamily="18" charset="0"/>
                        </a:rPr>
                        <a:t> </a:t>
                      </a:r>
                      <a:r>
                        <a:rPr lang="en-IN" sz="1600" i="1" baseline="0" dirty="0" smtClean="0">
                          <a:latin typeface="Times New Roman" panose="02020603050405020304" pitchFamily="18" charset="0"/>
                          <a:cs typeface="Times New Roman" panose="02020603050405020304" pitchFamily="18" charset="0"/>
                        </a:rPr>
                        <a:t>et al. </a:t>
                      </a:r>
                      <a:r>
                        <a:rPr lang="en-IN" sz="1600" baseline="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GAN, CNN</a:t>
                      </a:r>
                      <a:r>
                        <a:rPr lang="en-IN" sz="1600" baseline="0" dirty="0" smtClean="0">
                          <a:latin typeface="Times New Roman" panose="02020603050405020304" pitchFamily="18" charset="0"/>
                          <a:cs typeface="Times New Roman" panose="02020603050405020304" pitchFamily="18" charset="0"/>
                        </a:rPr>
                        <a:t> architectures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 84%</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3.) </a:t>
                      </a:r>
                      <a:r>
                        <a:rPr lang="en-IN" sz="1600" dirty="0" err="1" smtClean="0">
                          <a:latin typeface="Times New Roman" panose="02020603050405020304" pitchFamily="18" charset="0"/>
                          <a:cs typeface="Times New Roman" panose="02020603050405020304" pitchFamily="18" charset="0"/>
                        </a:rPr>
                        <a:t>Pashaei</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et al.</a:t>
                      </a:r>
                      <a:r>
                        <a:rPr lang="en-IN" sz="1600" dirty="0" smtClean="0">
                          <a:latin typeface="Times New Roman" panose="02020603050405020304" pitchFamily="18" charset="0"/>
                          <a:cs typeface="Times New Roman" panose="02020603050405020304" pitchFamily="18" charset="0"/>
                        </a:rPr>
                        <a:t> (2018)</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Extreme Machine learning</a:t>
                      </a:r>
                      <a:r>
                        <a:rPr lang="en-IN" sz="1600" baseline="0" dirty="0" smtClean="0">
                          <a:latin typeface="Times New Roman" panose="02020603050405020304" pitchFamily="18" charset="0"/>
                          <a:cs typeface="Times New Roman" panose="02020603050405020304" pitchFamily="18" charset="0"/>
                        </a:rPr>
                        <a:t> , CNN architectures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 81%</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4.) </a:t>
                      </a:r>
                      <a:r>
                        <a:rPr lang="en-IN" sz="1600" dirty="0" err="1" smtClean="0">
                          <a:latin typeface="Times New Roman" panose="02020603050405020304" pitchFamily="18" charset="0"/>
                          <a:cs typeface="Times New Roman" panose="02020603050405020304" pitchFamily="18" charset="0"/>
                        </a:rPr>
                        <a:t>Afshar</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et al. </a:t>
                      </a:r>
                      <a:r>
                        <a:rPr lang="en-IN" sz="1600" dirty="0" smtClean="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smtClean="0">
                          <a:latin typeface="Times New Roman" panose="02020603050405020304" pitchFamily="18" charset="0"/>
                          <a:cs typeface="Times New Roman" panose="02020603050405020304" pitchFamily="18" charset="0"/>
                        </a:rPr>
                        <a:t>CapsNet</a:t>
                      </a:r>
                      <a:r>
                        <a:rPr lang="en-IN" sz="1600" baseline="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90.89%</a:t>
                      </a:r>
                      <a:endParaRPr lang="en-IN" sz="1600" dirty="0">
                        <a:latin typeface="Times New Roman" panose="02020603050405020304" pitchFamily="18" charset="0"/>
                        <a:cs typeface="Times New Roman" panose="02020603050405020304" pitchFamily="18" charset="0"/>
                      </a:endParaRPr>
                    </a:p>
                  </a:txBody>
                  <a:tcPr/>
                </a:tc>
              </a:tr>
              <a:tr h="711200">
                <a:tc>
                  <a:txBody>
                    <a:bodyPr/>
                    <a:lstStyle/>
                    <a:p>
                      <a:r>
                        <a:rPr lang="en-IN" sz="1600" dirty="0" smtClean="0">
                          <a:latin typeface="Times New Roman" panose="02020603050405020304" pitchFamily="18" charset="0"/>
                          <a:cs typeface="Times New Roman" panose="02020603050405020304" pitchFamily="18" charset="0"/>
                        </a:rPr>
                        <a:t>5.) </a:t>
                      </a:r>
                      <a:r>
                        <a:rPr lang="en-IN" sz="1600" dirty="0" err="1" smtClean="0">
                          <a:latin typeface="Times New Roman" panose="02020603050405020304" pitchFamily="18" charset="0"/>
                          <a:cs typeface="Times New Roman" panose="02020603050405020304" pitchFamily="18" charset="0"/>
                        </a:rPr>
                        <a:t>Mohsel</a:t>
                      </a:r>
                      <a:r>
                        <a:rPr lang="en-IN" sz="1600" baseline="0" dirty="0" smtClean="0">
                          <a:latin typeface="Times New Roman" panose="02020603050405020304" pitchFamily="18" charset="0"/>
                          <a:cs typeface="Times New Roman" panose="02020603050405020304" pitchFamily="18" charset="0"/>
                        </a:rPr>
                        <a:t> </a:t>
                      </a:r>
                      <a:r>
                        <a:rPr lang="en-IN" sz="1600" i="1" baseline="0" dirty="0" smtClean="0">
                          <a:latin typeface="Times New Roman" panose="02020603050405020304" pitchFamily="18" charset="0"/>
                          <a:cs typeface="Times New Roman" panose="02020603050405020304" pitchFamily="18" charset="0"/>
                        </a:rPr>
                        <a:t>et al. </a:t>
                      </a:r>
                      <a:r>
                        <a:rPr lang="en-IN" sz="1600" baseline="0" dirty="0" smtClean="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FCM,DWT,SMO,LDA and K-NN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smtClean="0">
                          <a:latin typeface="Times New Roman" panose="02020603050405020304" pitchFamily="18" charset="0"/>
                          <a:cs typeface="Times New Roman" panose="02020603050405020304" pitchFamily="18" charset="0"/>
                        </a:rPr>
                        <a:t>96.97</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11103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Methods and Data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solidFill>
                  <a:schemeClr val="tx1"/>
                </a:solidFill>
                <a:latin typeface="Times New Roman" panose="02020603050405020304" pitchFamily="18" charset="0"/>
                <a:cs typeface="Times New Roman" panose="02020603050405020304" pitchFamily="18" charset="0"/>
              </a:rPr>
              <a:t>Methods use for classifying </a:t>
            </a:r>
            <a:r>
              <a:rPr lang="en-US" dirty="0">
                <a:solidFill>
                  <a:schemeClr val="tx1"/>
                </a:solidFill>
                <a:latin typeface="Times New Roman" panose="02020603050405020304" pitchFamily="18" charset="0"/>
                <a:cs typeface="Times New Roman" panose="02020603050405020304" pitchFamily="18" charset="0"/>
              </a:rPr>
              <a:t>whether a person is suffering from a tumor or not. </a:t>
            </a:r>
            <a:r>
              <a:rPr lang="en-US" dirty="0" smtClean="0">
                <a:solidFill>
                  <a:schemeClr val="tx1"/>
                </a:solidFill>
                <a:latin typeface="Times New Roman" panose="02020603050405020304" pitchFamily="18" charset="0"/>
                <a:cs typeface="Times New Roman" panose="02020603050405020304" pitchFamily="18" charset="0"/>
              </a:rPr>
              <a:t> </a:t>
            </a:r>
          </a:p>
          <a:p>
            <a:r>
              <a:rPr lang="en-US" dirty="0" smtClean="0">
                <a:solidFill>
                  <a:schemeClr val="tx1"/>
                </a:solidFill>
                <a:latin typeface="Times New Roman" panose="02020603050405020304" pitchFamily="18" charset="0"/>
                <a:cs typeface="Times New Roman" panose="02020603050405020304" pitchFamily="18" charset="0"/>
              </a:rPr>
              <a:t>Techniques Used :- Image Augmentation , ANN and CNN</a:t>
            </a:r>
          </a:p>
          <a:p>
            <a:r>
              <a:rPr lang="en-US" dirty="0" smtClean="0">
                <a:solidFill>
                  <a:schemeClr val="tx1"/>
                </a:solidFill>
                <a:latin typeface="Times New Roman" panose="02020603050405020304" pitchFamily="18" charset="0"/>
                <a:cs typeface="Times New Roman" panose="02020603050405020304" pitchFamily="18" charset="0"/>
              </a:rPr>
              <a:t>Dataset :- </a:t>
            </a:r>
            <a:r>
              <a:rPr lang="en-US" dirty="0">
                <a:solidFill>
                  <a:schemeClr val="tx1"/>
                </a:solidFill>
                <a:latin typeface="Times New Roman" panose="02020603050405020304" pitchFamily="18" charset="0"/>
                <a:cs typeface="Times New Roman" panose="02020603050405020304" pitchFamily="18" charset="0"/>
              </a:rPr>
              <a:t>The MRI images for Brain Tumor Detection of patients were collected from </a:t>
            </a:r>
            <a:r>
              <a:rPr lang="en-US" dirty="0" err="1">
                <a:solidFill>
                  <a:schemeClr val="tx1"/>
                </a:solidFill>
                <a:latin typeface="Times New Roman" panose="02020603050405020304" pitchFamily="18" charset="0"/>
                <a:cs typeface="Times New Roman" panose="02020603050405020304" pitchFamily="18" charset="0"/>
              </a:rPr>
              <a:t>Kaggle</a:t>
            </a:r>
            <a:r>
              <a:rPr lang="en-US" dirty="0">
                <a:solidFill>
                  <a:schemeClr val="tx1"/>
                </a:solidFill>
                <a:latin typeface="Times New Roman" panose="02020603050405020304" pitchFamily="18" charset="0"/>
                <a:cs typeface="Times New Roman" panose="02020603050405020304" pitchFamily="18" charset="0"/>
              </a:rPr>
              <a:t> by </a:t>
            </a:r>
            <a:r>
              <a:rPr lang="en-US" dirty="0" err="1">
                <a:solidFill>
                  <a:schemeClr val="tx1"/>
                </a:solidFill>
                <a:latin typeface="Times New Roman" panose="02020603050405020304" pitchFamily="18" charset="0"/>
                <a:cs typeface="Times New Roman" panose="02020603050405020304" pitchFamily="18" charset="0"/>
              </a:rPr>
              <a:t>Navoneel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Chakrabarty</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No. of images -: 253 images</a:t>
            </a:r>
          </a:p>
          <a:p>
            <a:r>
              <a:rPr lang="en-US" dirty="0" smtClean="0">
                <a:solidFill>
                  <a:schemeClr val="tx1"/>
                </a:solidFill>
                <a:latin typeface="Times New Roman" panose="02020603050405020304" pitchFamily="18" charset="0"/>
                <a:cs typeface="Times New Roman" panose="02020603050405020304" pitchFamily="18" charset="0"/>
              </a:rPr>
              <a:t>No. of images after Image Augmentation :- 2225 images</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3294612551"/>
              </p:ext>
            </p:extLst>
          </p:nvPr>
        </p:nvGraphicFramePr>
        <p:xfrm>
          <a:off x="3983422" y="3794234"/>
          <a:ext cx="6621515" cy="2004604"/>
        </p:xfrm>
        <a:graphic>
          <a:graphicData uri="http://schemas.openxmlformats.org/drawingml/2006/table">
            <a:tbl>
              <a:tblPr>
                <a:tableStyleId>{5C22544A-7EE6-4342-B048-85BDC9FD1C3A}</a:tableStyleId>
              </a:tblPr>
              <a:tblGrid>
                <a:gridCol w="1626303"/>
                <a:gridCol w="3310276"/>
                <a:gridCol w="1684936"/>
              </a:tblGrid>
              <a:tr h="420847">
                <a:tc>
                  <a:txBody>
                    <a:bodyPr/>
                    <a:lstStyle/>
                    <a:p>
                      <a:pPr indent="144145" algn="ctr" hangingPunct="0">
                        <a:lnSpc>
                          <a:spcPts val="12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144145" algn="ctr" hangingPunct="0">
                        <a:lnSpc>
                          <a:spcPts val="1200"/>
                        </a:lnSpc>
                        <a:spcAft>
                          <a:spcPts val="0"/>
                        </a:spcAft>
                      </a:pPr>
                      <a:endParaRPr lang="en-US" sz="1600" dirty="0" smtClean="0">
                        <a:effectLst/>
                        <a:latin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600" dirty="0" smtClean="0">
                          <a:effectLst/>
                          <a:latin typeface="Times New Roman" panose="02020603050405020304" pitchFamily="18" charset="0"/>
                          <a:cs typeface="Times New Roman" panose="02020603050405020304" pitchFamily="18" charset="0"/>
                        </a:rPr>
                        <a:t>Brain </a:t>
                      </a:r>
                      <a:r>
                        <a:rPr lang="en-US" sz="1600" dirty="0">
                          <a:effectLst/>
                          <a:latin typeface="Times New Roman" panose="02020603050405020304" pitchFamily="18" charset="0"/>
                          <a:cs typeface="Times New Roman" panose="02020603050405020304" pitchFamily="18" charset="0"/>
                        </a:rPr>
                        <a:t>Tumor Patient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c>
                  <a:txBody>
                    <a:bodyPr/>
                    <a:lstStyle/>
                    <a:p>
                      <a:pPr indent="144145" algn="ctr" hangingPunct="0">
                        <a:lnSpc>
                          <a:spcPts val="1200"/>
                        </a:lnSpc>
                        <a:spcAft>
                          <a:spcPts val="0"/>
                        </a:spcAft>
                      </a:pPr>
                      <a:endParaRPr lang="en-US" sz="1600" dirty="0" smtClean="0">
                        <a:effectLst/>
                        <a:latin typeface="Times New Roman" panose="02020603050405020304" pitchFamily="18" charset="0"/>
                        <a:cs typeface="Times New Roman" panose="02020603050405020304" pitchFamily="18" charset="0"/>
                      </a:endParaRPr>
                    </a:p>
                    <a:p>
                      <a:pPr indent="144145" algn="ctr" hangingPunct="0">
                        <a:lnSpc>
                          <a:spcPts val="1200"/>
                        </a:lnSpc>
                        <a:spcAft>
                          <a:spcPts val="0"/>
                        </a:spcAft>
                      </a:pPr>
                      <a:r>
                        <a:rPr lang="en-US" sz="1600" dirty="0" smtClean="0">
                          <a:effectLst/>
                          <a:latin typeface="Times New Roman" panose="02020603050405020304" pitchFamily="18" charset="0"/>
                          <a:cs typeface="Times New Roman" panose="02020603050405020304" pitchFamily="18" charset="0"/>
                        </a:rPr>
                        <a:t>Normal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tc>
              </a:tr>
              <a:tr h="527919">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Training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 1037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dirty="0">
                          <a:effectLst/>
                          <a:latin typeface="Times New Roman" panose="02020603050405020304" pitchFamily="18" charset="0"/>
                          <a:cs typeface="Times New Roman" panose="02020603050405020304" pitchFamily="18" charset="0"/>
                        </a:rPr>
                        <a:t>781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r>
              <a:tr h="527919">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Testing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 234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137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r>
              <a:tr h="527919">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Total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a:effectLst/>
                          <a:latin typeface="Times New Roman" panose="02020603050405020304" pitchFamily="18" charset="0"/>
                          <a:cs typeface="Times New Roman" panose="02020603050405020304" pitchFamily="18" charset="0"/>
                        </a:rPr>
                        <a:t> 1307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indent="144145" algn="ctr" hangingPunct="0">
                        <a:lnSpc>
                          <a:spcPts val="1200"/>
                        </a:lnSpc>
                        <a:spcAft>
                          <a:spcPts val="0"/>
                        </a:spcAft>
                      </a:pPr>
                      <a:r>
                        <a:rPr lang="en-US" sz="1600" dirty="0">
                          <a:effectLst/>
                          <a:latin typeface="Times New Roman" panose="02020603050405020304" pitchFamily="18" charset="0"/>
                          <a:cs typeface="Times New Roman" panose="02020603050405020304" pitchFamily="18" charset="0"/>
                        </a:rPr>
                        <a:t>918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r>
            </a:tbl>
          </a:graphicData>
        </a:graphic>
      </p:graphicFrame>
      <p:sp>
        <p:nvSpPr>
          <p:cNvPr id="5" name="Rectangle 1"/>
          <p:cNvSpPr>
            <a:spLocks noChangeArrowheads="1"/>
          </p:cNvSpPr>
          <p:nvPr/>
        </p:nvSpPr>
        <p:spPr bwMode="auto">
          <a:xfrm>
            <a:off x="-2334841" y="1528668"/>
            <a:ext cx="15534686" cy="7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0520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Methods and Data</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899748" y="1199388"/>
            <a:ext cx="7315200" cy="5120640"/>
          </a:xfrm>
        </p:spPr>
        <p:txBody>
          <a:bodyPr>
            <a:normAutofit/>
          </a:bodyPr>
          <a:lstStyle/>
          <a:p>
            <a:r>
              <a:rPr lang="en-IN" dirty="0" smtClean="0">
                <a:solidFill>
                  <a:schemeClr val="tx1"/>
                </a:solidFill>
                <a:latin typeface="Times New Roman" panose="02020603050405020304" pitchFamily="18" charset="0"/>
                <a:cs typeface="Times New Roman" panose="02020603050405020304" pitchFamily="18" charset="0"/>
              </a:rPr>
              <a:t>15 different CNN and ANN architectures with regularization were introduced for training of our model.</a:t>
            </a:r>
            <a:endParaRPr lang="en-IN"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We had various parameters such as the number of artificial layers and convolutional layers, regularization parameters like L1, L2, Batch normalization and Dropout, image input sizes, kernel sizes, pooling matrix sizes, and analogize all the architectures on a basis of maximum accuracy achieved during training and least cross-entropy loss encountered during training.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934515483"/>
              </p:ext>
            </p:extLst>
          </p:nvPr>
        </p:nvGraphicFramePr>
        <p:xfrm>
          <a:off x="3493348" y="3645746"/>
          <a:ext cx="8127999" cy="2439248"/>
        </p:xfrm>
        <a:graphic>
          <a:graphicData uri="http://schemas.openxmlformats.org/drawingml/2006/table">
            <a:tbl>
              <a:tblPr firstRow="1" bandRow="1">
                <a:tableStyleId>{5C22544A-7EE6-4342-B048-85BDC9FD1C3A}</a:tableStyleId>
              </a:tblPr>
              <a:tblGrid>
                <a:gridCol w="2709333"/>
                <a:gridCol w="2709333"/>
                <a:gridCol w="2709333"/>
              </a:tblGrid>
              <a:tr h="579544">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Minimum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Maximum</a:t>
                      </a:r>
                      <a:endParaRPr lang="en-IN" dirty="0">
                        <a:latin typeface="Times New Roman" panose="02020603050405020304" pitchFamily="18" charset="0"/>
                        <a:cs typeface="Times New Roman" panose="02020603050405020304" pitchFamily="18" charset="0"/>
                      </a:endParaRPr>
                    </a:p>
                  </a:txBody>
                  <a:tcPr/>
                </a:tc>
              </a:tr>
              <a:tr h="579544">
                <a:tc>
                  <a:txBody>
                    <a:bodyPr/>
                    <a:lstStyle/>
                    <a:p>
                      <a:r>
                        <a:rPr lang="en-IN" dirty="0" smtClean="0">
                          <a:latin typeface="Times New Roman" panose="02020603050405020304" pitchFamily="18" charset="0"/>
                          <a:cs typeface="Times New Roman" panose="02020603050405020304" pitchFamily="18" charset="0"/>
                        </a:rPr>
                        <a:t>Maximum</a:t>
                      </a:r>
                      <a:r>
                        <a:rPr lang="en-IN" baseline="0" dirty="0" smtClean="0">
                          <a:latin typeface="Times New Roman" panose="02020603050405020304" pitchFamily="18" charset="0"/>
                          <a:cs typeface="Times New Roman" panose="02020603050405020304" pitchFamily="18" charset="0"/>
                        </a:rPr>
                        <a:t> Validation 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0.7224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0.8672</a:t>
                      </a:r>
                      <a:endParaRPr lang="en-IN" dirty="0">
                        <a:latin typeface="Times New Roman" panose="02020603050405020304" pitchFamily="18" charset="0"/>
                        <a:cs typeface="Times New Roman" panose="02020603050405020304" pitchFamily="18" charset="0"/>
                      </a:endParaRPr>
                    </a:p>
                  </a:txBody>
                  <a:tcPr/>
                </a:tc>
              </a:tr>
              <a:tr h="579544">
                <a:tc>
                  <a:txBody>
                    <a:bodyPr/>
                    <a:lstStyle/>
                    <a:p>
                      <a:r>
                        <a:rPr lang="en-IN" dirty="0" smtClean="0">
                          <a:latin typeface="Times New Roman" panose="02020603050405020304" pitchFamily="18" charset="0"/>
                          <a:cs typeface="Times New Roman" panose="02020603050405020304" pitchFamily="18" charset="0"/>
                        </a:rPr>
                        <a:t>Least Validation Cross Entropy Loss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0.3281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0.5651</a:t>
                      </a:r>
                      <a:endParaRPr lang="en-IN" dirty="0">
                        <a:latin typeface="Times New Roman" panose="02020603050405020304" pitchFamily="18" charset="0"/>
                        <a:cs typeface="Times New Roman" panose="02020603050405020304" pitchFamily="18" charset="0"/>
                      </a:endParaRPr>
                    </a:p>
                  </a:txBody>
                  <a:tcPr/>
                </a:tc>
              </a:tr>
              <a:tr h="579544">
                <a:tc>
                  <a:txBody>
                    <a:bodyPr/>
                    <a:lstStyle/>
                    <a:p>
                      <a:r>
                        <a:rPr lang="en-IN" dirty="0" smtClean="0">
                          <a:latin typeface="Times New Roman" panose="02020603050405020304" pitchFamily="18" charset="0"/>
                          <a:cs typeface="Times New Roman" panose="02020603050405020304" pitchFamily="18" charset="0"/>
                        </a:rPr>
                        <a:t>Training Time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220</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67449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32500" lnSpcReduction="20000"/>
              </a:bodyPr>
              <a:lstStyle/>
              <a:p>
                <a:pPr marL="0" indent="0">
                  <a:buNone/>
                </a:pPr>
                <a:endParaRPr lang="en-IN" dirty="0" smtClean="0">
                  <a:solidFill>
                    <a:schemeClr val="tx1"/>
                  </a:solidFill>
                </a:endParaRPr>
              </a:p>
              <a:p>
                <a:pPr marL="0" indent="0">
                  <a:buNone/>
                </a:pPr>
                <a:endParaRPr lang="en-IN" dirty="0" smtClean="0">
                  <a:solidFill>
                    <a:schemeClr val="tx1"/>
                  </a:solidFill>
                </a:endParaRP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endParaRPr lang="en-IN" sz="32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5500" dirty="0" smtClean="0">
                    <a:solidFill>
                      <a:schemeClr val="tx1"/>
                    </a:solidFill>
                    <a:latin typeface="Times New Roman" panose="02020603050405020304" pitchFamily="18" charset="0"/>
                    <a:cs typeface="Times New Roman" panose="02020603050405020304" pitchFamily="18" charset="0"/>
                  </a:rPr>
                  <a:t>Best Architecture was selected on basis  of :- OBJECTIVE FUNCTION VALUE</a:t>
                </a:r>
              </a:p>
              <a:p>
                <a:pPr>
                  <a:buFont typeface="Arial" panose="020B0604020202020204" pitchFamily="34" charset="0"/>
                  <a:buChar char="•"/>
                </a:pPr>
                <a:endParaRPr lang="en-IN" sz="4500" dirty="0" smtClean="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IN" sz="4000" i="1">
                          <a:solidFill>
                            <a:schemeClr val="tx1"/>
                          </a:solidFill>
                          <a:latin typeface="Cambria Math" panose="02040503050406030204" pitchFamily="18" charset="0"/>
                          <a:cs typeface="Times New Roman" panose="02020603050405020304" pitchFamily="18" charset="0"/>
                        </a:rPr>
                        <m:t>𝑂𝑏𝑗𝑒𝑐𝑡𝑖𝑣𝑒</m:t>
                      </m:r>
                      <m:r>
                        <a:rPr lang="en-IN" sz="4000" i="1">
                          <a:solidFill>
                            <a:schemeClr val="tx1"/>
                          </a:solidFill>
                          <a:latin typeface="Cambria Math" panose="02040503050406030204" pitchFamily="18" charset="0"/>
                          <a:cs typeface="Times New Roman" panose="02020603050405020304" pitchFamily="18" charset="0"/>
                        </a:rPr>
                        <m:t> </m:t>
                      </m:r>
                      <m:r>
                        <a:rPr lang="en-IN" sz="4000" i="1">
                          <a:solidFill>
                            <a:schemeClr val="tx1"/>
                          </a:solidFill>
                          <a:latin typeface="Cambria Math" panose="02040503050406030204" pitchFamily="18" charset="0"/>
                          <a:cs typeface="Times New Roman" panose="02020603050405020304" pitchFamily="18" charset="0"/>
                        </a:rPr>
                        <m:t>𝐹𝑢𝑛𝑐𝑡𝑖𝑜𝑛</m:t>
                      </m:r>
                      <m:r>
                        <a:rPr lang="en-IN" sz="4000" i="1">
                          <a:solidFill>
                            <a:schemeClr val="tx1"/>
                          </a:solidFill>
                          <a:latin typeface="Cambria Math" panose="02040503050406030204" pitchFamily="18" charset="0"/>
                          <a:cs typeface="Times New Roman" panose="02020603050405020304" pitchFamily="18" charset="0"/>
                        </a:rPr>
                        <m:t> </m:t>
                      </m:r>
                      <m:r>
                        <a:rPr lang="en-IN" sz="4000" i="1">
                          <a:solidFill>
                            <a:schemeClr val="tx1"/>
                          </a:solidFill>
                          <a:latin typeface="Cambria Math" panose="02040503050406030204" pitchFamily="18" charset="0"/>
                          <a:cs typeface="Times New Roman" panose="02020603050405020304" pitchFamily="18" charset="0"/>
                        </a:rPr>
                        <m:t>𝑉𝑎𝑙𝑢𝑒</m:t>
                      </m:r>
                      <m:r>
                        <a:rPr lang="en-IN" sz="4000" i="1">
                          <a:solidFill>
                            <a:schemeClr val="tx1"/>
                          </a:solidFill>
                          <a:latin typeface="Cambria Math" panose="02040503050406030204" pitchFamily="18" charset="0"/>
                          <a:cs typeface="Times New Roman" panose="02020603050405020304" pitchFamily="18" charset="0"/>
                        </a:rPr>
                        <m:t>= </m:t>
                      </m:r>
                      <m:f>
                        <m:fPr>
                          <m:ctrlPr>
                            <a:rPr lang="en-IN" sz="4000" i="1">
                              <a:solidFill>
                                <a:schemeClr val="tx1"/>
                              </a:solidFill>
                              <a:latin typeface="Cambria Math" panose="02040503050406030204" pitchFamily="18" charset="0"/>
                              <a:cs typeface="Times New Roman" panose="02020603050405020304" pitchFamily="18" charset="0"/>
                            </a:rPr>
                          </m:ctrlPr>
                        </m:fPr>
                        <m:num>
                          <m:r>
                            <a:rPr lang="en-IN" sz="4000" i="1">
                              <a:solidFill>
                                <a:schemeClr val="tx1"/>
                              </a:solidFill>
                              <a:latin typeface="Cambria Math" panose="02040503050406030204" pitchFamily="18" charset="0"/>
                              <a:cs typeface="Times New Roman" panose="02020603050405020304" pitchFamily="18" charset="0"/>
                            </a:rPr>
                            <m:t>𝑀𝑉𝐴</m:t>
                          </m:r>
                        </m:num>
                        <m:den>
                          <m:r>
                            <a:rPr lang="en-IN" sz="4000" i="1">
                              <a:solidFill>
                                <a:schemeClr val="tx1"/>
                              </a:solidFill>
                              <a:latin typeface="Cambria Math" panose="02040503050406030204" pitchFamily="18" charset="0"/>
                              <a:cs typeface="Times New Roman" panose="02020603050405020304" pitchFamily="18" charset="0"/>
                            </a:rPr>
                            <m:t>𝐿𝑉𝐶𝐸𝐿</m:t>
                          </m:r>
                          <m:r>
                            <a:rPr lang="en-IN" sz="4000" i="1">
                              <a:solidFill>
                                <a:schemeClr val="tx1"/>
                              </a:solidFill>
                              <a:latin typeface="Cambria Math" panose="02040503050406030204" pitchFamily="18" charset="0"/>
                              <a:cs typeface="Times New Roman" panose="02020603050405020304" pitchFamily="18" charset="0"/>
                            </a:rPr>
                            <m:t>+</m:t>
                          </m:r>
                          <m:r>
                            <a:rPr lang="en-IN" sz="4000" i="1">
                              <a:solidFill>
                                <a:schemeClr val="tx1"/>
                              </a:solidFill>
                              <a:latin typeface="Cambria Math" panose="02040503050406030204" pitchFamily="18" charset="0"/>
                              <a:cs typeface="Times New Roman" panose="02020603050405020304" pitchFamily="18" charset="0"/>
                            </a:rPr>
                            <m:t>𝑇𝑇</m:t>
                          </m:r>
                        </m:den>
                      </m:f>
                    </m:oMath>
                  </m:oMathPara>
                </a14:m>
                <a:endParaRPr lang="en-IN" sz="4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3300" dirty="0" smtClean="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5500" dirty="0" smtClean="0">
                    <a:solidFill>
                      <a:schemeClr val="tx1"/>
                    </a:solidFill>
                    <a:latin typeface="Times New Roman" panose="02020603050405020304" pitchFamily="18" charset="0"/>
                    <a:cs typeface="Times New Roman" panose="02020603050405020304" pitchFamily="18" charset="0"/>
                  </a:rPr>
                  <a:t>Architecture 13 performed very good in all the fields like MVA, LVCEL and TT  and obtained objective function value of 1.84 and 4</a:t>
                </a:r>
                <a:r>
                  <a:rPr lang="en-IN" sz="5500" baseline="30000" dirty="0" smtClean="0">
                    <a:solidFill>
                      <a:schemeClr val="tx1"/>
                    </a:solidFill>
                    <a:latin typeface="Times New Roman" panose="02020603050405020304" pitchFamily="18" charset="0"/>
                    <a:cs typeface="Times New Roman" panose="02020603050405020304" pitchFamily="18" charset="0"/>
                  </a:rPr>
                  <a:t>th</a:t>
                </a:r>
                <a:r>
                  <a:rPr lang="en-IN" sz="5500" dirty="0" smtClean="0">
                    <a:solidFill>
                      <a:schemeClr val="tx1"/>
                    </a:solidFill>
                    <a:latin typeface="Times New Roman" panose="02020603050405020304" pitchFamily="18" charset="0"/>
                    <a:cs typeface="Times New Roman" panose="02020603050405020304" pitchFamily="18" charset="0"/>
                  </a:rPr>
                  <a:t> model performed very bad with objective function value of 0.6073.</a:t>
                </a:r>
              </a:p>
              <a:p>
                <a:r>
                  <a:rPr lang="en-IN" sz="5500" dirty="0" smtClean="0">
                    <a:solidFill>
                      <a:schemeClr val="tx1"/>
                    </a:solidFill>
                    <a:latin typeface="Times New Roman" panose="02020603050405020304" pitchFamily="18" charset="0"/>
                    <a:cs typeface="Times New Roman" panose="02020603050405020304" pitchFamily="18" charset="0"/>
                  </a:rPr>
                  <a:t>Training Time is directly proportional to  Input Size of image . It is depicted from Architecture 5, 6 and 13 where image fed was (64,64) and rest were fed with (128,128).</a:t>
                </a:r>
              </a:p>
              <a:p>
                <a:endParaRPr lang="en-IN" sz="29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dirty="0" smtClean="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83"/>
                </a:stretch>
              </a:blipFill>
            </p:spPr>
            <p:txBody>
              <a:bodyPr/>
              <a:lstStyle/>
              <a:p>
                <a:r>
                  <a:rPr lang="en-IN">
                    <a:noFill/>
                  </a:rPr>
                  <a:t> </a:t>
                </a:r>
              </a:p>
            </p:txBody>
          </p:sp>
        </mc:Fallback>
      </mc:AlternateContent>
    </p:spTree>
    <p:extLst>
      <p:ext uri="{BB962C8B-B14F-4D97-AF65-F5344CB8AC3E}">
        <p14:creationId xmlns:p14="http://schemas.microsoft.com/office/powerpoint/2010/main" val="212284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t>
            </a:r>
            <a:endParaRPr lang="en-IN" dirty="0"/>
          </a:p>
        </p:txBody>
      </p:sp>
      <p:sp>
        <p:nvSpPr>
          <p:cNvPr id="6" name="Content Placeholder 5"/>
          <p:cNvSpPr>
            <a:spLocks noGrp="1"/>
          </p:cNvSpPr>
          <p:nvPr>
            <p:ph idx="1"/>
          </p:nvPr>
        </p:nvSpPr>
        <p:spPr/>
        <p:txBody>
          <a:bodyPr/>
          <a:lstStyle/>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For evaluation </a:t>
            </a:r>
            <a:r>
              <a:rPr lang="en-US" dirty="0">
                <a:solidFill>
                  <a:schemeClr val="tx1"/>
                </a:solidFill>
                <a:latin typeface="Times New Roman" panose="02020603050405020304" pitchFamily="18" charset="0"/>
                <a:cs typeface="Times New Roman" panose="02020603050405020304" pitchFamily="18" charset="0"/>
              </a:rPr>
              <a:t>metrics, we use the confusion matrix and calculate the precision, recall, and F1 score</a:t>
            </a:r>
            <a:r>
              <a:rPr lang="en-US" dirty="0" smtClean="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As there were but 371 images for testing which were augmented but we considered only 51 images for </a:t>
            </a:r>
            <a:r>
              <a:rPr lang="en-US" dirty="0">
                <a:solidFill>
                  <a:schemeClr val="tx1"/>
                </a:solidFill>
                <a:latin typeface="Times New Roman" panose="02020603050405020304" pitchFamily="18" charset="0"/>
                <a:cs typeface="Times New Roman" panose="02020603050405020304" pitchFamily="18" charset="0"/>
              </a:rPr>
              <a:t>evaluation of confusion matrix and </a:t>
            </a:r>
            <a:r>
              <a:rPr lang="en-US" dirty="0" smtClean="0">
                <a:solidFill>
                  <a:schemeClr val="tx1"/>
                </a:solidFill>
                <a:latin typeface="Times New Roman" panose="02020603050405020304" pitchFamily="18" charset="0"/>
                <a:cs typeface="Times New Roman" panose="02020603050405020304" pitchFamily="18" charset="0"/>
              </a:rPr>
              <a:t>calculation for accuracy and stability of our model.</a:t>
            </a:r>
            <a:endParaRPr 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From Confusion matrix, TP = 28, </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TN = 19, FP = 3 and FN = 1</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Precision = 0.90322,  Recall = 0.9655 </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and F1- Score = 0.93331</a:t>
            </a:r>
          </a:p>
          <a:p>
            <a:pP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area under ROC curve was found to be 0.737 units.</a:t>
            </a: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7" name="Picture 6"/>
          <p:cNvPicPr/>
          <p:nvPr/>
        </p:nvPicPr>
        <p:blipFill rotWithShape="1">
          <a:blip r:embed="rId2"/>
          <a:srcRect l="18466" t="-3694" r="18466" b="16132"/>
          <a:stretch/>
        </p:blipFill>
        <p:spPr bwMode="auto">
          <a:xfrm>
            <a:off x="8382000" y="2448560"/>
            <a:ext cx="2651760" cy="1869440"/>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b="14335"/>
          <a:stretch/>
        </p:blipFill>
        <p:spPr bwMode="auto">
          <a:xfrm>
            <a:off x="5085080" y="4612640"/>
            <a:ext cx="4607560" cy="2055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8689442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893</TotalTime>
  <Words>970</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 Math</vt:lpstr>
      <vt:lpstr>Corbel</vt:lpstr>
      <vt:lpstr>Times New Roman</vt:lpstr>
      <vt:lpstr>Wingdings 2</vt:lpstr>
      <vt:lpstr>Frame</vt:lpstr>
      <vt:lpstr>        Paper ID – MMCITRE2021055  Diagnosis of Intracranial Tumor via Selective CNN Data Modelling Technique</vt:lpstr>
      <vt:lpstr>Problem Statement</vt:lpstr>
      <vt:lpstr>Abstract</vt:lpstr>
      <vt:lpstr>Introduction</vt:lpstr>
      <vt:lpstr>       </vt:lpstr>
      <vt:lpstr>Methods and Data</vt:lpstr>
      <vt:lpstr>Methods and Data</vt:lpstr>
      <vt:lpstr>Results</vt:lpstr>
      <vt:lpstr>Results </vt:lpstr>
      <vt:lpstr>Conclusion &amp; Future Work</vt:lpstr>
      <vt:lpstr>References</vt:lpstr>
      <vt:lpstr>Any Questions??  </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Diagnosis of Intracranial Tumor via Selective CNN Data Modelling Technique</dc:title>
  <dc:creator>Microsoft account</dc:creator>
  <cp:lastModifiedBy>Microsoft account</cp:lastModifiedBy>
  <cp:revision>33</cp:revision>
  <dcterms:created xsi:type="dcterms:W3CDTF">2021-02-02T05:48:49Z</dcterms:created>
  <dcterms:modified xsi:type="dcterms:W3CDTF">2021-02-05T09:55:57Z</dcterms:modified>
</cp:coreProperties>
</file>