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930593-B2C3-483E-A0B0-B7DFC7AFE8E4}" type="datetimeFigureOut">
              <a:rPr lang="en-IN" smtClean="0"/>
              <a:t>16-05-2022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52503A-EF88-4F05-AB87-CCAD35A6F3A2}" type="slidenum">
              <a:rPr lang="en-IN" smtClean="0"/>
              <a:t>‹#›</a:t>
            </a:fld>
            <a:endParaRPr lang="en-IN"/>
          </a:p>
        </p:txBody>
      </p:sp>
    </p:spTree>
    <p:extLst>
      <p:ext uri="{BB962C8B-B14F-4D97-AF65-F5344CB8AC3E}">
        <p14:creationId xmlns:p14="http://schemas.microsoft.com/office/powerpoint/2010/main" val="194930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7B44D2-E0E2-4EC5-828D-B3E7B2218B4D}" type="datetimeFigureOut">
              <a:rPr lang="en-IN" smtClean="0"/>
              <a:t>16-05-2022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591A29E-0300-45E0-9C19-668AB9856B8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1205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B44D2-E0E2-4EC5-828D-B3E7B2218B4D}"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1A29E-0300-45E0-9C19-668AB9856B8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87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B44D2-E0E2-4EC5-828D-B3E7B2218B4D}"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1A29E-0300-45E0-9C19-668AB9856B8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49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B44D2-E0E2-4EC5-828D-B3E7B2218B4D}"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1A29E-0300-45E0-9C19-668AB9856B8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583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7B44D2-E0E2-4EC5-828D-B3E7B2218B4D}"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1A29E-0300-45E0-9C19-668AB9856B8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4991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7B44D2-E0E2-4EC5-828D-B3E7B2218B4D}"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91A29E-0300-45E0-9C19-668AB9856B8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380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7B44D2-E0E2-4EC5-828D-B3E7B2218B4D}" type="datetimeFigureOut">
              <a:rPr lang="en-IN" smtClean="0"/>
              <a:t>16-05-2022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91A29E-0300-45E0-9C19-668AB9856B8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068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7B44D2-E0E2-4EC5-828D-B3E7B2218B4D}" type="datetimeFigureOut">
              <a:rPr lang="en-IN" smtClean="0"/>
              <a:t>16-05-2022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91A29E-0300-45E0-9C19-668AB9856B8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4557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7B44D2-E0E2-4EC5-828D-B3E7B2218B4D}" type="datetimeFigureOut">
              <a:rPr lang="en-IN" smtClean="0"/>
              <a:t>16-05-2022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91A29E-0300-45E0-9C19-668AB9856B86}" type="slidenum">
              <a:rPr lang="en-IN" smtClean="0"/>
              <a:t>‹#›</a:t>
            </a:fld>
            <a:endParaRPr lang="en-IN"/>
          </a:p>
        </p:txBody>
      </p:sp>
    </p:spTree>
    <p:extLst>
      <p:ext uri="{BB962C8B-B14F-4D97-AF65-F5344CB8AC3E}">
        <p14:creationId xmlns:p14="http://schemas.microsoft.com/office/powerpoint/2010/main" val="19824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7B44D2-E0E2-4EC5-828D-B3E7B2218B4D}"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91A29E-0300-45E0-9C19-668AB9856B8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533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07B44D2-E0E2-4EC5-828D-B3E7B2218B4D}" type="datetimeFigureOut">
              <a:rPr lang="en-IN" smtClean="0"/>
              <a:t>16-05-2022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591A29E-0300-45E0-9C19-668AB9856B8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5119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07B44D2-E0E2-4EC5-828D-B3E7B2218B4D}" type="datetimeFigureOut">
              <a:rPr lang="en-IN" smtClean="0"/>
              <a:t>16-05-2022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591A29E-0300-45E0-9C19-668AB9856B8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624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Data_cleansing" TargetMode="External"/><Relationship Id="rId7" Type="http://schemas.openxmlformats.org/officeDocument/2006/relationships/hyperlink" Target="https://en.wikipedia.org/wiki/Data_analysis#cite_note-Auerbach_Publications-1" TargetMode="External"/><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hyperlink" Target="https://en.wikipedia.org/wiki/Data" TargetMode="External"/><Relationship Id="rId5" Type="http://schemas.openxmlformats.org/officeDocument/2006/relationships/hyperlink" Target="https://en.wikipedia.org/wiki/Data_modelling" TargetMode="External"/><Relationship Id="rId4" Type="http://schemas.openxmlformats.org/officeDocument/2006/relationships/hyperlink" Target="https://en.wikipedia.org/wiki/Data_transformatio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7597-2AE7-5A9B-4FC6-1274290237F9}"/>
              </a:ext>
            </a:extLst>
          </p:cNvPr>
          <p:cNvSpPr>
            <a:spLocks noGrp="1"/>
          </p:cNvSpPr>
          <p:nvPr>
            <p:ph type="ctrTitle"/>
          </p:nvPr>
        </p:nvSpPr>
        <p:spPr/>
        <p:txBody>
          <a:bodyPr/>
          <a:lstStyle/>
          <a:p>
            <a:r>
              <a:rPr lang="en-IN" dirty="0"/>
              <a:t>Project presentation</a:t>
            </a:r>
          </a:p>
        </p:txBody>
      </p:sp>
      <p:sp>
        <p:nvSpPr>
          <p:cNvPr id="3" name="Subtitle 2">
            <a:extLst>
              <a:ext uri="{FF2B5EF4-FFF2-40B4-BE49-F238E27FC236}">
                <a16:creationId xmlns:a16="http://schemas.microsoft.com/office/drawing/2014/main" id="{7113117F-7C94-C0FA-61E5-B46A8E297849}"/>
              </a:ext>
            </a:extLst>
          </p:cNvPr>
          <p:cNvSpPr>
            <a:spLocks noGrp="1"/>
          </p:cNvSpPr>
          <p:nvPr>
            <p:ph type="subTitle" idx="1"/>
          </p:nvPr>
        </p:nvSpPr>
        <p:spPr/>
        <p:txBody>
          <a:bodyPr/>
          <a:lstStyle/>
          <a:p>
            <a:r>
              <a:rPr lang="en-IN" dirty="0"/>
              <a:t>Topic name :- data analytics</a:t>
            </a:r>
          </a:p>
          <a:p>
            <a:r>
              <a:rPr lang="en-IN" dirty="0"/>
              <a:t>By :- vinayak pawar.</a:t>
            </a:r>
          </a:p>
        </p:txBody>
      </p:sp>
    </p:spTree>
    <p:extLst>
      <p:ext uri="{BB962C8B-B14F-4D97-AF65-F5344CB8AC3E}">
        <p14:creationId xmlns:p14="http://schemas.microsoft.com/office/powerpoint/2010/main" val="1754836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CF60-3967-FDDA-0EBA-111719784669}"/>
              </a:ext>
            </a:extLst>
          </p:cNvPr>
          <p:cNvSpPr>
            <a:spLocks noGrp="1"/>
          </p:cNvSpPr>
          <p:nvPr>
            <p:ph type="ctrTitle" idx="4294967295"/>
          </p:nvPr>
        </p:nvSpPr>
        <p:spPr>
          <a:xfrm>
            <a:off x="3108960" y="933651"/>
            <a:ext cx="6237171" cy="3166711"/>
          </a:xfrm>
        </p:spPr>
        <p:txBody>
          <a:bodyPr/>
          <a:lstStyle/>
          <a:p>
            <a:r>
              <a:rPr lang="en-IN" dirty="0"/>
              <a:t>           </a:t>
            </a:r>
            <a:br>
              <a:rPr lang="en-IN" dirty="0"/>
            </a:br>
            <a:r>
              <a:rPr lang="en-IN" dirty="0"/>
              <a:t>   </a:t>
            </a:r>
            <a:br>
              <a:rPr lang="en-IN" dirty="0"/>
            </a:br>
            <a:r>
              <a:rPr lang="en-IN" dirty="0"/>
              <a:t> </a:t>
            </a:r>
            <a:br>
              <a:rPr lang="en-IN" dirty="0"/>
            </a:br>
            <a:r>
              <a:rPr lang="en-IN" dirty="0"/>
              <a:t> </a:t>
            </a:r>
            <a:br>
              <a:rPr lang="en-IN" sz="4400" dirty="0"/>
            </a:br>
            <a:r>
              <a:rPr lang="en-IN" dirty="0"/>
              <a:t>            !!! Thank you !!!</a:t>
            </a:r>
          </a:p>
        </p:txBody>
      </p:sp>
    </p:spTree>
    <p:extLst>
      <p:ext uri="{BB962C8B-B14F-4D97-AF65-F5344CB8AC3E}">
        <p14:creationId xmlns:p14="http://schemas.microsoft.com/office/powerpoint/2010/main" val="88942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EAA00-D77C-54EB-BC03-C79BA5E2F9BD}"/>
              </a:ext>
            </a:extLst>
          </p:cNvPr>
          <p:cNvSpPr>
            <a:spLocks noGrp="1"/>
          </p:cNvSpPr>
          <p:nvPr>
            <p:ph type="title"/>
          </p:nvPr>
        </p:nvSpPr>
        <p:spPr/>
        <p:txBody>
          <a:bodyPr/>
          <a:lstStyle/>
          <a:p>
            <a:r>
              <a:rPr lang="en-IN" dirty="0"/>
              <a:t>Introduction of data  analytics</a:t>
            </a:r>
          </a:p>
        </p:txBody>
      </p:sp>
      <p:sp>
        <p:nvSpPr>
          <p:cNvPr id="3" name="Content Placeholder 2">
            <a:extLst>
              <a:ext uri="{FF2B5EF4-FFF2-40B4-BE49-F238E27FC236}">
                <a16:creationId xmlns:a16="http://schemas.microsoft.com/office/drawing/2014/main" id="{DD84925E-2F59-F8A7-2B53-A2CADFA07EB6}"/>
              </a:ext>
            </a:extLst>
          </p:cNvPr>
          <p:cNvSpPr>
            <a:spLocks noGrp="1"/>
          </p:cNvSpPr>
          <p:nvPr>
            <p:ph idx="1"/>
          </p:nvPr>
        </p:nvSpPr>
        <p:spPr/>
        <p:txBody>
          <a:bodyPr/>
          <a:lstStyle/>
          <a:p>
            <a:r>
              <a:rPr lang="en-US" dirty="0">
                <a:solidFill>
                  <a:srgbClr val="373A3C"/>
                </a:solidFill>
                <a:latin typeface="OpenSans"/>
              </a:rPr>
              <a:t>Y</a:t>
            </a:r>
            <a:r>
              <a:rPr lang="en-US" b="0" i="0" dirty="0">
                <a:solidFill>
                  <a:srgbClr val="373A3C"/>
                </a:solidFill>
                <a:effectLst/>
                <a:latin typeface="OpenSans"/>
              </a:rPr>
              <a:t>ou will learn about the different types of data analysis and the key steps in a data analysis process. You will gain an understanding of the different components of a modern data ecosystem, and the role Data Engineers, Data Analysts, Data Scientists, Business Analysts, and Business Intelligence Analysts play in this ecosystem. You will also learn about the role, responsibilities, and skillsets required to be a Data Analyst, and what a typical day in the life of a Data Analyst looks like.</a:t>
            </a:r>
            <a:endParaRPr lang="en-IN" dirty="0"/>
          </a:p>
        </p:txBody>
      </p:sp>
      <p:pic>
        <p:nvPicPr>
          <p:cNvPr id="5" name="Picture 4">
            <a:extLst>
              <a:ext uri="{FF2B5EF4-FFF2-40B4-BE49-F238E27FC236}">
                <a16:creationId xmlns:a16="http://schemas.microsoft.com/office/drawing/2014/main" id="{F246D98B-6AE3-A81D-01B9-119FB30FF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9321" y="4134503"/>
            <a:ext cx="2781300" cy="1647825"/>
          </a:xfrm>
          <a:prstGeom prst="rect">
            <a:avLst/>
          </a:prstGeom>
        </p:spPr>
      </p:pic>
    </p:spTree>
    <p:extLst>
      <p:ext uri="{BB962C8B-B14F-4D97-AF65-F5344CB8AC3E}">
        <p14:creationId xmlns:p14="http://schemas.microsoft.com/office/powerpoint/2010/main" val="345275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5C8F-EC49-8C49-E0B9-0606B05C9014}"/>
              </a:ext>
            </a:extLst>
          </p:cNvPr>
          <p:cNvSpPr>
            <a:spLocks noGrp="1"/>
          </p:cNvSpPr>
          <p:nvPr>
            <p:ph type="title"/>
          </p:nvPr>
        </p:nvSpPr>
        <p:spPr/>
        <p:txBody>
          <a:bodyPr/>
          <a:lstStyle/>
          <a:p>
            <a:r>
              <a:rPr lang="en-IN" dirty="0"/>
              <a:t>What is data</a:t>
            </a:r>
          </a:p>
        </p:txBody>
      </p:sp>
      <p:sp>
        <p:nvSpPr>
          <p:cNvPr id="3" name="Content Placeholder 2">
            <a:extLst>
              <a:ext uri="{FF2B5EF4-FFF2-40B4-BE49-F238E27FC236}">
                <a16:creationId xmlns:a16="http://schemas.microsoft.com/office/drawing/2014/main" id="{3EFF55ED-E799-7493-FDAE-D4B668409B73}"/>
              </a:ext>
            </a:extLst>
          </p:cNvPr>
          <p:cNvSpPr>
            <a:spLocks noGrp="1"/>
          </p:cNvSpPr>
          <p:nvPr>
            <p:ph idx="1"/>
          </p:nvPr>
        </p:nvSpPr>
        <p:spPr/>
        <p:txBody>
          <a:bodyPr>
            <a:normAutofit fontScale="85000" lnSpcReduction="20000"/>
          </a:bodyPr>
          <a:lstStyle/>
          <a:p>
            <a:r>
              <a:rPr lang="en-US" dirty="0"/>
              <a:t>In Data analytics first we have to know the importance of data and how is it different from the information.</a:t>
            </a:r>
          </a:p>
          <a:p>
            <a:r>
              <a:rPr lang="en-US" dirty="0"/>
              <a:t>Data is a collection of facts, such as numbers, words, measurements, observations or even description of things. It may be in the form of text, images, audio, programs, or other types of data. </a:t>
            </a:r>
          </a:p>
          <a:p>
            <a:r>
              <a:rPr lang="en-US" dirty="0"/>
              <a:t>Data can be of a gigabyte, terabyte, petabyte or even more and this kind of data comes under the Big Data. It is measured, collected, reported and analyzed, whereupon it can be visualized using graphs, images or other analysis tools.</a:t>
            </a:r>
          </a:p>
          <a:p>
            <a:r>
              <a:rPr lang="en-US" dirty="0"/>
              <a:t>There are two types of data :-</a:t>
            </a:r>
          </a:p>
          <a:p>
            <a:r>
              <a:rPr lang="it-IT" dirty="0"/>
              <a:t>1.Qualitative data is descriptive information (categorical i.e. non-numerical)</a:t>
            </a:r>
          </a:p>
          <a:p>
            <a:r>
              <a:rPr lang="it-IT" dirty="0"/>
              <a:t> 2. Quantitative data is numerical information (numerical) </a:t>
            </a:r>
            <a:endParaRPr lang="en-IN" dirty="0"/>
          </a:p>
        </p:txBody>
      </p:sp>
      <p:pic>
        <p:nvPicPr>
          <p:cNvPr id="5" name="Picture 4">
            <a:extLst>
              <a:ext uri="{FF2B5EF4-FFF2-40B4-BE49-F238E27FC236}">
                <a16:creationId xmlns:a16="http://schemas.microsoft.com/office/drawing/2014/main" id="{482A42E5-C6FB-DAF0-AA76-8D41693F0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6563" y="567891"/>
            <a:ext cx="1617361" cy="1124337"/>
          </a:xfrm>
          <a:prstGeom prst="rect">
            <a:avLst/>
          </a:prstGeom>
        </p:spPr>
      </p:pic>
    </p:spTree>
    <p:extLst>
      <p:ext uri="{BB962C8B-B14F-4D97-AF65-F5344CB8AC3E}">
        <p14:creationId xmlns:p14="http://schemas.microsoft.com/office/powerpoint/2010/main" val="2215233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71FC-1F6B-6F1D-0BC6-D9CF210A7DA7}"/>
              </a:ext>
            </a:extLst>
          </p:cNvPr>
          <p:cNvSpPr>
            <a:spLocks noGrp="1"/>
          </p:cNvSpPr>
          <p:nvPr>
            <p:ph type="title"/>
          </p:nvPr>
        </p:nvSpPr>
        <p:spPr>
          <a:xfrm>
            <a:off x="1597794" y="317634"/>
            <a:ext cx="9326880" cy="1155032"/>
          </a:xfrm>
        </p:spPr>
        <p:txBody>
          <a:bodyPr>
            <a:normAutofit fontScale="90000"/>
          </a:bodyPr>
          <a:lstStyle/>
          <a:p>
            <a:r>
              <a:rPr lang="en-US" b="1" i="0" dirty="0">
                <a:solidFill>
                  <a:srgbClr val="273239"/>
                </a:solidFill>
                <a:effectLst/>
                <a:latin typeface="urw-din"/>
              </a:rPr>
              <a:t>difference of Data Analytics and Data Analysis :</a:t>
            </a:r>
            <a:br>
              <a:rPr lang="en-US" b="1" i="0" dirty="0">
                <a:solidFill>
                  <a:srgbClr val="273239"/>
                </a:solidFill>
                <a:effectLst/>
                <a:latin typeface="urw-din"/>
              </a:rPr>
            </a:br>
            <a:br>
              <a:rPr lang="en-US" sz="2800" b="1" i="0" dirty="0">
                <a:solidFill>
                  <a:srgbClr val="273239"/>
                </a:solidFill>
                <a:effectLst/>
                <a:latin typeface="urw-din"/>
              </a:rPr>
            </a:br>
            <a:r>
              <a:rPr lang="en-US" b="1" i="0" dirty="0">
                <a:solidFill>
                  <a:srgbClr val="273239"/>
                </a:solidFill>
                <a:effectLst/>
                <a:highlight>
                  <a:srgbClr val="FFFF00"/>
                </a:highlight>
                <a:latin typeface="urw-din"/>
              </a:rPr>
              <a:t>       data analytics                             data analysis</a:t>
            </a:r>
            <a:endParaRPr lang="en-IN" dirty="0">
              <a:highlight>
                <a:srgbClr val="FFFF00"/>
              </a:highlight>
            </a:endParaRPr>
          </a:p>
        </p:txBody>
      </p:sp>
      <p:sp>
        <p:nvSpPr>
          <p:cNvPr id="3" name="Content Placeholder 2">
            <a:extLst>
              <a:ext uri="{FF2B5EF4-FFF2-40B4-BE49-F238E27FC236}">
                <a16:creationId xmlns:a16="http://schemas.microsoft.com/office/drawing/2014/main" id="{808EB7AE-5897-E5F3-B374-964525781A94}"/>
              </a:ext>
            </a:extLst>
          </p:cNvPr>
          <p:cNvSpPr>
            <a:spLocks noGrp="1"/>
          </p:cNvSpPr>
          <p:nvPr>
            <p:ph sz="half" idx="1"/>
          </p:nvPr>
        </p:nvSpPr>
        <p:spPr/>
        <p:txBody>
          <a:bodyPr>
            <a:normAutofit lnSpcReduction="10000"/>
          </a:bodyPr>
          <a:lstStyle/>
          <a:p>
            <a:pPr marL="0" indent="0" algn="just">
              <a:buNone/>
            </a:pPr>
            <a:r>
              <a:rPr lang="en-US" b="0" i="0" dirty="0">
                <a:solidFill>
                  <a:srgbClr val="273239"/>
                </a:solidFill>
                <a:effectLst/>
                <a:latin typeface="urw-din"/>
              </a:rPr>
              <a:t>1.It is described as a traditional form or generic form of analytics.</a:t>
            </a:r>
          </a:p>
          <a:p>
            <a:pPr marL="0" indent="0" algn="just">
              <a:buNone/>
            </a:pPr>
            <a:r>
              <a:rPr lang="en-US" b="0" i="0" dirty="0">
                <a:solidFill>
                  <a:srgbClr val="273239"/>
                </a:solidFill>
                <a:effectLst/>
                <a:latin typeface="urw-din"/>
              </a:rPr>
              <a:t>2.It includes several stages like the collection of data and then the inspection of business data is done</a:t>
            </a:r>
          </a:p>
          <a:p>
            <a:pPr marL="0" indent="0" algn="just">
              <a:buNone/>
            </a:pPr>
            <a:r>
              <a:rPr lang="en-US" dirty="0">
                <a:solidFill>
                  <a:srgbClr val="273239"/>
                </a:solidFill>
                <a:latin typeface="urw-din"/>
              </a:rPr>
              <a:t>3.</a:t>
            </a:r>
            <a:r>
              <a:rPr lang="en-US" b="0" i="0" dirty="0">
                <a:solidFill>
                  <a:srgbClr val="273239"/>
                </a:solidFill>
                <a:effectLst/>
                <a:latin typeface="urw-din"/>
              </a:rPr>
              <a:t>It supports decision making by analyzing enterprise data.</a:t>
            </a:r>
            <a:endParaRPr lang="en-IN" dirty="0"/>
          </a:p>
        </p:txBody>
      </p:sp>
      <p:sp>
        <p:nvSpPr>
          <p:cNvPr id="4" name="Content Placeholder 3">
            <a:extLst>
              <a:ext uri="{FF2B5EF4-FFF2-40B4-BE49-F238E27FC236}">
                <a16:creationId xmlns:a16="http://schemas.microsoft.com/office/drawing/2014/main" id="{B987F451-C667-1142-13F5-2CCE04659166}"/>
              </a:ext>
            </a:extLst>
          </p:cNvPr>
          <p:cNvSpPr>
            <a:spLocks noGrp="1"/>
          </p:cNvSpPr>
          <p:nvPr>
            <p:ph sz="half" idx="2"/>
          </p:nvPr>
        </p:nvSpPr>
        <p:spPr/>
        <p:txBody>
          <a:bodyPr>
            <a:normAutofit lnSpcReduction="10000"/>
          </a:bodyPr>
          <a:lstStyle/>
          <a:p>
            <a:r>
              <a:rPr lang="en-US" dirty="0">
                <a:solidFill>
                  <a:srgbClr val="273239"/>
                </a:solidFill>
                <a:latin typeface="urw-din"/>
              </a:rPr>
              <a:t>1.</a:t>
            </a:r>
            <a:r>
              <a:rPr lang="en-US" b="0" i="0" dirty="0">
                <a:solidFill>
                  <a:srgbClr val="273239"/>
                </a:solidFill>
                <a:effectLst/>
                <a:latin typeface="urw-din"/>
              </a:rPr>
              <a:t>It is described as a particularized form of analytics.</a:t>
            </a:r>
          </a:p>
          <a:p>
            <a:r>
              <a:rPr lang="en-US" b="0" i="0" dirty="0">
                <a:solidFill>
                  <a:srgbClr val="273239"/>
                </a:solidFill>
                <a:effectLst/>
                <a:latin typeface="urw-din"/>
              </a:rPr>
              <a:t>2.To process data, firstly raw data is defined in a meaningful manner, then data cleaning and conversion are done to get meaningful information from raw data.</a:t>
            </a:r>
          </a:p>
          <a:p>
            <a:r>
              <a:rPr lang="en-US" dirty="0">
                <a:solidFill>
                  <a:srgbClr val="273239"/>
                </a:solidFill>
                <a:latin typeface="urw-din"/>
              </a:rPr>
              <a:t>3.</a:t>
            </a:r>
            <a:r>
              <a:rPr lang="en-US" b="0" i="0" dirty="0">
                <a:solidFill>
                  <a:srgbClr val="273239"/>
                </a:solidFill>
                <a:effectLst/>
                <a:latin typeface="urw-din"/>
              </a:rPr>
              <a:t> It supports decision making by analyzing enterprise data.</a:t>
            </a:r>
            <a:endParaRPr lang="en-IN" dirty="0"/>
          </a:p>
        </p:txBody>
      </p:sp>
    </p:spTree>
    <p:extLst>
      <p:ext uri="{BB962C8B-B14F-4D97-AF65-F5344CB8AC3E}">
        <p14:creationId xmlns:p14="http://schemas.microsoft.com/office/powerpoint/2010/main" val="3515372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39BC217-3CC6-4CB1-9EF2-C79297834AA2}"/>
              </a:ext>
            </a:extLst>
          </p:cNvPr>
          <p:cNvSpPr>
            <a:spLocks noGrp="1"/>
          </p:cNvSpPr>
          <p:nvPr>
            <p:ph type="title"/>
          </p:nvPr>
        </p:nvSpPr>
        <p:spPr/>
        <p:txBody>
          <a:bodyPr/>
          <a:lstStyle/>
          <a:p>
            <a:r>
              <a:rPr lang="en-IN" dirty="0"/>
              <a:t>Data analytics applications Areas :-</a:t>
            </a:r>
          </a:p>
        </p:txBody>
      </p:sp>
      <p:pic>
        <p:nvPicPr>
          <p:cNvPr id="10" name="Content Placeholder 9">
            <a:extLst>
              <a:ext uri="{FF2B5EF4-FFF2-40B4-BE49-F238E27FC236}">
                <a16:creationId xmlns:a16="http://schemas.microsoft.com/office/drawing/2014/main" id="{ACAB5DFA-EF3E-73EA-06BE-8E4C551E25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4662" y="2169319"/>
            <a:ext cx="6477000" cy="3884162"/>
          </a:xfrm>
        </p:spPr>
      </p:pic>
    </p:spTree>
    <p:extLst>
      <p:ext uri="{BB962C8B-B14F-4D97-AF65-F5344CB8AC3E}">
        <p14:creationId xmlns:p14="http://schemas.microsoft.com/office/powerpoint/2010/main" val="121298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6B035-2A40-E7B2-1574-48C103146EC3}"/>
              </a:ext>
            </a:extLst>
          </p:cNvPr>
          <p:cNvSpPr>
            <a:spLocks noGrp="1"/>
          </p:cNvSpPr>
          <p:nvPr>
            <p:ph type="title"/>
          </p:nvPr>
        </p:nvSpPr>
        <p:spPr/>
        <p:txBody>
          <a:bodyPr/>
          <a:lstStyle/>
          <a:p>
            <a:r>
              <a:rPr lang="en-IN" dirty="0"/>
              <a:t>Types of data analytics :-</a:t>
            </a:r>
          </a:p>
        </p:txBody>
      </p:sp>
      <p:pic>
        <p:nvPicPr>
          <p:cNvPr id="4" name="Picture 3">
            <a:extLst>
              <a:ext uri="{FF2B5EF4-FFF2-40B4-BE49-F238E27FC236}">
                <a16:creationId xmlns:a16="http://schemas.microsoft.com/office/drawing/2014/main" id="{A8ACE0EC-9EB3-C1A6-7D4F-A004608BA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941" y="1953929"/>
            <a:ext cx="9603275" cy="4023359"/>
          </a:xfrm>
          <a:prstGeom prst="rect">
            <a:avLst/>
          </a:prstGeom>
        </p:spPr>
      </p:pic>
    </p:spTree>
    <p:extLst>
      <p:ext uri="{BB962C8B-B14F-4D97-AF65-F5344CB8AC3E}">
        <p14:creationId xmlns:p14="http://schemas.microsoft.com/office/powerpoint/2010/main" val="77510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BC371-B5AF-B7E9-5897-5D17BB91C47B}"/>
              </a:ext>
            </a:extLst>
          </p:cNvPr>
          <p:cNvSpPr>
            <a:spLocks noGrp="1"/>
          </p:cNvSpPr>
          <p:nvPr>
            <p:ph type="title"/>
          </p:nvPr>
        </p:nvSpPr>
        <p:spPr/>
        <p:txBody>
          <a:bodyPr/>
          <a:lstStyle/>
          <a:p>
            <a:r>
              <a:rPr lang="en-IN" dirty="0"/>
              <a:t>What is data analysis ?</a:t>
            </a:r>
          </a:p>
        </p:txBody>
      </p:sp>
      <p:pic>
        <p:nvPicPr>
          <p:cNvPr id="8" name="Content Placeholder 7">
            <a:extLst>
              <a:ext uri="{FF2B5EF4-FFF2-40B4-BE49-F238E27FC236}">
                <a16:creationId xmlns:a16="http://schemas.microsoft.com/office/drawing/2014/main" id="{61451E56-45AF-FE7E-FADC-D16A969803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8669" y="1183626"/>
            <a:ext cx="4244742" cy="4457948"/>
          </a:xfrm>
        </p:spPr>
      </p:pic>
      <p:sp>
        <p:nvSpPr>
          <p:cNvPr id="6" name="Text Placeholder 5">
            <a:extLst>
              <a:ext uri="{FF2B5EF4-FFF2-40B4-BE49-F238E27FC236}">
                <a16:creationId xmlns:a16="http://schemas.microsoft.com/office/drawing/2014/main" id="{28414E0D-55AD-8797-679B-0827EFCF4A6E}"/>
              </a:ext>
            </a:extLst>
          </p:cNvPr>
          <p:cNvSpPr>
            <a:spLocks noGrp="1"/>
          </p:cNvSpPr>
          <p:nvPr>
            <p:ph type="body" sz="half" idx="2"/>
          </p:nvPr>
        </p:nvSpPr>
        <p:spPr/>
        <p:txBody>
          <a:bodyPr/>
          <a:lstStyle/>
          <a:p>
            <a:pPr marL="285750" indent="-285750">
              <a:buFont typeface="Arial" panose="020B0604020202020204" pitchFamily="34" charset="0"/>
              <a:buChar char="•"/>
            </a:pPr>
            <a:r>
              <a:rPr lang="en-US" b="1" i="0" dirty="0">
                <a:solidFill>
                  <a:srgbClr val="202122"/>
                </a:solidFill>
                <a:effectLst/>
                <a:latin typeface="Arial" panose="020B0604020202020204" pitchFamily="34" charset="0"/>
              </a:rPr>
              <a:t>Data analysis</a:t>
            </a:r>
            <a:r>
              <a:rPr lang="en-US" b="0" i="0" dirty="0">
                <a:solidFill>
                  <a:srgbClr val="202122"/>
                </a:solidFill>
                <a:effectLst/>
                <a:latin typeface="Arial" panose="020B0604020202020204" pitchFamily="34" charset="0"/>
              </a:rPr>
              <a:t> is a process of inspecting, </a:t>
            </a:r>
            <a:r>
              <a:rPr lang="en-US" b="0" i="0" u="none" strike="noStrike" dirty="0">
                <a:solidFill>
                  <a:srgbClr val="0645AD"/>
                </a:solidFill>
                <a:effectLst/>
                <a:latin typeface="Arial" panose="020B0604020202020204" pitchFamily="34" charset="0"/>
                <a:hlinkClick r:id="rId3" tooltip="Data cleansing"/>
              </a:rPr>
              <a:t>cleansing</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4" tooltip="Data transformation"/>
              </a:rPr>
              <a:t>transforming</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5" tooltip="Data modelling"/>
              </a:rPr>
              <a:t>modelling</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6" tooltip="Data"/>
              </a:rPr>
              <a:t>data</a:t>
            </a:r>
            <a:r>
              <a:rPr lang="en-US" b="0" i="0" dirty="0">
                <a:solidFill>
                  <a:srgbClr val="202122"/>
                </a:solidFill>
                <a:effectLst/>
                <a:latin typeface="Arial" panose="020B0604020202020204" pitchFamily="34" charset="0"/>
              </a:rPr>
              <a:t> with the goal of discovering useful information, informing conclusions, and supporting decision-making.</a:t>
            </a:r>
            <a:r>
              <a:rPr lang="en-US" b="0" i="0" u="none" strike="noStrike" baseline="30000" dirty="0">
                <a:solidFill>
                  <a:srgbClr val="0645AD"/>
                </a:solidFill>
                <a:effectLst/>
                <a:latin typeface="Arial" panose="020B0604020202020204" pitchFamily="34" charset="0"/>
                <a:hlinkClick r:id="rId7"/>
              </a:rPr>
              <a:t>[</a:t>
            </a:r>
            <a:endParaRPr lang="en-IN" dirty="0"/>
          </a:p>
        </p:txBody>
      </p:sp>
    </p:spTree>
    <p:extLst>
      <p:ext uri="{BB962C8B-B14F-4D97-AF65-F5344CB8AC3E}">
        <p14:creationId xmlns:p14="http://schemas.microsoft.com/office/powerpoint/2010/main" val="393580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CCBD-929E-0E39-088D-5F422B2CF1FB}"/>
              </a:ext>
            </a:extLst>
          </p:cNvPr>
          <p:cNvSpPr>
            <a:spLocks noGrp="1"/>
          </p:cNvSpPr>
          <p:nvPr>
            <p:ph type="title"/>
          </p:nvPr>
        </p:nvSpPr>
        <p:spPr/>
        <p:txBody>
          <a:bodyPr/>
          <a:lstStyle/>
          <a:p>
            <a:r>
              <a:rPr lang="en-IN" dirty="0"/>
              <a:t>Data analysis process :-</a:t>
            </a:r>
          </a:p>
        </p:txBody>
      </p:sp>
      <p:pic>
        <p:nvPicPr>
          <p:cNvPr id="6" name="Content Placeholder 5">
            <a:extLst>
              <a:ext uri="{FF2B5EF4-FFF2-40B4-BE49-F238E27FC236}">
                <a16:creationId xmlns:a16="http://schemas.microsoft.com/office/drawing/2014/main" id="{D9F6DD2E-BD0D-02D6-378A-2A06D26E4B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7162" y="2098675"/>
            <a:ext cx="2608080" cy="3449638"/>
          </a:xfrm>
        </p:spPr>
      </p:pic>
      <p:sp>
        <p:nvSpPr>
          <p:cNvPr id="4" name="Text Placeholder 3">
            <a:extLst>
              <a:ext uri="{FF2B5EF4-FFF2-40B4-BE49-F238E27FC236}">
                <a16:creationId xmlns:a16="http://schemas.microsoft.com/office/drawing/2014/main" id="{D4E1EE95-AED7-6F60-E6B5-4123E5C92009}"/>
              </a:ext>
            </a:extLst>
          </p:cNvPr>
          <p:cNvSpPr>
            <a:spLocks noGrp="1"/>
          </p:cNvSpPr>
          <p:nvPr>
            <p:ph type="body" sz="half" idx="4294967295"/>
          </p:nvPr>
        </p:nvSpPr>
        <p:spPr>
          <a:xfrm>
            <a:off x="4148488" y="2098675"/>
            <a:ext cx="8043512" cy="3657600"/>
          </a:xfrm>
        </p:spPr>
        <p:txBody>
          <a:bodyPr>
            <a:normAutofit/>
          </a:bodyPr>
          <a:lstStyle/>
          <a:p>
            <a:r>
              <a:rPr lang="en-US" b="0" i="0" dirty="0">
                <a:solidFill>
                  <a:srgbClr val="000000"/>
                </a:solidFill>
                <a:effectLst/>
                <a:latin typeface="Arial" panose="020B0604020202020204" pitchFamily="34" charset="0"/>
              </a:rPr>
              <a:t>Data Analysis is a process of collecting, transforming, cleaning, and modeling data with the goal of discovering the required information. The results so obtained are communicated, suggesting conclusions, and supporting decision-making. Data visualization is at times used to portray the data for the ease of discovering the useful patterns in the data. The terms Data Modeling and Data Analysis mean the same.</a:t>
            </a:r>
            <a:endParaRPr lang="en-IN" dirty="0"/>
          </a:p>
        </p:txBody>
      </p:sp>
    </p:spTree>
    <p:extLst>
      <p:ext uri="{BB962C8B-B14F-4D97-AF65-F5344CB8AC3E}">
        <p14:creationId xmlns:p14="http://schemas.microsoft.com/office/powerpoint/2010/main" val="213585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BB0C4-1472-EC94-FD25-48D9A3288A4F}"/>
              </a:ext>
            </a:extLst>
          </p:cNvPr>
          <p:cNvSpPr>
            <a:spLocks noGrp="1"/>
          </p:cNvSpPr>
          <p:nvPr>
            <p:ph type="title"/>
          </p:nvPr>
        </p:nvSpPr>
        <p:spPr/>
        <p:txBody>
          <a:bodyPr/>
          <a:lstStyle/>
          <a:p>
            <a:r>
              <a:rPr lang="en-IN" dirty="0"/>
              <a:t>Role of data analyst:-</a:t>
            </a:r>
          </a:p>
        </p:txBody>
      </p:sp>
      <p:sp>
        <p:nvSpPr>
          <p:cNvPr id="4" name="TextBox 3">
            <a:extLst>
              <a:ext uri="{FF2B5EF4-FFF2-40B4-BE49-F238E27FC236}">
                <a16:creationId xmlns:a16="http://schemas.microsoft.com/office/drawing/2014/main" id="{C643B0E4-2EB7-8020-D44C-795EC7439AD7}"/>
              </a:ext>
            </a:extLst>
          </p:cNvPr>
          <p:cNvSpPr txBox="1"/>
          <p:nvPr/>
        </p:nvSpPr>
        <p:spPr>
          <a:xfrm>
            <a:off x="1451579" y="2117558"/>
            <a:ext cx="4111823" cy="3139321"/>
          </a:xfrm>
          <a:prstGeom prst="rect">
            <a:avLst/>
          </a:prstGeom>
          <a:noFill/>
        </p:spPr>
        <p:txBody>
          <a:bodyPr wrap="square">
            <a:spAutoFit/>
          </a:bodyPr>
          <a:lstStyle/>
          <a:p>
            <a:pPr marL="285750" indent="-285750" algn="l">
              <a:buFont typeface="Wingdings" panose="05000000000000000000" pitchFamily="2" charset="2"/>
              <a:buChar char="Ø"/>
            </a:pPr>
            <a:r>
              <a:rPr lang="en-US" b="0" i="0" dirty="0">
                <a:solidFill>
                  <a:srgbClr val="202124"/>
                </a:solidFill>
                <a:effectLst/>
                <a:latin typeface="arial" panose="020B0604020202020204" pitchFamily="34" charset="0"/>
              </a:rPr>
              <a:t>A data analyst </a:t>
            </a:r>
            <a:r>
              <a:rPr lang="en-US" b="1" i="0" dirty="0">
                <a:solidFill>
                  <a:srgbClr val="202124"/>
                </a:solidFill>
                <a:effectLst/>
                <a:latin typeface="arial" panose="020B0604020202020204" pitchFamily="34" charset="0"/>
              </a:rPr>
              <a:t>collects and stores data on sales numbers, market research, logistics, linguistics, or other behaviors</a:t>
            </a:r>
            <a:r>
              <a:rPr lang="en-US" b="0" i="0" dirty="0">
                <a:solidFill>
                  <a:srgbClr val="202124"/>
                </a:solidFill>
                <a:effectLst/>
                <a:latin typeface="arial" panose="020B0604020202020204" pitchFamily="34" charset="0"/>
              </a:rPr>
              <a:t>. They bring technical expertise to ensure the quality and accuracy of that data, then process, design, and present it in ways to help people, businesses, and organizations make better decisions.</a:t>
            </a:r>
            <a:br>
              <a:rPr lang="en-US" b="0" i="0" dirty="0">
                <a:solidFill>
                  <a:srgbClr val="202124"/>
                </a:solidFill>
                <a:effectLst/>
                <a:latin typeface="arial" panose="020B0604020202020204" pitchFamily="34" charset="0"/>
              </a:rPr>
            </a:br>
            <a:endParaRPr lang="en-IN" dirty="0"/>
          </a:p>
        </p:txBody>
      </p:sp>
      <p:pic>
        <p:nvPicPr>
          <p:cNvPr id="7" name="Picture 6">
            <a:extLst>
              <a:ext uri="{FF2B5EF4-FFF2-40B4-BE49-F238E27FC236}">
                <a16:creationId xmlns:a16="http://schemas.microsoft.com/office/drawing/2014/main" id="{0E074034-28C7-4E2C-6BD7-72831FDDA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259" y="2117558"/>
            <a:ext cx="3990998" cy="3429000"/>
          </a:xfrm>
          <a:prstGeom prst="rect">
            <a:avLst/>
          </a:prstGeom>
        </p:spPr>
      </p:pic>
    </p:spTree>
    <p:extLst>
      <p:ext uri="{BB962C8B-B14F-4D97-AF65-F5344CB8AC3E}">
        <p14:creationId xmlns:p14="http://schemas.microsoft.com/office/powerpoint/2010/main" val="279304896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94</TotalTime>
  <Words>569</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vt:lpstr>
      <vt:lpstr>Calibri</vt:lpstr>
      <vt:lpstr>Gill Sans MT</vt:lpstr>
      <vt:lpstr>OpenSans</vt:lpstr>
      <vt:lpstr>urw-din</vt:lpstr>
      <vt:lpstr>Wingdings</vt:lpstr>
      <vt:lpstr>Gallery</vt:lpstr>
      <vt:lpstr>Project presentation</vt:lpstr>
      <vt:lpstr>Introduction of data  analytics</vt:lpstr>
      <vt:lpstr>What is data</vt:lpstr>
      <vt:lpstr>difference of Data Analytics and Data Analysis :         data analytics                             data analysis</vt:lpstr>
      <vt:lpstr>Data analytics applications Areas :-</vt:lpstr>
      <vt:lpstr>Types of data analytics :-</vt:lpstr>
      <vt:lpstr>What is data analysis ?</vt:lpstr>
      <vt:lpstr>Data analysis process :-</vt:lpstr>
      <vt:lpstr>Role of data analyst:-</vt:lpstr>
      <vt:lpstr>                                !!!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vinayak. pawar</dc:creator>
  <cp:lastModifiedBy>vinayak. pawar</cp:lastModifiedBy>
  <cp:revision>1</cp:revision>
  <dcterms:created xsi:type="dcterms:W3CDTF">2022-05-16T07:35:35Z</dcterms:created>
  <dcterms:modified xsi:type="dcterms:W3CDTF">2022-05-16T09:10:29Z</dcterms:modified>
</cp:coreProperties>
</file>