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08" r:id="rId2"/>
    <p:sldId id="266" r:id="rId3"/>
    <p:sldId id="272" r:id="rId4"/>
    <p:sldId id="301" r:id="rId5"/>
    <p:sldId id="302" r:id="rId6"/>
    <p:sldId id="282" r:id="rId7"/>
    <p:sldId id="303" r:id="rId8"/>
    <p:sldId id="304" r:id="rId9"/>
    <p:sldId id="310"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100" d="100"/>
          <a:sy n="100" d="100"/>
        </p:scale>
        <p:origin x="533" y="8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10/14/2024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10/14/2024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rawpixel.com/search/flow%20chart" TargetMode="External"/><Relationship Id="rId2" Type="http://schemas.openxmlformats.org/officeDocument/2006/relationships/image" Target="../media/image4.1"/><Relationship Id="rId1" Type="http://schemas.openxmlformats.org/officeDocument/2006/relationships/slideLayout" Target="../slideLayouts/slideLayout17.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hyperlink" Target="https://www.travelfeeder.com/travel_tips/the-worlds-most-popular-hotel-booking-website" TargetMode="External"/><Relationship Id="rId5" Type="http://schemas.openxmlformats.org/officeDocument/2006/relationships/image" Target="../media/image3.jpg"/><Relationship Id="rId4" Type="http://schemas.openxmlformats.org/officeDocument/2006/relationships/hyperlink" Target="https://pixabay.com/en/antique-sideboard-antique-furniture-94852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search/flow%20chart" TargetMode="External"/><Relationship Id="rId2" Type="http://schemas.openxmlformats.org/officeDocument/2006/relationships/image" Target="../media/image4.1"/><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www.rawpixel.com/search/flow%20chart" TargetMode="External"/><Relationship Id="rId2" Type="http://schemas.openxmlformats.org/officeDocument/2006/relationships/image" Target="../media/image4.1"/><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www.rawpixel.com/search/flow%20chart" TargetMode="External"/><Relationship Id="rId2" Type="http://schemas.openxmlformats.org/officeDocument/2006/relationships/image" Target="../media/image4.1"/><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Category:Microsoft_Excel_logos" TargetMode="External"/><Relationship Id="rId2" Type="http://schemas.openxmlformats.org/officeDocument/2006/relationships/image" Target="../media/image5.png"/><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diggita.it/story.php?title=Che_cosa_e_la_capacita_di_problem_solving_e_perche_e_importante_coltivarla-" TargetMode="External"/><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7.xml"/><Relationship Id="rId4" Type="http://schemas.openxmlformats.org/officeDocument/2006/relationships/hyperlink" Target="https://www.flickr.com/photos/141573413@N04/4209949962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605588" y="1512889"/>
            <a:ext cx="5586412" cy="3262311"/>
          </a:xfrm>
        </p:spPr>
        <p:txBody>
          <a:bodyPr>
            <a:normAutofit/>
          </a:bodyPr>
          <a:lstStyle/>
          <a:p>
            <a:r>
              <a:rPr lang="en-US" sz="8000" dirty="0">
                <a:ln w="6600">
                  <a:solidFill>
                    <a:schemeClr val="tx1"/>
                  </a:solidFill>
                  <a:prstDash val="solid"/>
                </a:ln>
                <a:solidFill>
                  <a:schemeClr val="bg2"/>
                </a:solidFill>
                <a:effectLst>
                  <a:innerShdw blurRad="63500" dist="50800" dir="18900000">
                    <a:prstClr val="black">
                      <a:alpha val="50000"/>
                    </a:prstClr>
                  </a:innerShdw>
                </a:effectLst>
                <a:latin typeface="Arial Rounded MT Bold" panose="020F0704030504030204" pitchFamily="34" charset="0"/>
              </a:rPr>
              <a:t>Hospitality</a:t>
            </a:r>
            <a:r>
              <a:rPr lang="en-US" sz="8000" dirty="0"/>
              <a:t> </a:t>
            </a:r>
            <a:r>
              <a:rPr lang="en-US" sz="8000" dirty="0">
                <a:ln w="6600">
                  <a:solidFill>
                    <a:schemeClr val="tx1"/>
                  </a:solidFill>
                  <a:prstDash val="solid"/>
                </a:ln>
                <a:solidFill>
                  <a:schemeClr val="bg2"/>
                </a:solidFill>
                <a:effectLst>
                  <a:innerShdw blurRad="63500" dist="50800" dir="18900000">
                    <a:prstClr val="black">
                      <a:alpha val="50000"/>
                    </a:prstClr>
                  </a:innerShdw>
                </a:effectLst>
                <a:latin typeface="Arial Rounded MT Bold" panose="020F0704030504030204" pitchFamily="34" charset="0"/>
              </a:rPr>
              <a:t>Analysis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normAutofit/>
          </a:bodyPr>
          <a:lstStyle/>
          <a:p>
            <a:r>
              <a:rPr lang="en-US" b="1" dirty="0">
                <a:ln w="6600">
                  <a:solidFill>
                    <a:schemeClr val="tx1"/>
                  </a:solidFill>
                  <a:prstDash val="solid"/>
                </a:ln>
                <a:solidFill>
                  <a:srgbClr val="C00000"/>
                </a:solidFill>
                <a:effectLst>
                  <a:innerShdw blurRad="63500" dist="50800" dir="18900000">
                    <a:prstClr val="black">
                      <a:alpha val="50000"/>
                    </a:prstClr>
                  </a:innerShdw>
                </a:effectLst>
                <a:latin typeface="Arial Rounded MT Bold" panose="020F0704030504030204" pitchFamily="34" charset="0"/>
                <a:ea typeface="+mj-ea"/>
                <a:cs typeface="+mj-cs"/>
              </a:rPr>
              <a:t>Group-6</a:t>
            </a:r>
          </a:p>
        </p:txBody>
      </p:sp>
      <p:pic>
        <p:nvPicPr>
          <p:cNvPr id="2" name="Picture 1">
            <a:extLst>
              <a:ext uri="{FF2B5EF4-FFF2-40B4-BE49-F238E27FC236}">
                <a16:creationId xmlns:a16="http://schemas.microsoft.com/office/drawing/2014/main" id="{39921E47-558E-5C9A-2E4E-1E039B592042}"/>
              </a:ext>
            </a:extLst>
          </p:cNvPr>
          <p:cNvPicPr>
            <a:picLocks noChangeAspect="1"/>
          </p:cNvPicPr>
          <p:nvPr/>
        </p:nvPicPr>
        <p:blipFill>
          <a:blip r:embed="rId2"/>
          <a:stretch>
            <a:fillRect/>
          </a:stretch>
        </p:blipFill>
        <p:spPr>
          <a:xfrm>
            <a:off x="2566404" y="3382514"/>
            <a:ext cx="2244109" cy="1392686"/>
          </a:xfrm>
          <a:prstGeom prst="rect">
            <a:avLst/>
          </a:prstGeom>
          <a:ln>
            <a:noFill/>
          </a:ln>
          <a:effectLst>
            <a:outerShdw blurRad="190500" algn="tl" rotWithShape="0">
              <a:srgbClr val="000000">
                <a:alpha val="70000"/>
              </a:srgbClr>
            </a:outerShdw>
          </a:effectLst>
        </p:spPr>
      </p:pic>
      <p:sp>
        <p:nvSpPr>
          <p:cNvPr id="7" name="Picture Placeholder 6">
            <a:extLst>
              <a:ext uri="{FF2B5EF4-FFF2-40B4-BE49-F238E27FC236}">
                <a16:creationId xmlns:a16="http://schemas.microsoft.com/office/drawing/2014/main" id="{BAE604C5-2F17-A9BA-98FF-173B666A4E09}"/>
              </a:ext>
            </a:extLst>
          </p:cNvPr>
          <p:cNvSpPr>
            <a:spLocks noGrp="1"/>
          </p:cNvSpPr>
          <p:nvPr>
            <p:ph type="pic" sz="quarter" idx="10"/>
          </p:nvPr>
        </p:nvSpPr>
        <p:spPr/>
      </p:sp>
    </p:spTree>
    <p:extLst>
      <p:ext uri="{BB962C8B-B14F-4D97-AF65-F5344CB8AC3E}">
        <p14:creationId xmlns:p14="http://schemas.microsoft.com/office/powerpoint/2010/main" val="117409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8A839-43DA-4838-60FD-9AE6188821B4}"/>
              </a:ext>
            </a:extLst>
          </p:cNvPr>
          <p:cNvPicPr>
            <a:picLocks noChangeAspect="1"/>
          </p:cNvPicPr>
          <p:nvPr/>
        </p:nvPicPr>
        <p:blipFill>
          <a:blip r:embed="rId2">
            <a:extLst>
              <a:ext uri="{837473B0-CC2E-450A-ABE3-18F120FF3D39}">
                <a1611:picAttrSrcUrl xmlns:a1611="http://schemas.microsoft.com/office/drawing/2016/11/main" r:id="rId3"/>
              </a:ext>
            </a:extLst>
          </a:blip>
          <a:srcRect l="66950" b="28315"/>
          <a:stretch/>
        </p:blipFill>
        <p:spPr>
          <a:xfrm>
            <a:off x="0" y="0"/>
            <a:ext cx="12192000" cy="1790496"/>
          </a:xfrm>
          <a:prstGeom prst="rect">
            <a:avLst/>
          </a:prstGeom>
        </p:spPr>
      </p:pic>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74645" y="480068"/>
            <a:ext cx="10439400" cy="1000320"/>
          </a:xfrm>
        </p:spPr>
        <p:txBody>
          <a:bodyPr>
            <a:normAutofit/>
          </a:bodyPr>
          <a:lstStyle/>
          <a:p>
            <a:r>
              <a:rPr lang="en-US" dirty="0">
                <a:ln w="6600">
                  <a:solidFill>
                    <a:schemeClr val="tx1"/>
                  </a:solidFill>
                  <a:prstDash val="solid"/>
                </a:ln>
                <a:solidFill>
                  <a:schemeClr val="bg2"/>
                </a:solidFill>
                <a:effectLst>
                  <a:innerShdw blurRad="63500" dist="50800" dir="18900000">
                    <a:prstClr val="black">
                      <a:alpha val="50000"/>
                    </a:prstClr>
                  </a:innerShdw>
                </a:effectLst>
                <a:latin typeface="Arial Rounded MT Bold" panose="020F0704030504030204" pitchFamily="34" charset="0"/>
              </a:rPr>
              <a:t>Suggestions</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0" name="Rectangle 9">
            <a:extLst>
              <a:ext uri="{FF2B5EF4-FFF2-40B4-BE49-F238E27FC236}">
                <a16:creationId xmlns:a16="http://schemas.microsoft.com/office/drawing/2014/main" id="{5ED38010-1C76-C4C3-1A5B-2AE678C7E409}"/>
              </a:ext>
            </a:extLst>
          </p:cNvPr>
          <p:cNvSpPr/>
          <p:nvPr/>
        </p:nvSpPr>
        <p:spPr>
          <a:xfrm>
            <a:off x="5775649" y="3900196"/>
            <a:ext cx="2103431" cy="5956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19905642-E495-4452-2331-B3D98CA66601}"/>
              </a:ext>
            </a:extLst>
          </p:cNvPr>
          <p:cNvSpPr/>
          <p:nvPr/>
        </p:nvSpPr>
        <p:spPr>
          <a:xfrm>
            <a:off x="0" y="1790496"/>
            <a:ext cx="12192000" cy="163850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2">
            <a:extLst>
              <a:ext uri="{FF2B5EF4-FFF2-40B4-BE49-F238E27FC236}">
                <a16:creationId xmlns:a16="http://schemas.microsoft.com/office/drawing/2014/main" id="{8B0FE254-0820-FF9A-EC02-310DF51A53EC}"/>
              </a:ext>
            </a:extLst>
          </p:cNvPr>
          <p:cNvSpPr>
            <a:spLocks noChangeArrowheads="1"/>
          </p:cNvSpPr>
          <p:nvPr/>
        </p:nvSpPr>
        <p:spPr bwMode="auto">
          <a:xfrm rot="10800000" flipV="1">
            <a:off x="348343" y="1960456"/>
            <a:ext cx="1126386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Arial" panose="020B0604020202020204" pitchFamily="34" charset="0"/>
              </a:rPr>
              <a:t>Increase weekend promotions to attract more weekday bookings. Consider discounted rates, extended stay offers, or bundled services.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Arial" panose="020B0604020202020204" pitchFamily="34" charset="0"/>
              </a:rPr>
              <a:t>Focus on expanding or enhancing the Elite class offerings across more properties. This could include upgrading room amenities, exclusive services, and targeted marketing campaigns.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Arial" panose="020B0604020202020204" pitchFamily="34" charset="0"/>
              </a:rPr>
              <a:t>Capitalize on Mumbai’s market by strengthening the brand’s presence there. Invest in more advertising, partnership deals, and customer loyalty initiatives specific to the city.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Arial" panose="020B0604020202020204" pitchFamily="34" charset="0"/>
              </a:rPr>
              <a:t>Use </a:t>
            </a:r>
            <a:r>
              <a:rPr kumimoji="0" lang="en-US" altLang="en-US" sz="1600" b="0" i="0" u="none" strike="noStrike" cap="none" normalizeH="0" baseline="0" dirty="0" err="1">
                <a:ln>
                  <a:noFill/>
                </a:ln>
                <a:solidFill>
                  <a:schemeClr val="tx1"/>
                </a:solidFill>
                <a:effectLst/>
                <a:latin typeface="Arial" panose="020B0604020202020204" pitchFamily="34" charset="0"/>
              </a:rPr>
              <a:t>Atliq</a:t>
            </a:r>
            <a:r>
              <a:rPr kumimoji="0" lang="en-US" altLang="en-US" sz="1600" b="0" i="0" u="none" strike="noStrike" cap="none" normalizeH="0" baseline="0" dirty="0">
                <a:ln>
                  <a:noFill/>
                </a:ln>
                <a:solidFill>
                  <a:schemeClr val="tx1"/>
                </a:solidFill>
                <a:effectLst/>
                <a:latin typeface="Arial" panose="020B0604020202020204" pitchFamily="34" charset="0"/>
              </a:rPr>
              <a:t> Exotica’s success as a model for other properties. Identify the key drivers of its success (e.g., location, services, customer satisfaction) and apply those strategies to underperforming hotels.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Arial" panose="020B0604020202020204" pitchFamily="34" charset="0"/>
              </a:rPr>
              <a:t>Reduce cancellations and no-shows by implementing a more flexible cancellation policy, offering incentives for early check-ins or confirmations, and introducing a deposit system or overbooking strategies to offset lost revenue.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Arial" panose="020B0604020202020204" pitchFamily="34" charset="0"/>
              </a:rPr>
              <a:t>Enhance the offerings for Premium, Presidential, and Standard classes by adding more perks or value-added services to make these categories more attractive and competitive</a:t>
            </a:r>
          </a:p>
        </p:txBody>
      </p:sp>
      <p:pic>
        <p:nvPicPr>
          <p:cNvPr id="9" name="Picture 8">
            <a:extLst>
              <a:ext uri="{FF2B5EF4-FFF2-40B4-BE49-F238E27FC236}">
                <a16:creationId xmlns:a16="http://schemas.microsoft.com/office/drawing/2014/main" id="{F7D36DD9-0A58-E098-A67D-ED96361DF32B}"/>
              </a:ext>
            </a:extLst>
          </p:cNvPr>
          <p:cNvPicPr>
            <a:picLocks noChangeAspect="1"/>
          </p:cNvPicPr>
          <p:nvPr/>
        </p:nvPicPr>
        <p:blipFill>
          <a:blip r:embed="rId4"/>
          <a:stretch>
            <a:fillRect/>
          </a:stretch>
        </p:blipFill>
        <p:spPr>
          <a:xfrm>
            <a:off x="9664814" y="198905"/>
            <a:ext cx="2244109" cy="1392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0522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7221894" y="0"/>
            <a:ext cx="4670068" cy="1231641"/>
          </a:xfrm>
        </p:spPr>
        <p:txBody>
          <a:bodyPr/>
          <a:lstStyle/>
          <a:p>
            <a:r>
              <a:rPr lang="en-US" sz="4800" dirty="0">
                <a:solidFill>
                  <a:schemeClr val="accent6"/>
                </a:solidFill>
              </a:rPr>
              <a:t>Introduction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020319" y="1950099"/>
            <a:ext cx="6032338" cy="4470142"/>
          </a:xfrm>
        </p:spPr>
        <p:txBody>
          <a:bodyPr>
            <a:normAutofit/>
          </a:bodyPr>
          <a:lstStyle/>
          <a:p>
            <a:r>
              <a:rPr lang="en-US" b="1" dirty="0" err="1"/>
              <a:t>Atliq</a:t>
            </a:r>
            <a:r>
              <a:rPr lang="en-US" b="1" dirty="0"/>
              <a:t> owns several five-star hotels across India and has been in the hospitality business for 20 years. Recently, they have been losing market share and revenue in the luxury/business hotel category due to competition and poor management decisions. To address this, the managing director wants to use "Business and Data Intelligence" to help the company recover. Since they don’t have an in-house data analytics team, the revenue management team decided to hire a third-party service provider to analyze their historical data and provide insights.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2" name="Picture 11">
            <a:extLst>
              <a:ext uri="{FF2B5EF4-FFF2-40B4-BE49-F238E27FC236}">
                <a16:creationId xmlns:a16="http://schemas.microsoft.com/office/drawing/2014/main" id="{4422FBC6-6033-17F8-126A-46C008880FD2}"/>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837473B0-CC2E-450A-ABE3-18F120FF3D39}">
                <a1611:picAttrSrcUrl xmlns:a1611="http://schemas.microsoft.com/office/drawing/2016/11/main" r:id="rId4"/>
              </a:ext>
            </a:extLst>
          </a:blip>
          <a:srcRect l="28027" t="29168" r="29932" b="42091"/>
          <a:stretch/>
        </p:blipFill>
        <p:spPr>
          <a:xfrm rot="16200000">
            <a:off x="-825759" y="835090"/>
            <a:ext cx="6858000" cy="5206482"/>
          </a:xfrm>
          <a:prstGeom prst="rect">
            <a:avLst/>
          </a:prstGeom>
        </p:spPr>
      </p:pic>
      <p:pic>
        <p:nvPicPr>
          <p:cNvPr id="8" name="Picture Placeholder 7">
            <a:extLst>
              <a:ext uri="{FF2B5EF4-FFF2-40B4-BE49-F238E27FC236}">
                <a16:creationId xmlns:a16="http://schemas.microsoft.com/office/drawing/2014/main" id="{BB4BCF83-3295-777C-EA0A-A88F263125A5}"/>
              </a:ext>
            </a:extLst>
          </p:cNvPr>
          <p:cNvPicPr>
            <a:picLocks noGrp="1" noChangeAspect="1"/>
          </p:cNvPicPr>
          <p:nvPr>
            <p:ph type="pic" sz="quarter" idx="13"/>
          </p:nvPr>
        </p:nvPicPr>
        <p:blipFill>
          <a:blip r:embed="rId5">
            <a:extLst>
              <a:ext uri="{837473B0-CC2E-450A-ABE3-18F120FF3D39}">
                <a1611:picAttrSrcUrl xmlns:a1611="http://schemas.microsoft.com/office/drawing/2016/11/main" r:id="rId6"/>
              </a:ext>
            </a:extLst>
          </a:blip>
          <a:srcRect l="12943" r="12943"/>
          <a:stretch>
            <a:fillRect/>
          </a:stretch>
        </p:blipFill>
        <p:spPr>
          <a:xfrm>
            <a:off x="813836" y="775786"/>
            <a:ext cx="4921381" cy="4908940"/>
          </a:xfrm>
          <a:effectLst>
            <a:outerShdw blurRad="50800" dist="38100" algn="l" rotWithShape="0">
              <a:prstClr val="black">
                <a:alpha val="40000"/>
              </a:prstClr>
            </a:outerShdw>
          </a:effectLst>
          <a:scene3d>
            <a:camera prst="orthographicFront"/>
            <a:lightRig rig="threePt" dir="t"/>
          </a:scene3d>
          <a:sp3d>
            <a:bevelT w="139700" prst="cross"/>
          </a:sp3d>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251BA62-0A62-149D-D341-8CDF2B4934C9}"/>
              </a:ext>
            </a:extLst>
          </p:cNvPr>
          <p:cNvPicPr>
            <a:picLocks noChangeAspect="1"/>
          </p:cNvPicPr>
          <p:nvPr/>
        </p:nvPicPr>
        <p:blipFill>
          <a:blip r:embed="rId2">
            <a:extLst>
              <a:ext uri="{837473B0-CC2E-450A-ABE3-18F120FF3D39}">
                <a1611:picAttrSrcUrl xmlns:a1611="http://schemas.microsoft.com/office/drawing/2016/11/main" r:id="rId3"/>
              </a:ext>
            </a:extLst>
          </a:blip>
          <a:srcRect l="66950" b="28315"/>
          <a:stretch/>
        </p:blipFill>
        <p:spPr>
          <a:xfrm>
            <a:off x="0" y="0"/>
            <a:ext cx="12192000" cy="1845578"/>
          </a:xfrm>
          <a:prstGeom prst="rect">
            <a:avLst/>
          </a:prstGeom>
        </p:spPr>
      </p:pic>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141225" y="473817"/>
            <a:ext cx="10439400" cy="1000320"/>
          </a:xfrm>
        </p:spPr>
        <p:txBody>
          <a:bodyPr>
            <a:normAutofit/>
          </a:bodyPr>
          <a:lstStyle/>
          <a:p>
            <a:r>
              <a:rPr lang="en-US" dirty="0">
                <a:ln w="6600">
                  <a:solidFill>
                    <a:schemeClr val="tx1"/>
                  </a:solidFill>
                  <a:prstDash val="solid"/>
                </a:ln>
                <a:solidFill>
                  <a:schemeClr val="bg2"/>
                </a:solidFill>
                <a:effectLst>
                  <a:innerShdw blurRad="63500" dist="50800" dir="18900000">
                    <a:prstClr val="black">
                      <a:alpha val="50000"/>
                    </a:prstClr>
                  </a:innerShdw>
                </a:effectLst>
                <a:latin typeface="Arial Rounded MT Bold" panose="020F0704030504030204" pitchFamily="34" charset="0"/>
              </a:rPr>
              <a:t>Overview</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sp>
        <p:nvSpPr>
          <p:cNvPr id="10" name="Rectangle 9">
            <a:extLst>
              <a:ext uri="{FF2B5EF4-FFF2-40B4-BE49-F238E27FC236}">
                <a16:creationId xmlns:a16="http://schemas.microsoft.com/office/drawing/2014/main" id="{5ED38010-1C76-C4C3-1A5B-2AE678C7E409}"/>
              </a:ext>
            </a:extLst>
          </p:cNvPr>
          <p:cNvSpPr/>
          <p:nvPr/>
        </p:nvSpPr>
        <p:spPr>
          <a:xfrm>
            <a:off x="5775649" y="3900196"/>
            <a:ext cx="2103431" cy="5956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D00DD669-5C43-E2E0-6EFF-183A25A73EFA}"/>
              </a:ext>
            </a:extLst>
          </p:cNvPr>
          <p:cNvSpPr/>
          <p:nvPr/>
        </p:nvSpPr>
        <p:spPr>
          <a:xfrm>
            <a:off x="0" y="1845578"/>
            <a:ext cx="12192000" cy="122479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A0EBBE0-C9CA-7670-824C-63A4D4344188}"/>
              </a:ext>
            </a:extLst>
          </p:cNvPr>
          <p:cNvSpPr txBox="1"/>
          <p:nvPr/>
        </p:nvSpPr>
        <p:spPr>
          <a:xfrm>
            <a:off x="834861" y="2550340"/>
            <a:ext cx="10138017" cy="22467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b="1" dirty="0"/>
              <a:t>The </a:t>
            </a:r>
            <a:r>
              <a:rPr lang="en-US" sz="2000" b="1" dirty="0" err="1"/>
              <a:t>Atliq</a:t>
            </a:r>
            <a:r>
              <a:rPr lang="en-US" sz="2000" b="1" dirty="0"/>
              <a:t> Grands Hospitality Analysis project looks at how well the company’s hotels are performing across India. By analyzing data and using visual tools, we discovered important trends, such as higher hotel bookings on weekends, more revenue from the Elite room class, and better results in Mumbai compared to other cities. We also found that </a:t>
            </a:r>
            <a:r>
              <a:rPr lang="en-US" sz="2000" b="1" dirty="0" err="1"/>
              <a:t>Atliq</a:t>
            </a:r>
            <a:r>
              <a:rPr lang="en-US" sz="2000" b="1" dirty="0"/>
              <a:t> Exotica is the top-performing property. Additionally, there are high rates of booking cancellations and no-shows. The goal of this project is to provide clear recommendations to help improve hotel operations, adjust pricing, and make better decisions to increase market share and revenue.</a:t>
            </a:r>
            <a:endParaRPr lang="en-IN" sz="2000" b="1"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DDEE05E-ABD9-FE98-CAC7-7623F2E95EE3}"/>
              </a:ext>
            </a:extLst>
          </p:cNvPr>
          <p:cNvPicPr>
            <a:picLocks noChangeAspect="1"/>
          </p:cNvPicPr>
          <p:nvPr/>
        </p:nvPicPr>
        <p:blipFill>
          <a:blip r:embed="rId2">
            <a:extLst>
              <a:ext uri="{837473B0-CC2E-450A-ABE3-18F120FF3D39}">
                <a1611:picAttrSrcUrl xmlns:a1611="http://schemas.microsoft.com/office/drawing/2016/11/main" r:id="rId3"/>
              </a:ext>
            </a:extLst>
          </a:blip>
          <a:srcRect l="66950" b="28315"/>
          <a:stretch/>
        </p:blipFill>
        <p:spPr>
          <a:xfrm>
            <a:off x="0" y="0"/>
            <a:ext cx="12192000" cy="1790496"/>
          </a:xfrm>
          <a:prstGeom prst="rect">
            <a:avLst/>
          </a:prstGeom>
        </p:spPr>
      </p:pic>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0" y="482399"/>
            <a:ext cx="10439400" cy="1000320"/>
          </a:xfrm>
        </p:spPr>
        <p:txBody>
          <a:bodyPr>
            <a:normAutofit/>
          </a:bodyPr>
          <a:lstStyle/>
          <a:p>
            <a:r>
              <a:rPr lang="en-US" dirty="0">
                <a:ln w="6600">
                  <a:solidFill>
                    <a:schemeClr val="tx1"/>
                  </a:solidFill>
                  <a:prstDash val="solid"/>
                </a:ln>
                <a:solidFill>
                  <a:schemeClr val="bg2"/>
                </a:solidFill>
                <a:effectLst>
                  <a:innerShdw blurRad="63500" dist="50800" dir="18900000">
                    <a:prstClr val="black">
                      <a:alpha val="50000"/>
                    </a:prstClr>
                  </a:innerShdw>
                </a:effectLst>
                <a:latin typeface="Arial Rounded MT Bold" panose="020F0704030504030204" pitchFamily="34" charset="0"/>
              </a:rPr>
              <a:t>Objectives</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10" name="Rectangle 9">
            <a:extLst>
              <a:ext uri="{FF2B5EF4-FFF2-40B4-BE49-F238E27FC236}">
                <a16:creationId xmlns:a16="http://schemas.microsoft.com/office/drawing/2014/main" id="{5ED38010-1C76-C4C3-1A5B-2AE678C7E409}"/>
              </a:ext>
            </a:extLst>
          </p:cNvPr>
          <p:cNvSpPr/>
          <p:nvPr/>
        </p:nvSpPr>
        <p:spPr>
          <a:xfrm>
            <a:off x="5775649" y="3900196"/>
            <a:ext cx="2103431" cy="5956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19905642-E495-4452-2331-B3D98CA66601}"/>
              </a:ext>
            </a:extLst>
          </p:cNvPr>
          <p:cNvSpPr/>
          <p:nvPr/>
        </p:nvSpPr>
        <p:spPr>
          <a:xfrm>
            <a:off x="0" y="1790496"/>
            <a:ext cx="12192000" cy="163850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8B97CB8-F7C6-3BB3-58AC-587E62C92D95}"/>
              </a:ext>
            </a:extLst>
          </p:cNvPr>
          <p:cNvSpPr txBox="1"/>
          <p:nvPr/>
        </p:nvSpPr>
        <p:spPr>
          <a:xfrm>
            <a:off x="355134" y="2180773"/>
            <a:ext cx="11632734" cy="34778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Evaluate booking patterns across various locations and time periods to identify peak seasons and high-demand areas.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Examine customer reviews, ratings, and feedback to determine popular class type, and property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Pinpoint specific aspects of property operations, such as room cleanliness, service speed, staff responsiveness, and the quality of amenities, that require enhancement to boost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Analyze revenue data and occupancy trends to assess the financial performance of properties and optimize pricing strategies accordingly.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8186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8A839-43DA-4838-60FD-9AE6188821B4}"/>
              </a:ext>
            </a:extLst>
          </p:cNvPr>
          <p:cNvPicPr>
            <a:picLocks noChangeAspect="1"/>
          </p:cNvPicPr>
          <p:nvPr/>
        </p:nvPicPr>
        <p:blipFill>
          <a:blip r:embed="rId2">
            <a:extLst>
              <a:ext uri="{837473B0-CC2E-450A-ABE3-18F120FF3D39}">
                <a1611:picAttrSrcUrl xmlns:a1611="http://schemas.microsoft.com/office/drawing/2016/11/main" r:id="rId3"/>
              </a:ext>
            </a:extLst>
          </a:blip>
          <a:srcRect l="66950" b="28315"/>
          <a:stretch/>
        </p:blipFill>
        <p:spPr>
          <a:xfrm>
            <a:off x="0" y="0"/>
            <a:ext cx="12192000" cy="1790496"/>
          </a:xfrm>
          <a:prstGeom prst="rect">
            <a:avLst/>
          </a:prstGeom>
        </p:spPr>
      </p:pic>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0" y="433289"/>
            <a:ext cx="10439400" cy="1000320"/>
          </a:xfrm>
        </p:spPr>
        <p:txBody>
          <a:bodyPr>
            <a:normAutofit/>
          </a:bodyPr>
          <a:lstStyle/>
          <a:p>
            <a:r>
              <a:rPr lang="en-US" dirty="0">
                <a:ln w="6600">
                  <a:solidFill>
                    <a:schemeClr val="tx1"/>
                  </a:solidFill>
                  <a:prstDash val="solid"/>
                </a:ln>
                <a:solidFill>
                  <a:schemeClr val="bg2"/>
                </a:solidFill>
                <a:effectLst>
                  <a:innerShdw blurRad="63500" dist="50800" dir="18900000">
                    <a:prstClr val="black">
                      <a:alpha val="50000"/>
                    </a:prstClr>
                  </a:innerShdw>
                </a:effectLst>
                <a:latin typeface="Arial Rounded MT Bold" panose="020F0704030504030204" pitchFamily="34" charset="0"/>
              </a:rPr>
              <a:t>Methodology</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0" name="Rectangle 9">
            <a:extLst>
              <a:ext uri="{FF2B5EF4-FFF2-40B4-BE49-F238E27FC236}">
                <a16:creationId xmlns:a16="http://schemas.microsoft.com/office/drawing/2014/main" id="{5ED38010-1C76-C4C3-1A5B-2AE678C7E409}"/>
              </a:ext>
            </a:extLst>
          </p:cNvPr>
          <p:cNvSpPr/>
          <p:nvPr/>
        </p:nvSpPr>
        <p:spPr>
          <a:xfrm>
            <a:off x="5775649" y="3900196"/>
            <a:ext cx="2103431" cy="5956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19905642-E495-4452-2331-B3D98CA66601}"/>
              </a:ext>
            </a:extLst>
          </p:cNvPr>
          <p:cNvSpPr/>
          <p:nvPr/>
        </p:nvSpPr>
        <p:spPr>
          <a:xfrm>
            <a:off x="0" y="1790496"/>
            <a:ext cx="12192000" cy="163850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8B97CB8-F7C6-3BB3-58AC-587E62C92D95}"/>
              </a:ext>
            </a:extLst>
          </p:cNvPr>
          <p:cNvSpPr txBox="1"/>
          <p:nvPr/>
        </p:nvSpPr>
        <p:spPr>
          <a:xfrm>
            <a:off x="1722539" y="2936188"/>
            <a:ext cx="7731853" cy="2369880"/>
          </a:xfrm>
          <a:prstGeom prst="rect">
            <a:avLst/>
          </a:prstGeom>
          <a:noFill/>
        </p:spPr>
        <p:txBody>
          <a:bodyPr wrap="square" rtlCol="0">
            <a:spAutoFit/>
          </a:bodyPr>
          <a:lstStyle/>
          <a:p>
            <a:r>
              <a:rPr lang="en-US" sz="2800" b="1" dirty="0"/>
              <a:t>The approach includes:</a:t>
            </a:r>
          </a:p>
          <a:p>
            <a:endParaRPr lang="en-US" sz="2000" dirty="0"/>
          </a:p>
          <a:p>
            <a:pPr marL="457200" indent="-457200">
              <a:buFont typeface="Wingdings" panose="05000000000000000000" pitchFamily="2" charset="2"/>
              <a:buChar char="ü"/>
            </a:pPr>
            <a:r>
              <a:rPr lang="en-US" sz="2000" dirty="0"/>
              <a:t>Extracting and cleaning data with Excel and SQL.</a:t>
            </a:r>
          </a:p>
          <a:p>
            <a:pPr marL="457200" indent="-457200">
              <a:buFont typeface="Wingdings" panose="05000000000000000000" pitchFamily="2" charset="2"/>
              <a:buChar char="ü"/>
            </a:pPr>
            <a:r>
              <a:rPr lang="en-US" sz="2000" dirty="0"/>
              <a:t>Analyzing data using advanced Excel functions and SQL queries.</a:t>
            </a:r>
          </a:p>
          <a:p>
            <a:pPr marL="457200" indent="-457200">
              <a:buFont typeface="Wingdings" panose="05000000000000000000" pitchFamily="2" charset="2"/>
              <a:buChar char="ü"/>
            </a:pPr>
            <a:r>
              <a:rPr lang="en-US" sz="2000" dirty="0"/>
              <a:t>Creating interactive dashboards and visualizations with Power BI and   Tableau.</a:t>
            </a:r>
          </a:p>
          <a:p>
            <a:endParaRPr lang="en-IN" sz="2000" dirty="0"/>
          </a:p>
        </p:txBody>
      </p:sp>
    </p:spTree>
    <p:extLst>
      <p:ext uri="{BB962C8B-B14F-4D97-AF65-F5344CB8AC3E}">
        <p14:creationId xmlns:p14="http://schemas.microsoft.com/office/powerpoint/2010/main" val="301900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A15A22-7F07-31CD-31F1-4157AE307DB5}"/>
              </a:ext>
            </a:extLst>
          </p:cNvPr>
          <p:cNvSpPr txBox="1"/>
          <p:nvPr/>
        </p:nvSpPr>
        <p:spPr>
          <a:xfrm>
            <a:off x="0" y="557212"/>
            <a:ext cx="12303889" cy="923330"/>
          </a:xfrm>
          <a:prstGeom prst="rect">
            <a:avLst/>
          </a:prstGeom>
          <a:noFill/>
        </p:spPr>
        <p:txBody>
          <a:bodyPr wrap="square">
            <a:spAutoFit/>
          </a:bodyPr>
          <a:lstStyle/>
          <a:p>
            <a:pPr marL="285750" indent="-285750">
              <a:buFont typeface="Wingdings" panose="05000000000000000000" pitchFamily="2" charset="2"/>
              <a:buChar char="ü"/>
            </a:pPr>
            <a:r>
              <a:rPr lang="en-US" sz="1800" b="1" dirty="0">
                <a:solidFill>
                  <a:schemeClr val="tx1">
                    <a:lumMod val="50000"/>
                  </a:schemeClr>
                </a:solidFill>
                <a:ea typeface="+mj-ea"/>
                <a:cs typeface="+mj-cs"/>
              </a:rPr>
              <a:t>Used advanced Excel functions to clean, manage, and visualize data.</a:t>
            </a:r>
          </a:p>
          <a:p>
            <a:pPr marL="285750" indent="-285750">
              <a:buFont typeface="Wingdings" panose="05000000000000000000" pitchFamily="2" charset="2"/>
              <a:buChar char="ü"/>
            </a:pPr>
            <a:r>
              <a:rPr lang="en-US" sz="1800" b="1" dirty="0">
                <a:solidFill>
                  <a:schemeClr val="tx1">
                    <a:lumMod val="50000"/>
                  </a:schemeClr>
                </a:solidFill>
                <a:ea typeface="+mj-ea"/>
                <a:cs typeface="+mj-cs"/>
              </a:rPr>
              <a:t>Created charts and graphs to show hotel data by </a:t>
            </a:r>
            <a:r>
              <a:rPr lang="en-US" b="1" dirty="0">
                <a:solidFill>
                  <a:schemeClr val="tx1">
                    <a:lumMod val="50000"/>
                  </a:schemeClr>
                </a:solidFill>
                <a:ea typeface="+mj-ea"/>
                <a:cs typeface="+mj-cs"/>
              </a:rPr>
              <a:t>class</a:t>
            </a:r>
            <a:r>
              <a:rPr lang="en-US" sz="1800" b="1" dirty="0">
                <a:solidFill>
                  <a:schemeClr val="tx1">
                    <a:lumMod val="50000"/>
                  </a:schemeClr>
                </a:solidFill>
                <a:ea typeface="+mj-ea"/>
                <a:cs typeface="+mj-cs"/>
              </a:rPr>
              <a:t>, ratings, revenue, and cities.</a:t>
            </a:r>
          </a:p>
          <a:p>
            <a:pPr marL="285750" indent="-285750">
              <a:buFont typeface="Wingdings" panose="05000000000000000000" pitchFamily="2" charset="2"/>
              <a:buChar char="ü"/>
            </a:pPr>
            <a:r>
              <a:rPr lang="en-US" sz="1800" b="1" dirty="0">
                <a:solidFill>
                  <a:schemeClr val="tx1">
                    <a:lumMod val="50000"/>
                  </a:schemeClr>
                </a:solidFill>
                <a:ea typeface="+mj-ea"/>
                <a:cs typeface="+mj-cs"/>
              </a:rPr>
              <a:t>Analyzed data to find trends and patterns.</a:t>
            </a:r>
            <a:endParaRPr lang="en-IN" sz="1800" b="1" dirty="0">
              <a:solidFill>
                <a:schemeClr val="tx1">
                  <a:lumMod val="50000"/>
                </a:schemeClr>
              </a:solidFill>
              <a:ea typeface="+mj-ea"/>
              <a:cs typeface="+mj-cs"/>
            </a:endParaRPr>
          </a:p>
        </p:txBody>
      </p:sp>
      <p:sp>
        <p:nvSpPr>
          <p:cNvPr id="11" name="Rectangle 10">
            <a:extLst>
              <a:ext uri="{FF2B5EF4-FFF2-40B4-BE49-F238E27FC236}">
                <a16:creationId xmlns:a16="http://schemas.microsoft.com/office/drawing/2014/main" id="{20A8CB9D-3C8A-1FAB-F950-77B07BE6FF6E}"/>
              </a:ext>
            </a:extLst>
          </p:cNvPr>
          <p:cNvSpPr/>
          <p:nvPr/>
        </p:nvSpPr>
        <p:spPr>
          <a:xfrm>
            <a:off x="0" y="0"/>
            <a:ext cx="9377265" cy="557212"/>
          </a:xfrm>
          <a:prstGeom prst="rect">
            <a:avLst/>
          </a:prstGeom>
          <a:ln>
            <a:noFill/>
          </a:ln>
          <a:effectLst>
            <a:outerShdw blurRad="190500" algn="tl" rotWithShape="0">
              <a:srgbClr val="000000">
                <a:alpha val="70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5C33FF69-D701-114A-0A49-1AB607A6E08F}"/>
              </a:ext>
            </a:extLst>
          </p:cNvPr>
          <p:cNvSpPr txBox="1"/>
          <p:nvPr/>
        </p:nvSpPr>
        <p:spPr>
          <a:xfrm>
            <a:off x="3724638" y="-44560"/>
            <a:ext cx="6035182" cy="646331"/>
          </a:xfrm>
          <a:prstGeom prst="rect">
            <a:avLst/>
          </a:prstGeom>
          <a:noFill/>
        </p:spPr>
        <p:txBody>
          <a:bodyPr wrap="square">
            <a:spAutoFit/>
          </a:bodyPr>
          <a:lstStyle/>
          <a:p>
            <a:r>
              <a:rPr lang="en-IN" sz="3600" b="1" dirty="0">
                <a:solidFill>
                  <a:srgbClr val="00B050"/>
                </a:solidFill>
              </a:rPr>
              <a:t>Excel</a:t>
            </a:r>
            <a:r>
              <a:rPr lang="en-IN" sz="3600" b="1" dirty="0"/>
              <a:t> Analysis</a:t>
            </a:r>
          </a:p>
        </p:txBody>
      </p:sp>
      <p:pic>
        <p:nvPicPr>
          <p:cNvPr id="8" name="Picture 7">
            <a:extLst>
              <a:ext uri="{FF2B5EF4-FFF2-40B4-BE49-F238E27FC236}">
                <a16:creationId xmlns:a16="http://schemas.microsoft.com/office/drawing/2014/main" id="{97EAFBAF-22C6-9A77-6664-9D22308BB2D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35125" y="87857"/>
            <a:ext cx="489513" cy="381499"/>
          </a:xfrm>
          <a:prstGeom prst="rect">
            <a:avLst/>
          </a:prstGeom>
        </p:spPr>
      </p:pic>
      <p:pic>
        <p:nvPicPr>
          <p:cNvPr id="15" name="Picture 14">
            <a:extLst>
              <a:ext uri="{FF2B5EF4-FFF2-40B4-BE49-F238E27FC236}">
                <a16:creationId xmlns:a16="http://schemas.microsoft.com/office/drawing/2014/main" id="{1E0AB623-F0EF-25C2-B066-6E1FB6C42786}"/>
              </a:ext>
            </a:extLst>
          </p:cNvPr>
          <p:cNvPicPr>
            <a:picLocks noChangeAspect="1"/>
          </p:cNvPicPr>
          <p:nvPr/>
        </p:nvPicPr>
        <p:blipFill>
          <a:blip r:embed="rId4"/>
          <a:stretch>
            <a:fillRect/>
          </a:stretch>
        </p:blipFill>
        <p:spPr>
          <a:xfrm>
            <a:off x="180392" y="1577729"/>
            <a:ext cx="11831216" cy="52896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607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A15A22-7F07-31CD-31F1-4157AE307DB5}"/>
              </a:ext>
            </a:extLst>
          </p:cNvPr>
          <p:cNvSpPr txBox="1"/>
          <p:nvPr/>
        </p:nvSpPr>
        <p:spPr>
          <a:xfrm>
            <a:off x="0" y="557212"/>
            <a:ext cx="12303889" cy="95410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800" b="1" dirty="0">
                <a:solidFill>
                  <a:schemeClr val="tx1">
                    <a:lumMod val="50000"/>
                  </a:schemeClr>
                </a:solidFill>
                <a:ea typeface="+mj-ea"/>
                <a:cs typeface="+mj-cs"/>
              </a:rPr>
              <a:t>Made</a:t>
            </a:r>
            <a:r>
              <a:rPr kumimoji="0" lang="en-US" altLang="en-US" sz="2000" b="1" i="0" u="none" strike="noStrike" cap="none" normalizeH="0" baseline="0" dirty="0">
                <a:ln>
                  <a:noFill/>
                </a:ln>
                <a:solidFill>
                  <a:schemeClr val="tx1">
                    <a:lumMod val="50000"/>
                  </a:schemeClr>
                </a:solidFill>
                <a:effectLst/>
                <a:latin typeface="Arial" panose="020B0604020202020204" pitchFamily="34" charset="0"/>
              </a:rPr>
              <a:t> </a:t>
            </a:r>
            <a:r>
              <a:rPr lang="en-US" altLang="en-US" sz="1800" b="1" dirty="0">
                <a:solidFill>
                  <a:schemeClr val="tx1">
                    <a:lumMod val="50000"/>
                  </a:schemeClr>
                </a:solidFill>
                <a:ea typeface="+mj-ea"/>
                <a:cs typeface="+mj-cs"/>
              </a:rPr>
              <a:t>interactive dashboards in Power BI to show and analyze Hospitality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800" b="1" dirty="0">
                <a:solidFill>
                  <a:schemeClr val="tx1">
                    <a:lumMod val="50000"/>
                  </a:schemeClr>
                </a:solidFill>
                <a:ea typeface="+mj-ea"/>
                <a:cs typeface="+mj-cs"/>
              </a:rPr>
              <a:t>Created visuals to explore trends in location, ratings, revenue, and cuisine.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800" b="1" dirty="0">
                <a:solidFill>
                  <a:schemeClr val="tx1">
                    <a:lumMod val="50000"/>
                  </a:schemeClr>
                </a:solidFill>
                <a:ea typeface="+mj-ea"/>
                <a:cs typeface="+mj-cs"/>
              </a:rPr>
              <a:t>Added slicers, filters, and drill-down features for easy data exploration. </a:t>
            </a:r>
          </a:p>
        </p:txBody>
      </p:sp>
      <p:sp>
        <p:nvSpPr>
          <p:cNvPr id="11" name="Rectangle 10">
            <a:extLst>
              <a:ext uri="{FF2B5EF4-FFF2-40B4-BE49-F238E27FC236}">
                <a16:creationId xmlns:a16="http://schemas.microsoft.com/office/drawing/2014/main" id="{20A8CB9D-3C8A-1FAB-F950-77B07BE6FF6E}"/>
              </a:ext>
            </a:extLst>
          </p:cNvPr>
          <p:cNvSpPr/>
          <p:nvPr/>
        </p:nvSpPr>
        <p:spPr>
          <a:xfrm>
            <a:off x="0" y="0"/>
            <a:ext cx="9377265" cy="557212"/>
          </a:xfrm>
          <a:prstGeom prst="rect">
            <a:avLst/>
          </a:prstGeom>
          <a:ln>
            <a:noFill/>
          </a:ln>
          <a:effectLst>
            <a:outerShdw blurRad="190500" algn="tl" rotWithShape="0">
              <a:srgbClr val="000000">
                <a:alpha val="70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5C33FF69-D701-114A-0A49-1AB607A6E08F}"/>
              </a:ext>
            </a:extLst>
          </p:cNvPr>
          <p:cNvSpPr txBox="1"/>
          <p:nvPr/>
        </p:nvSpPr>
        <p:spPr>
          <a:xfrm>
            <a:off x="3724638" y="-44560"/>
            <a:ext cx="6035182" cy="646331"/>
          </a:xfrm>
          <a:prstGeom prst="rect">
            <a:avLst/>
          </a:prstGeom>
          <a:noFill/>
        </p:spPr>
        <p:txBody>
          <a:bodyPr wrap="square">
            <a:spAutoFit/>
          </a:bodyPr>
          <a:lstStyle/>
          <a:p>
            <a:r>
              <a:rPr lang="en-IN" sz="3600" b="1" dirty="0" err="1">
                <a:highlight>
                  <a:srgbClr val="FFFF00"/>
                </a:highlight>
              </a:rPr>
              <a:t>Power</a:t>
            </a:r>
            <a:r>
              <a:rPr lang="en-IN" sz="3600" b="1" dirty="0" err="1">
                <a:solidFill>
                  <a:srgbClr val="FF0000"/>
                </a:solidFill>
              </a:rPr>
              <a:t>Bi</a:t>
            </a:r>
            <a:r>
              <a:rPr lang="en-IN" sz="3600" b="1" dirty="0"/>
              <a:t> Analysis</a:t>
            </a:r>
          </a:p>
        </p:txBody>
      </p:sp>
      <p:pic>
        <p:nvPicPr>
          <p:cNvPr id="2" name="Content Placeholder 12">
            <a:extLst>
              <a:ext uri="{FF2B5EF4-FFF2-40B4-BE49-F238E27FC236}">
                <a16:creationId xmlns:a16="http://schemas.microsoft.com/office/drawing/2014/main" id="{AE506BDE-7E89-46E7-C62E-6E6F7FC0A4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01878" y="99715"/>
            <a:ext cx="622760" cy="412938"/>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8FCFB6F-DB6E-5956-94EC-446A03AB1C3D}"/>
              </a:ext>
            </a:extLst>
          </p:cNvPr>
          <p:cNvPicPr>
            <a:picLocks noChangeAspect="1"/>
          </p:cNvPicPr>
          <p:nvPr/>
        </p:nvPicPr>
        <p:blipFill>
          <a:blip r:embed="rId4"/>
          <a:stretch>
            <a:fillRect/>
          </a:stretch>
        </p:blipFill>
        <p:spPr>
          <a:xfrm>
            <a:off x="7682" y="1555878"/>
            <a:ext cx="6402450" cy="5302122"/>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4E7EEBE8-EAB8-DA40-B770-8248F9823AC6}"/>
              </a:ext>
            </a:extLst>
          </p:cNvPr>
          <p:cNvPicPr>
            <a:picLocks noChangeAspect="1"/>
          </p:cNvPicPr>
          <p:nvPr/>
        </p:nvPicPr>
        <p:blipFill>
          <a:blip r:embed="rId5"/>
          <a:stretch>
            <a:fillRect/>
          </a:stretch>
        </p:blipFill>
        <p:spPr>
          <a:xfrm>
            <a:off x="6410132" y="1555878"/>
            <a:ext cx="5781868" cy="5302122"/>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27F930D3-43D8-620D-C51B-685B89350CD7}"/>
              </a:ext>
            </a:extLst>
          </p:cNvPr>
          <p:cNvPicPr>
            <a:picLocks noChangeAspect="1"/>
          </p:cNvPicPr>
          <p:nvPr/>
        </p:nvPicPr>
        <p:blipFill>
          <a:blip r:embed="rId6"/>
          <a:srcRect r="28527" b="57567"/>
          <a:stretch/>
        </p:blipFill>
        <p:spPr>
          <a:xfrm>
            <a:off x="8215748" y="1603405"/>
            <a:ext cx="2038595" cy="1019371"/>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0B9D7078-21D7-041B-61D2-647252393C40}"/>
              </a:ext>
            </a:extLst>
          </p:cNvPr>
          <p:cNvPicPr>
            <a:picLocks noChangeAspect="1"/>
          </p:cNvPicPr>
          <p:nvPr/>
        </p:nvPicPr>
        <p:blipFill>
          <a:blip r:embed="rId7"/>
          <a:stretch>
            <a:fillRect/>
          </a:stretch>
        </p:blipFill>
        <p:spPr>
          <a:xfrm>
            <a:off x="0" y="1603405"/>
            <a:ext cx="8285583" cy="1019371"/>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C69B895D-CA7B-FDF1-271C-28AAE7146AA0}"/>
              </a:ext>
            </a:extLst>
          </p:cNvPr>
          <p:cNvPicPr>
            <a:picLocks noChangeAspect="1"/>
          </p:cNvPicPr>
          <p:nvPr/>
        </p:nvPicPr>
        <p:blipFill>
          <a:blip r:embed="rId8"/>
          <a:stretch>
            <a:fillRect/>
          </a:stretch>
        </p:blipFill>
        <p:spPr>
          <a:xfrm>
            <a:off x="10254343" y="1555879"/>
            <a:ext cx="1805616" cy="10193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8273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A15A22-7F07-31CD-31F1-4157AE307DB5}"/>
              </a:ext>
            </a:extLst>
          </p:cNvPr>
          <p:cNvSpPr txBox="1"/>
          <p:nvPr/>
        </p:nvSpPr>
        <p:spPr>
          <a:xfrm>
            <a:off x="65314" y="394662"/>
            <a:ext cx="12303889" cy="98488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fontAlgn="base">
              <a:lnSpc>
                <a:spcPct val="100000"/>
              </a:lnSpc>
              <a:buSzTx/>
              <a:buFont typeface="Wingdings" panose="05000000000000000000" pitchFamily="2" charset="2"/>
              <a:buChar char="ü"/>
              <a:tabLst/>
            </a:pPr>
            <a:r>
              <a:rPr lang="en-US" altLang="en-US" sz="1800" b="1" dirty="0">
                <a:solidFill>
                  <a:schemeClr val="tx1">
                    <a:lumMod val="50000"/>
                  </a:schemeClr>
                </a:solidFill>
                <a:ea typeface="+mj-ea"/>
                <a:cs typeface="+mj-cs"/>
              </a:rPr>
              <a:t>Used</a:t>
            </a:r>
            <a:r>
              <a:rPr kumimoji="0" lang="en-US" altLang="en-US" sz="2000" b="1" i="0" u="none" strike="noStrike" cap="none" normalizeH="0" baseline="0" dirty="0">
                <a:ln>
                  <a:noFill/>
                </a:ln>
                <a:solidFill>
                  <a:schemeClr val="tx1">
                    <a:lumMod val="50000"/>
                  </a:schemeClr>
                </a:solidFill>
                <a:effectLst/>
                <a:latin typeface="Arial" panose="020B0604020202020204" pitchFamily="34" charset="0"/>
              </a:rPr>
              <a:t> </a:t>
            </a:r>
            <a:r>
              <a:rPr lang="en-US" altLang="en-US" sz="1800" b="1" dirty="0">
                <a:solidFill>
                  <a:schemeClr val="tx1">
                    <a:lumMod val="50000"/>
                  </a:schemeClr>
                </a:solidFill>
                <a:ea typeface="+mj-ea"/>
                <a:cs typeface="+mj-cs"/>
              </a:rPr>
              <a:t>Tableau to create visuals and analyze Hospitality data.</a:t>
            </a:r>
          </a:p>
          <a:p>
            <a:pPr marL="285750" marR="0" lvl="0" indent="-285750" fontAlgn="base">
              <a:lnSpc>
                <a:spcPct val="100000"/>
              </a:lnSpc>
              <a:buSzTx/>
              <a:buFont typeface="Wingdings" panose="05000000000000000000" pitchFamily="2" charset="2"/>
              <a:buChar char="ü"/>
              <a:tabLst/>
            </a:pPr>
            <a:r>
              <a:rPr lang="en-US" altLang="en-US" sz="1800" b="1" dirty="0">
                <a:solidFill>
                  <a:schemeClr val="tx1">
                    <a:lumMod val="50000"/>
                  </a:schemeClr>
                </a:solidFill>
                <a:ea typeface="+mj-ea"/>
                <a:cs typeface="+mj-cs"/>
              </a:rPr>
              <a:t>Made interactive dashboards to show trends in week, class and city wise revenue and other KPI’s.</a:t>
            </a:r>
          </a:p>
        </p:txBody>
      </p:sp>
      <p:sp>
        <p:nvSpPr>
          <p:cNvPr id="11" name="Rectangle 10">
            <a:extLst>
              <a:ext uri="{FF2B5EF4-FFF2-40B4-BE49-F238E27FC236}">
                <a16:creationId xmlns:a16="http://schemas.microsoft.com/office/drawing/2014/main" id="{20A8CB9D-3C8A-1FAB-F950-77B07BE6FF6E}"/>
              </a:ext>
            </a:extLst>
          </p:cNvPr>
          <p:cNvSpPr/>
          <p:nvPr/>
        </p:nvSpPr>
        <p:spPr>
          <a:xfrm>
            <a:off x="0" y="0"/>
            <a:ext cx="9377265" cy="557212"/>
          </a:xfrm>
          <a:prstGeom prst="rect">
            <a:avLst/>
          </a:prstGeom>
          <a:ln>
            <a:noFill/>
          </a:ln>
          <a:effectLst>
            <a:outerShdw blurRad="190500" algn="tl" rotWithShape="0">
              <a:srgbClr val="000000">
                <a:alpha val="70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5C33FF69-D701-114A-0A49-1AB607A6E08F}"/>
              </a:ext>
            </a:extLst>
          </p:cNvPr>
          <p:cNvSpPr txBox="1"/>
          <p:nvPr/>
        </p:nvSpPr>
        <p:spPr>
          <a:xfrm>
            <a:off x="3724638" y="-44560"/>
            <a:ext cx="6035182" cy="646331"/>
          </a:xfrm>
          <a:prstGeom prst="rect">
            <a:avLst/>
          </a:prstGeom>
          <a:noFill/>
        </p:spPr>
        <p:txBody>
          <a:bodyPr wrap="square">
            <a:spAutoFit/>
          </a:bodyPr>
          <a:lstStyle/>
          <a:p>
            <a:r>
              <a:rPr lang="en-IN" sz="3600" b="1" dirty="0">
                <a:solidFill>
                  <a:srgbClr val="0070C0"/>
                </a:solidFill>
              </a:rPr>
              <a:t>Tableau</a:t>
            </a:r>
            <a:r>
              <a:rPr lang="en-IN" sz="3600" b="1" dirty="0"/>
              <a:t> Analysis</a:t>
            </a:r>
          </a:p>
        </p:txBody>
      </p:sp>
      <p:pic>
        <p:nvPicPr>
          <p:cNvPr id="3" name="Picture 2">
            <a:extLst>
              <a:ext uri="{FF2B5EF4-FFF2-40B4-BE49-F238E27FC236}">
                <a16:creationId xmlns:a16="http://schemas.microsoft.com/office/drawing/2014/main" id="{8ABFC01F-7A1D-F123-F67B-016D18CAF885}"/>
              </a:ext>
            </a:extLst>
          </p:cNvPr>
          <p:cNvPicPr>
            <a:picLocks noChangeAspect="1"/>
          </p:cNvPicPr>
          <p:nvPr/>
        </p:nvPicPr>
        <p:blipFill>
          <a:blip r:embed="rId2"/>
          <a:stretch>
            <a:fillRect/>
          </a:stretch>
        </p:blipFill>
        <p:spPr>
          <a:xfrm>
            <a:off x="167951" y="1596616"/>
            <a:ext cx="11905861" cy="5173527"/>
          </a:xfrm>
          <a:prstGeom prst="rect">
            <a:avLst/>
          </a:prstGeom>
          <a:ln>
            <a:noFill/>
          </a:ln>
          <a:effectLst>
            <a:outerShdw blurRad="190500" algn="tl" rotWithShape="0">
              <a:srgbClr val="000000">
                <a:alpha val="70000"/>
              </a:srgbClr>
            </a:outerShdw>
          </a:effectLst>
        </p:spPr>
      </p:pic>
      <p:pic>
        <p:nvPicPr>
          <p:cNvPr id="4" name="Content Placeholder 9">
            <a:extLst>
              <a:ext uri="{FF2B5EF4-FFF2-40B4-BE49-F238E27FC236}">
                <a16:creationId xmlns:a16="http://schemas.microsoft.com/office/drawing/2014/main" id="{F2119261-0AAA-0C21-71C0-CB88904A86A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53912" y="123098"/>
            <a:ext cx="470726" cy="3796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125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A15A22-7F07-31CD-31F1-4157AE307DB5}"/>
              </a:ext>
            </a:extLst>
          </p:cNvPr>
          <p:cNvSpPr txBox="1"/>
          <p:nvPr/>
        </p:nvSpPr>
        <p:spPr>
          <a:xfrm>
            <a:off x="95762" y="622329"/>
            <a:ext cx="9281503" cy="1477328"/>
          </a:xfrm>
          <a:prstGeom prst="rect">
            <a:avLst/>
          </a:prstGeom>
          <a:noFill/>
        </p:spPr>
        <p:txBody>
          <a:bodyPr wrap="square">
            <a:spAutoFit/>
          </a:bodyPr>
          <a:lstStyle/>
          <a:p>
            <a:pPr marL="285750" indent="-285750" eaLnBrk="0" fontAlgn="base" hangingPunct="0">
              <a:spcBef>
                <a:spcPct val="0"/>
              </a:spcBef>
              <a:spcAft>
                <a:spcPct val="0"/>
              </a:spcAft>
              <a:buFont typeface="Wingdings" panose="05000000000000000000" pitchFamily="2" charset="2"/>
              <a:buChar char="ü"/>
            </a:pPr>
            <a:r>
              <a:rPr lang="en-US" altLang="en-US" sz="1800" b="1" dirty="0"/>
              <a:t>Ran</a:t>
            </a:r>
            <a:r>
              <a:rPr kumimoji="0" lang="en-US" altLang="en-US" sz="1600" b="1" i="0" u="none" strike="noStrike" cap="none" normalizeH="0" baseline="0" dirty="0">
                <a:ln>
                  <a:noFill/>
                </a:ln>
                <a:solidFill>
                  <a:schemeClr val="tx1"/>
                </a:solidFill>
                <a:effectLst/>
                <a:latin typeface="Arial" panose="020B0604020202020204" pitchFamily="34" charset="0"/>
              </a:rPr>
              <a:t> </a:t>
            </a:r>
            <a:r>
              <a:rPr lang="en-US" altLang="en-US" sz="1800" b="1" dirty="0"/>
              <a:t>SQL queries to get and work with data from the database.</a:t>
            </a:r>
          </a:p>
          <a:p>
            <a:pPr marL="285750" indent="-285750" eaLnBrk="0" fontAlgn="base" hangingPunct="0">
              <a:spcBef>
                <a:spcPct val="0"/>
              </a:spcBef>
              <a:spcAft>
                <a:spcPct val="0"/>
              </a:spcAft>
              <a:buFont typeface="Wingdings" panose="05000000000000000000" pitchFamily="2" charset="2"/>
              <a:buChar char="ü"/>
            </a:pPr>
            <a:r>
              <a:rPr lang="en-US" altLang="en-US" sz="1800" b="1" dirty="0"/>
              <a:t>Measured things like the revenue generated by each property, trends in cities, average ratings, and class wise revenue.</a:t>
            </a:r>
          </a:p>
          <a:p>
            <a:pPr marL="285750" indent="-285750" eaLnBrk="0" fontAlgn="base" hangingPunct="0">
              <a:spcBef>
                <a:spcPct val="0"/>
              </a:spcBef>
              <a:spcAft>
                <a:spcPct val="0"/>
              </a:spcAft>
              <a:buFont typeface="Wingdings" panose="05000000000000000000" pitchFamily="2" charset="2"/>
              <a:buChar char="ü"/>
            </a:pPr>
            <a:r>
              <a:rPr lang="en-US" altLang="en-US" sz="1800" b="1" dirty="0"/>
              <a:t>Combined data from different tables using SQL joins and subqueries for better analysis.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chemeClr val="tx1">
                  <a:lumMod val="50000"/>
                </a:schemeClr>
              </a:solidFill>
              <a:ea typeface="+mj-ea"/>
              <a:cs typeface="+mj-cs"/>
            </a:endParaRPr>
          </a:p>
        </p:txBody>
      </p:sp>
      <p:sp>
        <p:nvSpPr>
          <p:cNvPr id="11" name="Rectangle 10">
            <a:extLst>
              <a:ext uri="{FF2B5EF4-FFF2-40B4-BE49-F238E27FC236}">
                <a16:creationId xmlns:a16="http://schemas.microsoft.com/office/drawing/2014/main" id="{20A8CB9D-3C8A-1FAB-F950-77B07BE6FF6E}"/>
              </a:ext>
            </a:extLst>
          </p:cNvPr>
          <p:cNvSpPr/>
          <p:nvPr/>
        </p:nvSpPr>
        <p:spPr>
          <a:xfrm>
            <a:off x="0" y="0"/>
            <a:ext cx="9377265" cy="557212"/>
          </a:xfrm>
          <a:prstGeom prst="rect">
            <a:avLst/>
          </a:prstGeom>
          <a:ln>
            <a:noFill/>
          </a:ln>
          <a:effectLst>
            <a:outerShdw blurRad="190500" algn="tl" rotWithShape="0">
              <a:srgbClr val="000000">
                <a:alpha val="70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5C33FF69-D701-114A-0A49-1AB607A6E08F}"/>
              </a:ext>
            </a:extLst>
          </p:cNvPr>
          <p:cNvSpPr txBox="1"/>
          <p:nvPr/>
        </p:nvSpPr>
        <p:spPr>
          <a:xfrm>
            <a:off x="3724638" y="-44559"/>
            <a:ext cx="5046138" cy="707886"/>
          </a:xfrm>
          <a:prstGeom prst="rect">
            <a:avLst/>
          </a:prstGeom>
          <a:noFill/>
        </p:spPr>
        <p:txBody>
          <a:bodyPr wrap="square">
            <a:spAutoFit/>
          </a:bodyPr>
          <a:lstStyle/>
          <a:p>
            <a:r>
              <a:rPr lang="en-IN" sz="4000" b="1" dirty="0">
                <a:solidFill>
                  <a:schemeClr val="accent1">
                    <a:lumMod val="75000"/>
                  </a:schemeClr>
                </a:solidFill>
              </a:rPr>
              <a:t>SQL</a:t>
            </a:r>
            <a:r>
              <a:rPr lang="en-IN" sz="4000" b="1" dirty="0"/>
              <a:t> Queries</a:t>
            </a:r>
            <a:endParaRPr lang="en-IN" sz="2000" b="1" dirty="0"/>
          </a:p>
        </p:txBody>
      </p:sp>
      <p:pic>
        <p:nvPicPr>
          <p:cNvPr id="2" name="Picture 1">
            <a:extLst>
              <a:ext uri="{FF2B5EF4-FFF2-40B4-BE49-F238E27FC236}">
                <a16:creationId xmlns:a16="http://schemas.microsoft.com/office/drawing/2014/main" id="{928261B7-43C1-27A6-A2DD-2BBA80BE4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604" y="88913"/>
            <a:ext cx="423034" cy="423034"/>
          </a:xfrm>
          <a:prstGeom prst="rect">
            <a:avLst/>
          </a:prstGeom>
        </p:spPr>
      </p:pic>
      <p:pic>
        <p:nvPicPr>
          <p:cNvPr id="8" name="Picture 7">
            <a:extLst>
              <a:ext uri="{FF2B5EF4-FFF2-40B4-BE49-F238E27FC236}">
                <a16:creationId xmlns:a16="http://schemas.microsoft.com/office/drawing/2014/main" id="{13A8E1D3-2E62-FB95-DF57-ECF586824CA1}"/>
              </a:ext>
            </a:extLst>
          </p:cNvPr>
          <p:cNvPicPr>
            <a:picLocks noChangeAspect="1"/>
          </p:cNvPicPr>
          <p:nvPr/>
        </p:nvPicPr>
        <p:blipFill>
          <a:blip r:embed="rId3"/>
          <a:srcRect r="16376"/>
          <a:stretch/>
        </p:blipFill>
        <p:spPr>
          <a:xfrm>
            <a:off x="262716" y="1836902"/>
            <a:ext cx="11745781" cy="49321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33157025"/>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3251</TotalTime>
  <Words>677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Rounded MT Bold</vt:lpstr>
      <vt:lpstr>Calibri</vt:lpstr>
      <vt:lpstr>Calibri Light</vt:lpstr>
      <vt:lpstr>Wingdings</vt:lpstr>
      <vt:lpstr>Office Theme</vt:lpstr>
      <vt:lpstr>Hospitality Analysis</vt:lpstr>
      <vt:lpstr>Introduction</vt:lpstr>
      <vt:lpstr>Overview</vt:lpstr>
      <vt:lpstr>Objectives</vt:lpstr>
      <vt:lpstr>Methodology</vt:lpstr>
      <vt:lpstr>PowerPoint Presentation</vt:lpstr>
      <vt:lpstr>PowerPoint Presentation</vt:lpstr>
      <vt:lpstr>PowerPoint Presentation</vt:lpstr>
      <vt:lpstr>PowerPoint Presentation</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 Desai</dc:creator>
  <cp:lastModifiedBy>RASHMI BASAVARAJ SHABADI</cp:lastModifiedBy>
  <cp:revision>4</cp:revision>
  <dcterms:created xsi:type="dcterms:W3CDTF">2024-09-11T03:24:39Z</dcterms:created>
  <dcterms:modified xsi:type="dcterms:W3CDTF">2024-10-14T09:59:30Z</dcterms:modified>
</cp:coreProperties>
</file>