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8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1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22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8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3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3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E15C35-8816-439E-9D67-E0B84DC61B55}" type="datetimeFigureOut">
              <a:rPr lang="en-IN" smtClean="0"/>
              <a:t>14/10/2024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549B-EF4A-4183-B632-60F4B1AE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0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CEA-D1C9-4E82-9F3E-98EA48AC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1614245" cy="15012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Zomato Analytics Project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Analysis of Restaurant Data Across Various Dimensions </a:t>
            </a:r>
            <a:endParaRPr lang="en-IN" sz="3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6231E-3073-4E2E-B85E-F9D3DA9E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209"/>
            <a:ext cx="12192000" cy="50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EDC8-A696-4B9B-958B-3D9E881E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BA90-0C52-47E1-84E3-2F09EAB6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the gauge chart showing the average cost for two, which is around 800K</a:t>
            </a:r>
          </a:p>
          <a:p>
            <a:r>
              <a:rPr lang="en-US" dirty="0"/>
              <a:t>Provide insights on the average </a:t>
            </a:r>
          </a:p>
          <a:p>
            <a:pPr marL="0" indent="0">
              <a:buNone/>
            </a:pPr>
            <a:r>
              <a:rPr lang="en-US" dirty="0"/>
              <a:t>     dining cost and how it </a:t>
            </a:r>
          </a:p>
          <a:p>
            <a:pPr marL="0" indent="0">
              <a:buNone/>
            </a:pPr>
            <a:r>
              <a:rPr lang="en-US" dirty="0"/>
              <a:t>     compares across different</a:t>
            </a:r>
          </a:p>
          <a:p>
            <a:pPr marL="0" indent="0">
              <a:buNone/>
            </a:pPr>
            <a:r>
              <a:rPr lang="en-US" dirty="0"/>
              <a:t>     cities or regions.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0B0C4-F98D-493A-8C0F-897A7454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2392"/>
            <a:ext cx="5952308" cy="43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DF81-1808-4742-BD18-F987799F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" y="0"/>
            <a:ext cx="9404723" cy="1400530"/>
          </a:xfrm>
        </p:spPr>
        <p:txBody>
          <a:bodyPr/>
          <a:lstStyle/>
          <a:p>
            <a:r>
              <a:rPr lang="en-IN" dirty="0"/>
              <a:t>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09DC-4AD0-498C-A98C-B968C2FC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" y="805218"/>
            <a:ext cx="3782196" cy="6052781"/>
          </a:xfrm>
        </p:spPr>
        <p:txBody>
          <a:bodyPr>
            <a:normAutofit/>
          </a:bodyPr>
          <a:lstStyle/>
          <a:p>
            <a:r>
              <a:rPr lang="en-US" sz="1600" dirty="0"/>
              <a:t>Embed the bar chart showing the distribution of restaurant ratings</a:t>
            </a:r>
          </a:p>
          <a:p>
            <a:r>
              <a:rPr lang="en-IN" sz="1600" dirty="0"/>
              <a:t>3.1-4: 45.94%</a:t>
            </a:r>
          </a:p>
          <a:p>
            <a:r>
              <a:rPr lang="en-IN" sz="1600" dirty="0"/>
              <a:t>0-1: 22.49%</a:t>
            </a:r>
          </a:p>
          <a:p>
            <a:r>
              <a:rPr lang="en-IN" sz="1600" dirty="0"/>
              <a:t>2.1-3: 19.80%</a:t>
            </a:r>
          </a:p>
          <a:p>
            <a:r>
              <a:rPr lang="en-IN" sz="1600" dirty="0"/>
              <a:t>1.1-2: 11.66%</a:t>
            </a:r>
          </a:p>
          <a:p>
            <a:r>
              <a:rPr lang="en-IN" sz="1600" dirty="0"/>
              <a:t>4.1-5: 0.2%</a:t>
            </a:r>
          </a:p>
          <a:p>
            <a:r>
              <a:rPr lang="en-US" sz="1600" dirty="0"/>
              <a:t>Explanation: Analyze the distribution </a:t>
            </a:r>
          </a:p>
          <a:p>
            <a:pPr marL="0" indent="0">
              <a:buNone/>
            </a:pPr>
            <a:r>
              <a:rPr lang="en-US" sz="1600" dirty="0"/>
              <a:t>   of ratings, highlighting that </a:t>
            </a:r>
          </a:p>
          <a:p>
            <a:pPr marL="0" indent="0">
              <a:buNone/>
            </a:pPr>
            <a:r>
              <a:rPr lang="en-US" sz="1600" dirty="0"/>
              <a:t>   the majority of restaurants fall in </a:t>
            </a:r>
          </a:p>
          <a:p>
            <a:pPr marL="0" indent="0">
              <a:buNone/>
            </a:pPr>
            <a:r>
              <a:rPr lang="en-US" sz="1600" dirty="0"/>
              <a:t>   the 3.1-4 rating range.</a:t>
            </a:r>
          </a:p>
          <a:p>
            <a:pPr marL="0" indent="0">
              <a:buNone/>
            </a:pPr>
            <a:r>
              <a:rPr lang="en-US" sz="1600" dirty="0"/>
              <a:t>   Discuss the implications for quality </a:t>
            </a:r>
          </a:p>
          <a:p>
            <a:pPr marL="0" indent="0">
              <a:buNone/>
            </a:pPr>
            <a:r>
              <a:rPr lang="en-US" sz="1600" dirty="0"/>
              <a:t>   and customer satisfaction.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C11B6-B693-45F6-815E-2F99EAD2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1" y="1187355"/>
            <a:ext cx="7688239" cy="56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10AE-B0A0-44B6-9797-399AB2E2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111" y="-81666"/>
            <a:ext cx="9404723" cy="838904"/>
          </a:xfrm>
        </p:spPr>
        <p:txBody>
          <a:bodyPr/>
          <a:lstStyle/>
          <a:p>
            <a:r>
              <a:rPr lang="en-IN" dirty="0"/>
              <a:t>Table Booking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DECD-C09B-466F-A53B-42782249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723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/>
              <a:t>Embed the donut chart showing the percentage of restaurants with table booking.</a:t>
            </a:r>
          </a:p>
          <a:p>
            <a:r>
              <a:rPr lang="en-IN" sz="1800" b="1" dirty="0"/>
              <a:t>Yes:</a:t>
            </a:r>
            <a:r>
              <a:rPr lang="en-IN" sz="1800" dirty="0"/>
              <a:t> 12.12%</a:t>
            </a:r>
          </a:p>
          <a:p>
            <a:r>
              <a:rPr lang="en-IN" sz="1800" b="1" dirty="0"/>
              <a:t>No:</a:t>
            </a:r>
            <a:r>
              <a:rPr lang="en-IN" sz="1800" dirty="0"/>
              <a:t> 87.88%</a:t>
            </a:r>
          </a:p>
          <a:p>
            <a:r>
              <a:rPr lang="en-US" sz="1800" dirty="0"/>
              <a:t>Discuss the low percentage </a:t>
            </a:r>
          </a:p>
          <a:p>
            <a:pPr marL="0" indent="0">
              <a:buNone/>
            </a:pPr>
            <a:r>
              <a:rPr lang="en-US" sz="1800" dirty="0"/>
              <a:t>     of restaurants offering table</a:t>
            </a:r>
          </a:p>
          <a:p>
            <a:pPr marL="0" indent="0">
              <a:buNone/>
            </a:pPr>
            <a:r>
              <a:rPr lang="en-US" sz="1800" dirty="0"/>
              <a:t>     booking and its potential impact on </a:t>
            </a:r>
          </a:p>
          <a:p>
            <a:pPr marL="0" indent="0">
              <a:buNone/>
            </a:pPr>
            <a:r>
              <a:rPr lang="en-US" sz="1800" dirty="0"/>
              <a:t>     customer experience and </a:t>
            </a:r>
          </a:p>
          <a:p>
            <a:pPr marL="0" indent="0">
              <a:buNone/>
            </a:pPr>
            <a:r>
              <a:rPr lang="en-US" sz="1800" dirty="0"/>
              <a:t>     restaurant operations.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47970-4501-4B2E-B9DA-45A86DB1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51" y="1471614"/>
            <a:ext cx="756774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00CAF2-0398-5F48-B5C6-64FFD1FC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6650" cy="3554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05BB8-08C9-B044-6C77-9E4CF7B9D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4083"/>
            <a:ext cx="11802918" cy="36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728-26F2-4C24-B1A4-7EE9621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F569-3AEC-4F92-AC67-10F16ED9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Key metrics provide an overview of Zomato's extensive restaurant network.</a:t>
            </a:r>
          </a:p>
          <a:p>
            <a:r>
              <a:rPr lang="en-US" b="1" dirty="0"/>
              <a:t>Significant concentration of restaurants in major cities like New Delhi.</a:t>
            </a:r>
          </a:p>
          <a:p>
            <a:r>
              <a:rPr lang="en-US" b="1" dirty="0"/>
              <a:t>Popularity of certain cuisines and highly-rated restaurants.</a:t>
            </a:r>
          </a:p>
          <a:p>
            <a:r>
              <a:rPr lang="en-US" b="1" dirty="0"/>
              <a:t>Insights can be valuable for restaurant owners, marketers, and Zomato for strategic planning.</a:t>
            </a:r>
          </a:p>
          <a:p>
            <a:r>
              <a:rPr lang="en-US" b="1" dirty="0"/>
              <a:t>Explore further dimensions like customer reviews, seasonal trends, and impact of promotions.</a:t>
            </a:r>
          </a:p>
          <a:p>
            <a:r>
              <a:rPr lang="en-US" b="1" dirty="0"/>
              <a:t>The majority of restaurants do not offer online delivery.</a:t>
            </a:r>
          </a:p>
          <a:p>
            <a:r>
              <a:rPr lang="en-US" b="1" dirty="0"/>
              <a:t>Average cost for two people is around 800K.</a:t>
            </a:r>
          </a:p>
          <a:p>
            <a:r>
              <a:rPr lang="en-US" b="1" dirty="0"/>
              <a:t>Most restaurants have ratings between 3.1 and 4.</a:t>
            </a:r>
          </a:p>
          <a:p>
            <a:r>
              <a:rPr lang="en-US" b="1" dirty="0"/>
              <a:t>Table booking is available in a small percentage of restaurants</a:t>
            </a:r>
          </a:p>
          <a:p>
            <a:r>
              <a:rPr lang="en-US" b="1" dirty="0"/>
              <a:t>Potential areas for improvement in online delivery and table booking services.</a:t>
            </a:r>
          </a:p>
          <a:p>
            <a:r>
              <a:rPr lang="en-US" b="1" dirty="0"/>
              <a:t>Understanding customer preferences based on ratings and costs.</a:t>
            </a:r>
          </a:p>
          <a:p>
            <a:r>
              <a:rPr lang="en-US" b="1" dirty="0"/>
              <a:t>Explore deeper into customer reviews, seasonal trends, and the impact of promotions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0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D6EC-2373-4A71-91F6-24ACB67A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E2F1-C905-4BB9-9A93-BF8789A3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"To provide an analytical overview of Zomato's restaurant data, including distribution by city, cuisine, ratings, and more.</a:t>
            </a:r>
          </a:p>
          <a:p>
            <a:r>
              <a:rPr lang="en-US" b="1" dirty="0"/>
              <a:t>Agenda:</a:t>
            </a:r>
          </a:p>
          <a:p>
            <a:r>
              <a:rPr lang="en-US" dirty="0"/>
              <a:t>Overview of Key Metrics</a:t>
            </a:r>
          </a:p>
          <a:p>
            <a:r>
              <a:rPr lang="en-US" dirty="0"/>
              <a:t>Distribution Analysis</a:t>
            </a:r>
          </a:p>
          <a:p>
            <a:r>
              <a:rPr lang="en-US" dirty="0"/>
              <a:t>Rating Analysis</a:t>
            </a:r>
          </a:p>
          <a:p>
            <a:r>
              <a:rPr lang="en-US" dirty="0"/>
              <a:t>Cuisine Analysis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A43F-9230-23F5-244B-D181873D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07" y="123967"/>
            <a:ext cx="7141084" cy="817729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Key Metrics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F3B8-54E4-90E5-0669-37D7383B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53" y="2088107"/>
            <a:ext cx="2724381" cy="4449171"/>
          </a:xfrm>
        </p:spPr>
        <p:txBody>
          <a:bodyPr/>
          <a:lstStyle/>
          <a:p>
            <a:r>
              <a:rPr lang="en-IN" sz="1600" b="1" dirty="0"/>
              <a:t> Total Restaurants:</a:t>
            </a:r>
            <a:r>
              <a:rPr lang="en-IN" sz="1600" dirty="0"/>
              <a:t> 1636</a:t>
            </a:r>
          </a:p>
          <a:p>
            <a:r>
              <a:rPr lang="en-IN" sz="1600" b="1" dirty="0"/>
              <a:t>Total Cuisines:</a:t>
            </a:r>
            <a:r>
              <a:rPr lang="en-IN" sz="1600" dirty="0"/>
              <a:t> 163</a:t>
            </a:r>
          </a:p>
          <a:p>
            <a:r>
              <a:rPr lang="en-IN" sz="1600" b="1" dirty="0"/>
              <a:t>Total Cities:</a:t>
            </a:r>
            <a:r>
              <a:rPr lang="en-IN" sz="1600" dirty="0"/>
              <a:t> 91</a:t>
            </a:r>
          </a:p>
          <a:p>
            <a:r>
              <a:rPr lang="en-IN" sz="1600" b="1" dirty="0"/>
              <a:t>Total Countries:</a:t>
            </a:r>
            <a:r>
              <a:rPr lang="en-IN" sz="1600" dirty="0"/>
              <a:t> 14</a:t>
            </a:r>
          </a:p>
          <a:p>
            <a:r>
              <a:rPr lang="en-IN" sz="1600" b="1" dirty="0"/>
              <a:t>Sum of Votes:</a:t>
            </a:r>
            <a:r>
              <a:rPr lang="en-IN" sz="1600" dirty="0"/>
              <a:t> 285K</a:t>
            </a:r>
          </a:p>
          <a:p>
            <a:pPr algn="r"/>
            <a:endParaRPr lang="en-IN" sz="1600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A8AD2-51D9-EFAD-113D-3B624A5C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314" y="1160060"/>
            <a:ext cx="9530686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049D-C57B-43B6-90C8-E9C462BE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Restaurant Distribution by 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4B12-D7A3-4427-A7BD-D62149AE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721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Embed the bar chart showing the total number of restaurants by bucket.</a:t>
            </a:r>
          </a:p>
          <a:p>
            <a:r>
              <a:rPr lang="en-US" dirty="0"/>
              <a:t>Explain the distribution of restaurants based on their bucket categories, highlighting any significant observations.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CC383-5F11-4C70-831B-638136BD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" y="3207224"/>
            <a:ext cx="12055521" cy="36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CD4C-C10F-4598-A747-F6D3F6A7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71702"/>
          </a:xfrm>
        </p:spPr>
        <p:txBody>
          <a:bodyPr/>
          <a:lstStyle/>
          <a:p>
            <a:r>
              <a:rPr lang="en-IN" dirty="0"/>
              <a:t>Total Restaurants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FBD5-C994-45BF-9DDB-74EF96F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5" y="771702"/>
            <a:ext cx="10972799" cy="2138985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Embed the bar chart showing the total number of restaurants in each city.</a:t>
            </a:r>
          </a:p>
          <a:p>
            <a:r>
              <a:rPr lang="en-US" sz="1600" b="1" dirty="0"/>
              <a:t>New Delhi has the highest number </a:t>
            </a:r>
          </a:p>
          <a:p>
            <a:pPr marL="0" indent="0">
              <a:buNone/>
            </a:pPr>
            <a:r>
              <a:rPr lang="en-US" sz="1600" b="1" dirty="0"/>
              <a:t>     of restaurants (992).</a:t>
            </a:r>
          </a:p>
          <a:p>
            <a:r>
              <a:rPr lang="en-US" sz="1600" b="1" dirty="0"/>
              <a:t>Other notable cities include Gurgaon (173) </a:t>
            </a:r>
          </a:p>
          <a:p>
            <a:r>
              <a:rPr lang="en-US" sz="1600" b="1" dirty="0"/>
              <a:t>Noida (167), Faridabad (29), and Agra (10).</a:t>
            </a:r>
          </a:p>
          <a:p>
            <a:r>
              <a:rPr lang="en-US" sz="1600" b="1" dirty="0"/>
              <a:t>Discuss possible reasons for high </a:t>
            </a:r>
          </a:p>
          <a:p>
            <a:pPr marL="0" indent="0">
              <a:buNone/>
            </a:pPr>
            <a:r>
              <a:rPr lang="en-US" sz="1600" b="1" dirty="0"/>
              <a:t>     concentration in these cities</a:t>
            </a:r>
            <a:r>
              <a:rPr lang="en-US" sz="1950" b="1" dirty="0"/>
              <a:t>.</a:t>
            </a:r>
            <a:endParaRPr lang="en-IN" sz="195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FD83E-5205-4FF7-9191-1BA206D0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84394"/>
            <a:ext cx="12192000" cy="3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8DB9-D6BC-483A-A601-CD71F9A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59809"/>
          </a:xfrm>
        </p:spPr>
        <p:txBody>
          <a:bodyPr/>
          <a:lstStyle/>
          <a:p>
            <a:r>
              <a:rPr lang="en-US" dirty="0"/>
              <a:t>Top 5 Ratings by Restaurant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1EA7-CC0F-4D62-BC27-51698069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937"/>
            <a:ext cx="5322627" cy="5817345"/>
          </a:xfrm>
        </p:spPr>
        <p:txBody>
          <a:bodyPr>
            <a:normAutofit/>
          </a:bodyPr>
          <a:lstStyle/>
          <a:p>
            <a:r>
              <a:rPr lang="en-US" sz="1600" dirty="0"/>
              <a:t>Embed the bar chart showing the top 5 restaurants by rating</a:t>
            </a:r>
          </a:p>
          <a:p>
            <a:r>
              <a:rPr lang="en-IN" sz="1600" dirty="0"/>
              <a:t>Cafe Coffee Day: 26.98%</a:t>
            </a:r>
          </a:p>
          <a:p>
            <a:r>
              <a:rPr lang="en-IN" sz="1600" dirty="0"/>
              <a:t>McDonald's: 25.29%</a:t>
            </a:r>
          </a:p>
          <a:p>
            <a:r>
              <a:rPr lang="en-IN" sz="1600" dirty="0"/>
              <a:t>Domino's Pizza: 22.36%</a:t>
            </a:r>
          </a:p>
          <a:p>
            <a:r>
              <a:rPr lang="en-IN" sz="1600" dirty="0"/>
              <a:t>Subway: 13.40%</a:t>
            </a:r>
          </a:p>
          <a:p>
            <a:r>
              <a:rPr lang="en-IN" sz="1600" dirty="0"/>
              <a:t>Costa Coffee: 11.95%</a:t>
            </a:r>
          </a:p>
          <a:p>
            <a:r>
              <a:rPr lang="en-US" sz="1600" dirty="0"/>
              <a:t>Discuss the high ratings of these</a:t>
            </a:r>
          </a:p>
          <a:p>
            <a:pPr marL="0" indent="0">
              <a:buNone/>
            </a:pPr>
            <a:r>
              <a:rPr lang="en-US" sz="1600" dirty="0"/>
              <a:t> restaurants and potential factors </a:t>
            </a:r>
          </a:p>
          <a:p>
            <a:pPr marL="0" indent="0">
              <a:buNone/>
            </a:pPr>
            <a:r>
              <a:rPr lang="en-US" sz="1600" dirty="0"/>
              <a:t>contributing to their popularity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93CC7-8B9B-4EA3-A89E-1DC64E25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76" y="859809"/>
            <a:ext cx="7770124" cy="59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A4B9-CC29-4D05-A727-77B8DD4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312"/>
            <a:ext cx="10249469" cy="800348"/>
          </a:xfrm>
        </p:spPr>
        <p:txBody>
          <a:bodyPr>
            <a:noAutofit/>
          </a:bodyPr>
          <a:lstStyle/>
          <a:p>
            <a:r>
              <a:rPr lang="en-US" sz="3600" dirty="0"/>
              <a:t>Percentage of Total Restaurants by Cuisines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244D-2440-423E-B2A9-AAF2D3B7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960"/>
            <a:ext cx="8946541" cy="2314365"/>
          </a:xfrm>
        </p:spPr>
        <p:txBody>
          <a:bodyPr>
            <a:normAutofit/>
          </a:bodyPr>
          <a:lstStyle/>
          <a:p>
            <a:r>
              <a:rPr lang="en-US" sz="1600" dirty="0"/>
              <a:t>Embed the graph showing the percentage of total restaurants by cuisine type.</a:t>
            </a:r>
          </a:p>
          <a:p>
            <a:r>
              <a:rPr lang="en-US" sz="1600" dirty="0"/>
              <a:t>North Indian cuisine is the most popular (10.02%).</a:t>
            </a:r>
          </a:p>
          <a:p>
            <a:r>
              <a:rPr lang="en-IN" sz="1600" dirty="0"/>
              <a:t>Other notable cuisines include </a:t>
            </a:r>
          </a:p>
          <a:p>
            <a:pPr marL="0" indent="0">
              <a:buNone/>
            </a:pPr>
            <a:r>
              <a:rPr lang="en-IN" sz="1600" dirty="0"/>
              <a:t>   Chinese (7.34%), Fast Food (6.31%), etc.</a:t>
            </a:r>
          </a:p>
          <a:p>
            <a:r>
              <a:rPr lang="en-US" sz="1600" dirty="0"/>
              <a:t>Discuss trends and popularity</a:t>
            </a:r>
          </a:p>
          <a:p>
            <a:pPr marL="0" indent="0">
              <a:buNone/>
            </a:pPr>
            <a:r>
              <a:rPr lang="en-US" sz="1600" dirty="0"/>
              <a:t>    of various cuisines.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64FC4-926C-43DE-8A6F-D9222E6D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4143"/>
            <a:ext cx="12192000" cy="40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C26A-D267-41FE-B45B-32BDAFDA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123" y="-140652"/>
            <a:ext cx="9404723" cy="986813"/>
          </a:xfrm>
        </p:spPr>
        <p:txBody>
          <a:bodyPr/>
          <a:lstStyle/>
          <a:p>
            <a:r>
              <a:rPr lang="en-IN" dirty="0"/>
              <a:t>Key Metrics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6FEF-0045-4B96-90ED-B57E6CE0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69" y="1078173"/>
            <a:ext cx="2390515" cy="5390866"/>
          </a:xfrm>
        </p:spPr>
        <p:txBody>
          <a:bodyPr/>
          <a:lstStyle/>
          <a:p>
            <a:r>
              <a:rPr lang="en-IN" b="1" dirty="0"/>
              <a:t>Total Restaurants:</a:t>
            </a:r>
            <a:r>
              <a:rPr lang="en-IN" dirty="0"/>
              <a:t> 9551</a:t>
            </a:r>
          </a:p>
          <a:p>
            <a:r>
              <a:rPr lang="en-IN" b="1" dirty="0"/>
              <a:t>Total Cuisines:</a:t>
            </a:r>
            <a:r>
              <a:rPr lang="en-IN" dirty="0"/>
              <a:t> 9542</a:t>
            </a:r>
          </a:p>
          <a:p>
            <a:r>
              <a:rPr lang="en-IN" b="1" dirty="0"/>
              <a:t>Total Cities:</a:t>
            </a:r>
            <a:r>
              <a:rPr lang="en-IN" dirty="0"/>
              <a:t> 141</a:t>
            </a:r>
          </a:p>
          <a:p>
            <a:r>
              <a:rPr lang="en-IN" b="1" dirty="0"/>
              <a:t>Total Countries:</a:t>
            </a:r>
            <a:r>
              <a:rPr lang="en-IN" dirty="0"/>
              <a:t> 15</a:t>
            </a:r>
          </a:p>
          <a:p>
            <a:r>
              <a:rPr lang="en-IN" b="1" dirty="0"/>
              <a:t>Sum of Votes:</a:t>
            </a:r>
            <a:r>
              <a:rPr lang="en-IN" dirty="0"/>
              <a:t> 1M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93643-A26D-4A64-AADE-508992A6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9" y="846162"/>
            <a:ext cx="9557982" cy="61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E424-61BF-49E5-A4EA-F0672380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87"/>
            <a:ext cx="9404723" cy="694192"/>
          </a:xfrm>
        </p:spPr>
        <p:txBody>
          <a:bodyPr/>
          <a:lstStyle/>
          <a:p>
            <a:r>
              <a:rPr lang="en-IN" dirty="0"/>
              <a:t>Online Delivery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02DD-4890-4DD2-8802-ECE57AA8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97" y="984771"/>
            <a:ext cx="5452494" cy="4773092"/>
          </a:xfrm>
        </p:spPr>
        <p:txBody>
          <a:bodyPr>
            <a:normAutofit/>
          </a:bodyPr>
          <a:lstStyle/>
          <a:p>
            <a:r>
              <a:rPr lang="en-US" sz="1800" dirty="0"/>
              <a:t>Embed the donut chart showing the percentage of restaurants with online delivery</a:t>
            </a:r>
          </a:p>
          <a:p>
            <a:r>
              <a:rPr lang="en-IN" sz="1800" b="1" dirty="0"/>
              <a:t>Yes:</a:t>
            </a:r>
            <a:r>
              <a:rPr lang="en-IN" sz="1800" dirty="0"/>
              <a:t> 25.66%</a:t>
            </a:r>
          </a:p>
          <a:p>
            <a:r>
              <a:rPr lang="en-IN" sz="1800" b="1" dirty="0"/>
              <a:t>No:</a:t>
            </a:r>
            <a:r>
              <a:rPr lang="en-IN" sz="1800" dirty="0"/>
              <a:t> 74.34%</a:t>
            </a:r>
          </a:p>
          <a:p>
            <a:r>
              <a:rPr lang="en-US" sz="1800" dirty="0"/>
              <a:t>Discuss the significant majority of restaurants </a:t>
            </a:r>
          </a:p>
          <a:p>
            <a:pPr marL="0" indent="0">
              <a:buNone/>
            </a:pPr>
            <a:r>
              <a:rPr lang="en-US" sz="1800" dirty="0"/>
              <a:t>    that do not offer online delivery, potential </a:t>
            </a:r>
          </a:p>
          <a:p>
            <a:pPr marL="0" indent="0">
              <a:buNone/>
            </a:pPr>
            <a:r>
              <a:rPr lang="en-US" sz="1800" dirty="0"/>
              <a:t>    reasons, and implications for business strategy.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62641-3232-4E69-880D-3681471E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71"/>
            <a:ext cx="6485197" cy="43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641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Bahnschrift</vt:lpstr>
      <vt:lpstr>Bahnschrift Condensed</vt:lpstr>
      <vt:lpstr>Century Gothic</vt:lpstr>
      <vt:lpstr>Wingdings 3</vt:lpstr>
      <vt:lpstr>Ion</vt:lpstr>
      <vt:lpstr>Zomato Analytics Project Analysis of Restaurant Data Across Various Dimensions </vt:lpstr>
      <vt:lpstr>INTRODUCTION</vt:lpstr>
      <vt:lpstr>Key Metrics Overview</vt:lpstr>
      <vt:lpstr>Total Restaurant Distribution by Bucket</vt:lpstr>
      <vt:lpstr>Total Restaurants by City</vt:lpstr>
      <vt:lpstr>Top 5 Ratings by Restaurant</vt:lpstr>
      <vt:lpstr>Percentage of Total Restaurants by Cuisines</vt:lpstr>
      <vt:lpstr>Key Metrics Overview</vt:lpstr>
      <vt:lpstr>Online Delivery Analysis</vt:lpstr>
      <vt:lpstr>Average Cost Analysis</vt:lpstr>
      <vt:lpstr>Rating Distribution</vt:lpstr>
      <vt:lpstr>Table Booking 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Analytics Project</dc:title>
  <dc:creator>Ankit Gupta</dc:creator>
  <cp:lastModifiedBy>RASHMI BASAVARAJ SHABADI</cp:lastModifiedBy>
  <cp:revision>22</cp:revision>
  <dcterms:created xsi:type="dcterms:W3CDTF">2024-08-07T16:38:16Z</dcterms:created>
  <dcterms:modified xsi:type="dcterms:W3CDTF">2024-10-14T08:48:52Z</dcterms:modified>
</cp:coreProperties>
</file>