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70" r:id="rId14"/>
    <p:sldId id="267" r:id="rId15"/>
    <p:sldId id="272" r:id="rId16"/>
    <p:sldId id="271" r:id="rId17"/>
    <p:sldId id="273" r:id="rId18"/>
    <p:sldId id="274" r:id="rId19"/>
    <p:sldId id="275" r:id="rId20"/>
    <p:sldId id="276" r:id="rId21"/>
    <p:sldId id="277" r:id="rId22"/>
    <p:sldId id="278" r:id="rId23"/>
    <p:sldId id="279" r:id="rId24"/>
    <p:sldId id="281" r:id="rId25"/>
    <p:sldId id="282" r:id="rId26"/>
    <p:sldId id="283" r:id="rId27"/>
    <p:sldId id="28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60"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62606A8-FDF6-4F1D-9AD8-F00F53DAB202}" type="datetimeFigureOut">
              <a:rPr lang="en-IN" smtClean="0"/>
              <a:t>21-01-2021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9AF7A4-92A5-4AB0-9A4E-3D348E818902}" type="slidenum">
              <a:rPr lang="en-IN" smtClean="0"/>
              <a:t>‹#›</a:t>
            </a:fld>
            <a:endParaRPr lang="en-IN"/>
          </a:p>
        </p:txBody>
      </p:sp>
    </p:spTree>
    <p:extLst>
      <p:ext uri="{BB962C8B-B14F-4D97-AF65-F5344CB8AC3E}">
        <p14:creationId xmlns:p14="http://schemas.microsoft.com/office/powerpoint/2010/main" val="3474047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62606A8-FDF6-4F1D-9AD8-F00F53DAB202}" type="datetimeFigureOut">
              <a:rPr lang="en-IN" smtClean="0"/>
              <a:t>21-01-2021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9AF7A4-92A5-4AB0-9A4E-3D348E818902}" type="slidenum">
              <a:rPr lang="en-IN" smtClean="0"/>
              <a:t>‹#›</a:t>
            </a:fld>
            <a:endParaRPr lang="en-IN"/>
          </a:p>
        </p:txBody>
      </p:sp>
    </p:spTree>
    <p:extLst>
      <p:ext uri="{BB962C8B-B14F-4D97-AF65-F5344CB8AC3E}">
        <p14:creationId xmlns:p14="http://schemas.microsoft.com/office/powerpoint/2010/main" val="3978043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62606A8-FDF6-4F1D-9AD8-F00F53DAB202}" type="datetimeFigureOut">
              <a:rPr lang="en-IN" smtClean="0"/>
              <a:t>21-01-2021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9AF7A4-92A5-4AB0-9A4E-3D348E818902}" type="slidenum">
              <a:rPr lang="en-IN" smtClean="0"/>
              <a:t>‹#›</a:t>
            </a:fld>
            <a:endParaRPr lang="en-IN"/>
          </a:p>
        </p:txBody>
      </p:sp>
    </p:spTree>
    <p:extLst>
      <p:ext uri="{BB962C8B-B14F-4D97-AF65-F5344CB8AC3E}">
        <p14:creationId xmlns:p14="http://schemas.microsoft.com/office/powerpoint/2010/main" val="1730825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34786" y="242047"/>
            <a:ext cx="10515600" cy="726141"/>
          </a:xfrm>
        </p:spPr>
        <p:txBody>
          <a:bodyPr/>
          <a:lstStyle>
            <a:lvl1pPr>
              <a:defRPr b="1">
                <a:solidFill>
                  <a:schemeClr val="accent6">
                    <a:lumMod val="50000"/>
                  </a:schemeClr>
                </a:solidFill>
                <a:effectLst>
                  <a:outerShdw blurRad="38100" dist="38100" dir="2700000" algn="tl">
                    <a:srgbClr val="000000">
                      <a:alpha val="43137"/>
                    </a:srgbClr>
                  </a:outerShdw>
                </a:effectLst>
              </a:defRPr>
            </a:lvl1pPr>
          </a:lstStyle>
          <a:p>
            <a:r>
              <a:rPr lang="en-US" dirty="0" smtClean="0"/>
              <a:t>Click to edit Master title style</a:t>
            </a:r>
            <a:endParaRPr lang="en-IN" dirty="0"/>
          </a:p>
        </p:txBody>
      </p:sp>
      <p:sp>
        <p:nvSpPr>
          <p:cNvPr id="3" name="Content Placeholder 2"/>
          <p:cNvSpPr>
            <a:spLocks noGrp="1"/>
          </p:cNvSpPr>
          <p:nvPr>
            <p:ph idx="1"/>
          </p:nvPr>
        </p:nvSpPr>
        <p:spPr>
          <a:xfrm>
            <a:off x="838200" y="1353671"/>
            <a:ext cx="10515600" cy="4832257"/>
          </a:xfrm>
        </p:spPr>
        <p:txBody>
          <a:bodyPr/>
          <a:lstStyle>
            <a:lvl1pPr>
              <a:defRPr sz="2400"/>
            </a:lvl1pPr>
            <a:lvl2pPr>
              <a:defRPr sz="2200"/>
            </a:lvl2pPr>
            <a:lvl3pPr>
              <a:defRPr sz="20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Date Placeholder 3"/>
          <p:cNvSpPr>
            <a:spLocks noGrp="1"/>
          </p:cNvSpPr>
          <p:nvPr>
            <p:ph type="dt" sz="half" idx="10"/>
          </p:nvPr>
        </p:nvSpPr>
        <p:spPr/>
        <p:txBody>
          <a:bodyPr/>
          <a:lstStyle/>
          <a:p>
            <a:fld id="{E62606A8-FDF6-4F1D-9AD8-F00F53DAB202}" type="datetimeFigureOut">
              <a:rPr lang="en-IN" smtClean="0"/>
              <a:t>21-01-2021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9AF7A4-92A5-4AB0-9A4E-3D348E818902}" type="slidenum">
              <a:rPr lang="en-IN" smtClean="0"/>
              <a:t>‹#›</a:t>
            </a:fld>
            <a:endParaRPr lang="en-IN"/>
          </a:p>
        </p:txBody>
      </p:sp>
    </p:spTree>
    <p:extLst>
      <p:ext uri="{BB962C8B-B14F-4D97-AF65-F5344CB8AC3E}">
        <p14:creationId xmlns:p14="http://schemas.microsoft.com/office/powerpoint/2010/main" val="3020628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2606A8-FDF6-4F1D-9AD8-F00F53DAB202}" type="datetimeFigureOut">
              <a:rPr lang="en-IN" smtClean="0"/>
              <a:t>21-01-2021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9AF7A4-92A5-4AB0-9A4E-3D348E818902}" type="slidenum">
              <a:rPr lang="en-IN" smtClean="0"/>
              <a:t>‹#›</a:t>
            </a:fld>
            <a:endParaRPr lang="en-IN"/>
          </a:p>
        </p:txBody>
      </p:sp>
    </p:spTree>
    <p:extLst>
      <p:ext uri="{BB962C8B-B14F-4D97-AF65-F5344CB8AC3E}">
        <p14:creationId xmlns:p14="http://schemas.microsoft.com/office/powerpoint/2010/main" val="1937812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62606A8-FDF6-4F1D-9AD8-F00F53DAB202}" type="datetimeFigureOut">
              <a:rPr lang="en-IN" smtClean="0"/>
              <a:t>21-01-2021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9AF7A4-92A5-4AB0-9A4E-3D348E818902}" type="slidenum">
              <a:rPr lang="en-IN" smtClean="0"/>
              <a:t>‹#›</a:t>
            </a:fld>
            <a:endParaRPr lang="en-IN"/>
          </a:p>
        </p:txBody>
      </p:sp>
    </p:spTree>
    <p:extLst>
      <p:ext uri="{BB962C8B-B14F-4D97-AF65-F5344CB8AC3E}">
        <p14:creationId xmlns:p14="http://schemas.microsoft.com/office/powerpoint/2010/main" val="1853134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62606A8-FDF6-4F1D-9AD8-F00F53DAB202}" type="datetimeFigureOut">
              <a:rPr lang="en-IN" smtClean="0"/>
              <a:t>21-01-2021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29AF7A4-92A5-4AB0-9A4E-3D348E818902}" type="slidenum">
              <a:rPr lang="en-IN" smtClean="0"/>
              <a:t>‹#›</a:t>
            </a:fld>
            <a:endParaRPr lang="en-IN"/>
          </a:p>
        </p:txBody>
      </p:sp>
    </p:spTree>
    <p:extLst>
      <p:ext uri="{BB962C8B-B14F-4D97-AF65-F5344CB8AC3E}">
        <p14:creationId xmlns:p14="http://schemas.microsoft.com/office/powerpoint/2010/main" val="3734489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62606A8-FDF6-4F1D-9AD8-F00F53DAB202}" type="datetimeFigureOut">
              <a:rPr lang="en-IN" smtClean="0"/>
              <a:t>21-01-2021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29AF7A4-92A5-4AB0-9A4E-3D348E818902}" type="slidenum">
              <a:rPr lang="en-IN" smtClean="0"/>
              <a:t>‹#›</a:t>
            </a:fld>
            <a:endParaRPr lang="en-IN"/>
          </a:p>
        </p:txBody>
      </p:sp>
    </p:spTree>
    <p:extLst>
      <p:ext uri="{BB962C8B-B14F-4D97-AF65-F5344CB8AC3E}">
        <p14:creationId xmlns:p14="http://schemas.microsoft.com/office/powerpoint/2010/main" val="3263663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2606A8-FDF6-4F1D-9AD8-F00F53DAB202}" type="datetimeFigureOut">
              <a:rPr lang="en-IN" smtClean="0"/>
              <a:t>21-01-2021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29AF7A4-92A5-4AB0-9A4E-3D348E818902}" type="slidenum">
              <a:rPr lang="en-IN" smtClean="0"/>
              <a:t>‹#›</a:t>
            </a:fld>
            <a:endParaRPr lang="en-IN"/>
          </a:p>
        </p:txBody>
      </p:sp>
    </p:spTree>
    <p:extLst>
      <p:ext uri="{BB962C8B-B14F-4D97-AF65-F5344CB8AC3E}">
        <p14:creationId xmlns:p14="http://schemas.microsoft.com/office/powerpoint/2010/main" val="1241920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2606A8-FDF6-4F1D-9AD8-F00F53DAB202}" type="datetimeFigureOut">
              <a:rPr lang="en-IN" smtClean="0"/>
              <a:t>21-01-2021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9AF7A4-92A5-4AB0-9A4E-3D348E818902}" type="slidenum">
              <a:rPr lang="en-IN" smtClean="0"/>
              <a:t>‹#›</a:t>
            </a:fld>
            <a:endParaRPr lang="en-IN"/>
          </a:p>
        </p:txBody>
      </p:sp>
    </p:spTree>
    <p:extLst>
      <p:ext uri="{BB962C8B-B14F-4D97-AF65-F5344CB8AC3E}">
        <p14:creationId xmlns:p14="http://schemas.microsoft.com/office/powerpoint/2010/main" val="2253897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2606A8-FDF6-4F1D-9AD8-F00F53DAB202}" type="datetimeFigureOut">
              <a:rPr lang="en-IN" smtClean="0"/>
              <a:t>21-01-2021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9AF7A4-92A5-4AB0-9A4E-3D348E818902}" type="slidenum">
              <a:rPr lang="en-IN" smtClean="0"/>
              <a:t>‹#›</a:t>
            </a:fld>
            <a:endParaRPr lang="en-IN"/>
          </a:p>
        </p:txBody>
      </p:sp>
    </p:spTree>
    <p:extLst>
      <p:ext uri="{BB962C8B-B14F-4D97-AF65-F5344CB8AC3E}">
        <p14:creationId xmlns:p14="http://schemas.microsoft.com/office/powerpoint/2010/main" val="243028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2606A8-FDF6-4F1D-9AD8-F00F53DAB202}" type="datetimeFigureOut">
              <a:rPr lang="en-IN" smtClean="0"/>
              <a:t>21-01-2021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9AF7A4-92A5-4AB0-9A4E-3D348E818902}" type="slidenum">
              <a:rPr lang="en-IN" smtClean="0"/>
              <a:t>‹#›</a:t>
            </a:fld>
            <a:endParaRPr lang="en-IN"/>
          </a:p>
        </p:txBody>
      </p:sp>
    </p:spTree>
    <p:extLst>
      <p:ext uri="{BB962C8B-B14F-4D97-AF65-F5344CB8AC3E}">
        <p14:creationId xmlns:p14="http://schemas.microsoft.com/office/powerpoint/2010/main" val="2590465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351330"/>
          </a:xfrm>
        </p:spPr>
        <p:txBody>
          <a:bodyPr>
            <a:normAutofit/>
          </a:bodyPr>
          <a:lstStyle/>
          <a:p>
            <a:r>
              <a:rPr lang="en-IN" sz="4800" b="1" dirty="0" smtClean="0">
                <a:solidFill>
                  <a:srgbClr val="7030A0"/>
                </a:solidFill>
                <a:effectLst>
                  <a:outerShdw blurRad="38100" dist="38100" dir="2700000" algn="tl">
                    <a:srgbClr val="000000">
                      <a:alpha val="43137"/>
                    </a:srgbClr>
                  </a:outerShdw>
                </a:effectLst>
              </a:rPr>
              <a:t>Design &amp; Analysis of Algorithms</a:t>
            </a:r>
            <a:endParaRPr lang="en-IN" sz="4800" b="1" dirty="0">
              <a:solidFill>
                <a:srgbClr val="7030A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524000" y="4533498"/>
            <a:ext cx="9144000" cy="724301"/>
          </a:xfrm>
        </p:spPr>
        <p:txBody>
          <a:bodyPr/>
          <a:lstStyle/>
          <a:p>
            <a:r>
              <a:rPr lang="en-IN" b="1" dirty="0" smtClean="0">
                <a:solidFill>
                  <a:schemeClr val="accent6">
                    <a:lumMod val="50000"/>
                  </a:schemeClr>
                </a:solidFill>
              </a:rPr>
              <a:t>Joy Mukherjee</a:t>
            </a:r>
            <a:endParaRPr lang="en-IN" b="1" dirty="0">
              <a:solidFill>
                <a:schemeClr val="accent6">
                  <a:lumMod val="50000"/>
                </a:schemeClr>
              </a:solidFill>
            </a:endParaRPr>
          </a:p>
        </p:txBody>
      </p:sp>
    </p:spTree>
    <p:extLst>
      <p:ext uri="{BB962C8B-B14F-4D97-AF65-F5344CB8AC3E}">
        <p14:creationId xmlns:p14="http://schemas.microsoft.com/office/powerpoint/2010/main" val="844242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Connected Graph</a:t>
            </a:r>
            <a:endParaRPr lang="en-IN" dirty="0"/>
          </a:p>
        </p:txBody>
      </p:sp>
      <p:sp>
        <p:nvSpPr>
          <p:cNvPr id="3" name="Content Placeholder 2"/>
          <p:cNvSpPr>
            <a:spLocks noGrp="1"/>
          </p:cNvSpPr>
          <p:nvPr>
            <p:ph idx="1"/>
          </p:nvPr>
        </p:nvSpPr>
        <p:spPr>
          <a:xfrm>
            <a:off x="838200" y="1353671"/>
            <a:ext cx="10515600" cy="1044089"/>
          </a:xfrm>
        </p:spPr>
        <p:txBody>
          <a:bodyPr/>
          <a:lstStyle/>
          <a:p>
            <a:r>
              <a:rPr lang="en-US" dirty="0" smtClean="0"/>
              <a:t>An undirected graph is called a connected graph if there is a </a:t>
            </a:r>
            <a:r>
              <a:rPr lang="en-US" dirty="0" smtClean="0">
                <a:solidFill>
                  <a:srgbClr val="FF0000"/>
                </a:solidFill>
              </a:rPr>
              <a:t>path between every pair of vertices.</a:t>
            </a:r>
            <a:endParaRPr lang="en-IN" dirty="0">
              <a:solidFill>
                <a:srgbClr val="FF0000"/>
              </a:solidFill>
            </a:endParaRPr>
          </a:p>
        </p:txBody>
      </p:sp>
      <p:sp>
        <p:nvSpPr>
          <p:cNvPr id="4" name="Oval 3"/>
          <p:cNvSpPr/>
          <p:nvPr/>
        </p:nvSpPr>
        <p:spPr>
          <a:xfrm>
            <a:off x="683391" y="4283242"/>
            <a:ext cx="548640" cy="6063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IN" dirty="0"/>
          </a:p>
        </p:txBody>
      </p:sp>
      <p:sp>
        <p:nvSpPr>
          <p:cNvPr id="5" name="Oval 4"/>
          <p:cNvSpPr/>
          <p:nvPr/>
        </p:nvSpPr>
        <p:spPr>
          <a:xfrm>
            <a:off x="2135202" y="3012707"/>
            <a:ext cx="548640" cy="624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sp>
        <p:nvSpPr>
          <p:cNvPr id="6" name="Oval 5"/>
          <p:cNvSpPr/>
          <p:nvPr/>
        </p:nvSpPr>
        <p:spPr>
          <a:xfrm>
            <a:off x="4462915" y="3011102"/>
            <a:ext cx="548640" cy="624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IN" dirty="0"/>
          </a:p>
        </p:txBody>
      </p:sp>
      <p:sp>
        <p:nvSpPr>
          <p:cNvPr id="7" name="Oval 6"/>
          <p:cNvSpPr/>
          <p:nvPr/>
        </p:nvSpPr>
        <p:spPr>
          <a:xfrm>
            <a:off x="3126607" y="5937184"/>
            <a:ext cx="548640" cy="6063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en-IN" dirty="0"/>
          </a:p>
        </p:txBody>
      </p:sp>
      <p:sp>
        <p:nvSpPr>
          <p:cNvPr id="8" name="Oval 7"/>
          <p:cNvSpPr/>
          <p:nvPr/>
        </p:nvSpPr>
        <p:spPr>
          <a:xfrm>
            <a:off x="2287602" y="4666649"/>
            <a:ext cx="548640" cy="624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IN" dirty="0"/>
          </a:p>
        </p:txBody>
      </p:sp>
      <p:sp>
        <p:nvSpPr>
          <p:cNvPr id="9" name="Oval 8"/>
          <p:cNvSpPr/>
          <p:nvPr/>
        </p:nvSpPr>
        <p:spPr>
          <a:xfrm>
            <a:off x="4615315" y="4665044"/>
            <a:ext cx="548640" cy="624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endParaRPr lang="en-IN" dirty="0"/>
          </a:p>
        </p:txBody>
      </p:sp>
      <p:cxnSp>
        <p:nvCxnSpPr>
          <p:cNvPr id="10" name="Straight Connector 9"/>
          <p:cNvCxnSpPr>
            <a:stCxn id="4" idx="7"/>
            <a:endCxn id="5" idx="3"/>
          </p:cNvCxnSpPr>
          <p:nvPr/>
        </p:nvCxnSpPr>
        <p:spPr>
          <a:xfrm flipV="1">
            <a:off x="1151685" y="3545357"/>
            <a:ext cx="1063863" cy="82668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5" idx="6"/>
            <a:endCxn id="6" idx="2"/>
          </p:cNvCxnSpPr>
          <p:nvPr/>
        </p:nvCxnSpPr>
        <p:spPr>
          <a:xfrm flipV="1">
            <a:off x="2683842" y="3323121"/>
            <a:ext cx="1779073" cy="160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 idx="4"/>
            <a:endCxn id="8" idx="0"/>
          </p:cNvCxnSpPr>
          <p:nvPr/>
        </p:nvCxnSpPr>
        <p:spPr>
          <a:xfrm>
            <a:off x="2409522" y="3636745"/>
            <a:ext cx="152400" cy="102990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4" idx="5"/>
            <a:endCxn id="7" idx="3"/>
          </p:cNvCxnSpPr>
          <p:nvPr/>
        </p:nvCxnSpPr>
        <p:spPr>
          <a:xfrm>
            <a:off x="1151685" y="4800830"/>
            <a:ext cx="2055268" cy="165394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6"/>
            <a:endCxn id="7" idx="0"/>
          </p:cNvCxnSpPr>
          <p:nvPr/>
        </p:nvCxnSpPr>
        <p:spPr>
          <a:xfrm>
            <a:off x="2836242" y="4978668"/>
            <a:ext cx="564685" cy="9585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8" idx="7"/>
            <a:endCxn id="6" idx="3"/>
          </p:cNvCxnSpPr>
          <p:nvPr/>
        </p:nvCxnSpPr>
        <p:spPr>
          <a:xfrm flipV="1">
            <a:off x="2755896" y="3543752"/>
            <a:ext cx="1787365" cy="121428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9" idx="4"/>
            <a:endCxn id="7" idx="6"/>
          </p:cNvCxnSpPr>
          <p:nvPr/>
        </p:nvCxnSpPr>
        <p:spPr>
          <a:xfrm flipH="1">
            <a:off x="3675247" y="5289082"/>
            <a:ext cx="1214388" cy="95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6" idx="5"/>
            <a:endCxn id="9" idx="0"/>
          </p:cNvCxnSpPr>
          <p:nvPr/>
        </p:nvCxnSpPr>
        <p:spPr>
          <a:xfrm flipH="1">
            <a:off x="4889635" y="3543752"/>
            <a:ext cx="41574" cy="112129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7" idx="7"/>
            <a:endCxn id="6" idx="4"/>
          </p:cNvCxnSpPr>
          <p:nvPr/>
        </p:nvCxnSpPr>
        <p:spPr>
          <a:xfrm flipV="1">
            <a:off x="3594901" y="3635140"/>
            <a:ext cx="1142334" cy="23908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6412562" y="2931427"/>
            <a:ext cx="548640" cy="624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endParaRPr lang="en-IN" dirty="0"/>
          </a:p>
        </p:txBody>
      </p:sp>
      <p:sp>
        <p:nvSpPr>
          <p:cNvPr id="36" name="Oval 35"/>
          <p:cNvSpPr/>
          <p:nvPr/>
        </p:nvSpPr>
        <p:spPr>
          <a:xfrm>
            <a:off x="8740275" y="2929822"/>
            <a:ext cx="548640" cy="624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endParaRPr lang="en-IN" dirty="0"/>
          </a:p>
        </p:txBody>
      </p:sp>
      <p:sp>
        <p:nvSpPr>
          <p:cNvPr id="37" name="Oval 36"/>
          <p:cNvSpPr/>
          <p:nvPr/>
        </p:nvSpPr>
        <p:spPr>
          <a:xfrm>
            <a:off x="8892675" y="4583764"/>
            <a:ext cx="548640" cy="624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endParaRPr lang="en-IN" dirty="0"/>
          </a:p>
        </p:txBody>
      </p:sp>
      <p:cxnSp>
        <p:nvCxnSpPr>
          <p:cNvPr id="38" name="Straight Connector 37"/>
          <p:cNvCxnSpPr>
            <a:stCxn id="35" idx="6"/>
            <a:endCxn id="36" idx="2"/>
          </p:cNvCxnSpPr>
          <p:nvPr/>
        </p:nvCxnSpPr>
        <p:spPr>
          <a:xfrm flipV="1">
            <a:off x="6961202" y="3241841"/>
            <a:ext cx="1779073" cy="160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5551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val 18"/>
          <p:cNvSpPr/>
          <p:nvPr/>
        </p:nvSpPr>
        <p:spPr>
          <a:xfrm>
            <a:off x="7863840" y="2286001"/>
            <a:ext cx="4023360" cy="430784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lstStyle/>
          <a:p>
            <a:r>
              <a:rPr lang="en-US" dirty="0" smtClean="0"/>
              <a:t>Strongly Connected Graph</a:t>
            </a:r>
            <a:endParaRPr lang="en-IN" dirty="0"/>
          </a:p>
        </p:txBody>
      </p:sp>
      <p:sp>
        <p:nvSpPr>
          <p:cNvPr id="3" name="Content Placeholder 2"/>
          <p:cNvSpPr>
            <a:spLocks noGrp="1"/>
          </p:cNvSpPr>
          <p:nvPr>
            <p:ph idx="1"/>
          </p:nvPr>
        </p:nvSpPr>
        <p:spPr>
          <a:xfrm>
            <a:off x="838200" y="1353671"/>
            <a:ext cx="5685602" cy="4853020"/>
          </a:xfrm>
        </p:spPr>
        <p:txBody>
          <a:bodyPr>
            <a:normAutofit/>
          </a:bodyPr>
          <a:lstStyle/>
          <a:p>
            <a:r>
              <a:rPr lang="en-US" dirty="0"/>
              <a:t>A </a:t>
            </a:r>
            <a:r>
              <a:rPr lang="en-US" dirty="0" smtClean="0"/>
              <a:t>directed graph </a:t>
            </a:r>
            <a:r>
              <a:rPr lang="en-US" dirty="0"/>
              <a:t>is called a </a:t>
            </a:r>
            <a:r>
              <a:rPr lang="en-US" dirty="0" smtClean="0"/>
              <a:t>strongly connected </a:t>
            </a:r>
            <a:r>
              <a:rPr lang="en-US" dirty="0"/>
              <a:t>graph if there is a </a:t>
            </a:r>
            <a:r>
              <a:rPr lang="en-US" dirty="0">
                <a:solidFill>
                  <a:srgbClr val="FF0000"/>
                </a:solidFill>
              </a:rPr>
              <a:t>path between every pair of vertices</a:t>
            </a:r>
            <a:r>
              <a:rPr lang="en-US" dirty="0" smtClean="0">
                <a:solidFill>
                  <a:srgbClr val="FF0000"/>
                </a:solidFill>
              </a:rPr>
              <a:t>.</a:t>
            </a:r>
          </a:p>
          <a:p>
            <a:r>
              <a:rPr lang="en-US" dirty="0" smtClean="0">
                <a:solidFill>
                  <a:srgbClr val="FF0000"/>
                </a:solidFill>
              </a:rPr>
              <a:t>Strongly Connected Components: </a:t>
            </a:r>
            <a:r>
              <a:rPr lang="en-US" dirty="0" smtClean="0"/>
              <a:t>In a directed graph, a SCC is defined as a maximal strongly connected subgraph.</a:t>
            </a:r>
          </a:p>
          <a:p>
            <a:r>
              <a:rPr lang="en-US" dirty="0" smtClean="0"/>
              <a:t>If a directed graph is not </a:t>
            </a:r>
            <a:r>
              <a:rPr lang="en-US" dirty="0">
                <a:solidFill>
                  <a:srgbClr val="FF0000"/>
                </a:solidFill>
              </a:rPr>
              <a:t>Strongly </a:t>
            </a:r>
            <a:r>
              <a:rPr lang="en-US" dirty="0" smtClean="0">
                <a:solidFill>
                  <a:srgbClr val="FF0000"/>
                </a:solidFill>
              </a:rPr>
              <a:t>Connected</a:t>
            </a:r>
            <a:r>
              <a:rPr lang="en-US" dirty="0" smtClean="0"/>
              <a:t>, then it can be decomposed into SCCs.</a:t>
            </a:r>
            <a:endParaRPr lang="en-IN" dirty="0"/>
          </a:p>
          <a:p>
            <a:endParaRPr lang="en-IN" dirty="0"/>
          </a:p>
        </p:txBody>
      </p:sp>
      <p:sp>
        <p:nvSpPr>
          <p:cNvPr id="4" name="Oval 3"/>
          <p:cNvSpPr/>
          <p:nvPr/>
        </p:nvSpPr>
        <p:spPr>
          <a:xfrm>
            <a:off x="6851064" y="4249553"/>
            <a:ext cx="548640" cy="6063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IN" dirty="0"/>
          </a:p>
        </p:txBody>
      </p:sp>
      <p:sp>
        <p:nvSpPr>
          <p:cNvPr id="5" name="Oval 4"/>
          <p:cNvSpPr/>
          <p:nvPr/>
        </p:nvSpPr>
        <p:spPr>
          <a:xfrm>
            <a:off x="8302875" y="2979018"/>
            <a:ext cx="548640" cy="624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sp>
        <p:nvSpPr>
          <p:cNvPr id="6" name="Oval 5"/>
          <p:cNvSpPr/>
          <p:nvPr/>
        </p:nvSpPr>
        <p:spPr>
          <a:xfrm>
            <a:off x="10630588" y="2977413"/>
            <a:ext cx="548640" cy="624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IN" dirty="0"/>
          </a:p>
        </p:txBody>
      </p:sp>
      <p:sp>
        <p:nvSpPr>
          <p:cNvPr id="7" name="Oval 6"/>
          <p:cNvSpPr/>
          <p:nvPr/>
        </p:nvSpPr>
        <p:spPr>
          <a:xfrm>
            <a:off x="8455275" y="4632960"/>
            <a:ext cx="548640" cy="624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IN" dirty="0"/>
          </a:p>
        </p:txBody>
      </p:sp>
      <p:sp>
        <p:nvSpPr>
          <p:cNvPr id="8" name="Oval 7"/>
          <p:cNvSpPr/>
          <p:nvPr/>
        </p:nvSpPr>
        <p:spPr>
          <a:xfrm>
            <a:off x="10782988" y="4631355"/>
            <a:ext cx="548640" cy="624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endParaRPr lang="en-IN" dirty="0"/>
          </a:p>
        </p:txBody>
      </p:sp>
      <p:cxnSp>
        <p:nvCxnSpPr>
          <p:cNvPr id="9" name="Straight Connector 8"/>
          <p:cNvCxnSpPr>
            <a:stCxn id="4" idx="7"/>
            <a:endCxn id="5" idx="3"/>
          </p:cNvCxnSpPr>
          <p:nvPr/>
        </p:nvCxnSpPr>
        <p:spPr>
          <a:xfrm flipV="1">
            <a:off x="7319358" y="3511668"/>
            <a:ext cx="1063863" cy="826689"/>
          </a:xfrm>
          <a:prstGeom prst="line">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5" idx="6"/>
            <a:endCxn id="6" idx="2"/>
          </p:cNvCxnSpPr>
          <p:nvPr/>
        </p:nvCxnSpPr>
        <p:spPr>
          <a:xfrm flipV="1">
            <a:off x="8851515" y="3289432"/>
            <a:ext cx="1779073" cy="1605"/>
          </a:xfrm>
          <a:prstGeom prst="line">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5" idx="4"/>
            <a:endCxn id="7" idx="0"/>
          </p:cNvCxnSpPr>
          <p:nvPr/>
        </p:nvCxnSpPr>
        <p:spPr>
          <a:xfrm>
            <a:off x="8577195" y="3603056"/>
            <a:ext cx="152400" cy="1029904"/>
          </a:xfrm>
          <a:prstGeom prst="line">
            <a:avLst/>
          </a:prstGeom>
          <a:ln w="38100">
            <a:solidFill>
              <a:srgbClr val="FF0000"/>
            </a:solidFill>
            <a:head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4" idx="5"/>
          </p:cNvCxnSpPr>
          <p:nvPr/>
        </p:nvCxnSpPr>
        <p:spPr>
          <a:xfrm>
            <a:off x="7319358" y="4767141"/>
            <a:ext cx="2055268" cy="1653942"/>
          </a:xfrm>
          <a:prstGeom prst="line">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7" idx="6"/>
            <a:endCxn id="17" idx="0"/>
          </p:cNvCxnSpPr>
          <p:nvPr/>
        </p:nvCxnSpPr>
        <p:spPr>
          <a:xfrm>
            <a:off x="9003915" y="4944979"/>
            <a:ext cx="574845" cy="988996"/>
          </a:xfrm>
          <a:prstGeom prst="line">
            <a:avLst/>
          </a:prstGeom>
          <a:ln w="38100">
            <a:solidFill>
              <a:srgbClr val="FF0000"/>
            </a:solidFill>
            <a:head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7" idx="7"/>
            <a:endCxn id="6" idx="3"/>
          </p:cNvCxnSpPr>
          <p:nvPr/>
        </p:nvCxnSpPr>
        <p:spPr>
          <a:xfrm flipV="1">
            <a:off x="8923569" y="3510063"/>
            <a:ext cx="1787365" cy="1214285"/>
          </a:xfrm>
          <a:prstGeom prst="line">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6" idx="4"/>
            <a:endCxn id="8" idx="0"/>
          </p:cNvCxnSpPr>
          <p:nvPr/>
        </p:nvCxnSpPr>
        <p:spPr>
          <a:xfrm>
            <a:off x="10904908" y="3601451"/>
            <a:ext cx="152400" cy="1029904"/>
          </a:xfrm>
          <a:prstGeom prst="line">
            <a:avLst/>
          </a:prstGeom>
          <a:ln w="38100">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endCxn id="8" idx="3"/>
          </p:cNvCxnSpPr>
          <p:nvPr/>
        </p:nvCxnSpPr>
        <p:spPr>
          <a:xfrm flipV="1">
            <a:off x="9842920" y="5164005"/>
            <a:ext cx="1020414" cy="1042686"/>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9304440" y="5933975"/>
            <a:ext cx="548640" cy="6063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en-IN" dirty="0"/>
          </a:p>
        </p:txBody>
      </p:sp>
      <p:sp>
        <p:nvSpPr>
          <p:cNvPr id="18" name="TextBox 17"/>
          <p:cNvSpPr txBox="1"/>
          <p:nvPr/>
        </p:nvSpPr>
        <p:spPr>
          <a:xfrm flipH="1">
            <a:off x="6730999" y="5770880"/>
            <a:ext cx="1652222" cy="369332"/>
          </a:xfrm>
          <a:prstGeom prst="rect">
            <a:avLst/>
          </a:prstGeom>
          <a:noFill/>
        </p:spPr>
        <p:txBody>
          <a:bodyPr wrap="square" rtlCol="0">
            <a:spAutoFit/>
          </a:bodyPr>
          <a:lstStyle/>
          <a:p>
            <a:r>
              <a:rPr lang="en-US" dirty="0" smtClean="0"/>
              <a:t>Not a SCG</a:t>
            </a:r>
            <a:endParaRPr lang="en-IN" dirty="0"/>
          </a:p>
        </p:txBody>
      </p:sp>
    </p:spTree>
    <p:extLst>
      <p:ext uri="{BB962C8B-B14F-4D97-AF65-F5344CB8AC3E}">
        <p14:creationId xmlns:p14="http://schemas.microsoft.com/office/powerpoint/2010/main" val="41508962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Graph Traversal Algorithms</a:t>
            </a:r>
            <a:endParaRPr lang="en-IN" dirty="0"/>
          </a:p>
        </p:txBody>
      </p:sp>
      <p:sp>
        <p:nvSpPr>
          <p:cNvPr id="3" name="Content Placeholder 2"/>
          <p:cNvSpPr>
            <a:spLocks noGrp="1"/>
          </p:cNvSpPr>
          <p:nvPr>
            <p:ph idx="1"/>
          </p:nvPr>
        </p:nvSpPr>
        <p:spPr/>
        <p:txBody>
          <a:bodyPr>
            <a:normAutofit/>
          </a:bodyPr>
          <a:lstStyle/>
          <a:p>
            <a:r>
              <a:rPr lang="en-IN" sz="3200" dirty="0" smtClean="0"/>
              <a:t>Given a vertex s (source vertex) in a graph G=(V, E), how do we systematically explore the other vertices V – {s} in G?</a:t>
            </a:r>
          </a:p>
          <a:p>
            <a:endParaRPr lang="en-IN" sz="3200" dirty="0" smtClean="0"/>
          </a:p>
          <a:p>
            <a:r>
              <a:rPr lang="en-IN" sz="3200" dirty="0" smtClean="0"/>
              <a:t>Breadth-First Search</a:t>
            </a:r>
          </a:p>
          <a:p>
            <a:endParaRPr lang="en-IN" sz="3200" dirty="0" smtClean="0"/>
          </a:p>
          <a:p>
            <a:endParaRPr lang="en-IN" sz="3200" dirty="0" smtClean="0"/>
          </a:p>
          <a:p>
            <a:r>
              <a:rPr lang="en-IN" sz="3200" dirty="0" smtClean="0"/>
              <a:t>Depth-First Search</a:t>
            </a:r>
            <a:endParaRPr lang="en-IN" sz="3200" dirty="0"/>
          </a:p>
        </p:txBody>
      </p:sp>
    </p:spTree>
    <p:extLst>
      <p:ext uri="{BB962C8B-B14F-4D97-AF65-F5344CB8AC3E}">
        <p14:creationId xmlns:p14="http://schemas.microsoft.com/office/powerpoint/2010/main" val="8007714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786" y="264160"/>
            <a:ext cx="10515600" cy="704028"/>
          </a:xfrm>
        </p:spPr>
        <p:txBody>
          <a:bodyPr/>
          <a:lstStyle/>
          <a:p>
            <a:r>
              <a:rPr lang="en-IN" dirty="0" smtClean="0"/>
              <a:t>Breadth First Traversal/Search (BFS)</a:t>
            </a:r>
            <a:endParaRPr lang="en-IN" dirty="0"/>
          </a:p>
        </p:txBody>
      </p:sp>
      <p:sp>
        <p:nvSpPr>
          <p:cNvPr id="3" name="Content Placeholder 2"/>
          <p:cNvSpPr>
            <a:spLocks noGrp="1"/>
          </p:cNvSpPr>
          <p:nvPr>
            <p:ph idx="1"/>
          </p:nvPr>
        </p:nvSpPr>
        <p:spPr/>
        <p:txBody>
          <a:bodyPr/>
          <a:lstStyle/>
          <a:p>
            <a:r>
              <a:rPr lang="en-IN" dirty="0" smtClean="0"/>
              <a:t>Input: G=(V, E) </a:t>
            </a:r>
          </a:p>
          <a:p>
            <a:r>
              <a:rPr lang="en-IN" dirty="0" smtClean="0"/>
              <a:t>Choose a vertex s, and explore its </a:t>
            </a:r>
            <a:r>
              <a:rPr lang="en-IN" dirty="0" err="1" smtClean="0"/>
              <a:t>neighbors</a:t>
            </a:r>
            <a:r>
              <a:rPr lang="en-IN" dirty="0" smtClean="0"/>
              <a:t> first, subsequently exploring the </a:t>
            </a:r>
            <a:r>
              <a:rPr lang="en-IN" dirty="0" err="1" smtClean="0"/>
              <a:t>neighbors</a:t>
            </a:r>
            <a:r>
              <a:rPr lang="en-IN" dirty="0" smtClean="0"/>
              <a:t> of the </a:t>
            </a:r>
            <a:r>
              <a:rPr lang="en-IN" dirty="0" err="1" smtClean="0"/>
              <a:t>neighbors</a:t>
            </a:r>
            <a:r>
              <a:rPr lang="en-IN" dirty="0" smtClean="0"/>
              <a:t>.</a:t>
            </a:r>
          </a:p>
          <a:p>
            <a:r>
              <a:rPr lang="en-IN" dirty="0" smtClean="0"/>
              <a:t>For an undirected unweighted graph G, BFS gives shortest path from s to all other reachable vertices of the graph G.</a:t>
            </a:r>
            <a:endParaRPr lang="en-IN" dirty="0"/>
          </a:p>
        </p:txBody>
      </p:sp>
      <p:sp>
        <p:nvSpPr>
          <p:cNvPr id="4" name="Oval 3"/>
          <p:cNvSpPr/>
          <p:nvPr/>
        </p:nvSpPr>
        <p:spPr>
          <a:xfrm>
            <a:off x="6014720" y="3271520"/>
            <a:ext cx="609600" cy="64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smtClean="0"/>
              <a:t>s</a:t>
            </a:r>
            <a:endParaRPr lang="en-IN" sz="2200" dirty="0"/>
          </a:p>
        </p:txBody>
      </p:sp>
      <p:cxnSp>
        <p:nvCxnSpPr>
          <p:cNvPr id="6" name="Straight Connector 5"/>
          <p:cNvCxnSpPr>
            <a:stCxn id="4" idx="2"/>
            <a:endCxn id="14" idx="7"/>
          </p:cNvCxnSpPr>
          <p:nvPr/>
        </p:nvCxnSpPr>
        <p:spPr>
          <a:xfrm flipH="1">
            <a:off x="5326006" y="3591560"/>
            <a:ext cx="688714" cy="823153"/>
          </a:xfrm>
          <a:prstGeom prst="line">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Connector 7"/>
          <p:cNvCxnSpPr>
            <a:endCxn id="12" idx="0"/>
          </p:cNvCxnSpPr>
          <p:nvPr/>
        </p:nvCxnSpPr>
        <p:spPr>
          <a:xfrm flipH="1">
            <a:off x="6228080" y="3911600"/>
            <a:ext cx="10160" cy="528320"/>
          </a:xfrm>
          <a:prstGeom prst="line">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6"/>
            <a:endCxn id="13" idx="0"/>
          </p:cNvCxnSpPr>
          <p:nvPr/>
        </p:nvCxnSpPr>
        <p:spPr>
          <a:xfrm>
            <a:off x="6624320" y="3591560"/>
            <a:ext cx="1168400" cy="807720"/>
          </a:xfrm>
          <a:prstGeom prst="line">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5923280" y="4439920"/>
            <a:ext cx="609600" cy="660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smtClean="0"/>
              <a:t>s</a:t>
            </a:r>
            <a:r>
              <a:rPr lang="en-IN" dirty="0" smtClean="0"/>
              <a:t>2</a:t>
            </a:r>
            <a:endParaRPr lang="en-IN" dirty="0"/>
          </a:p>
        </p:txBody>
      </p:sp>
      <p:sp>
        <p:nvSpPr>
          <p:cNvPr id="13" name="Oval 12"/>
          <p:cNvSpPr/>
          <p:nvPr/>
        </p:nvSpPr>
        <p:spPr>
          <a:xfrm>
            <a:off x="7487920" y="4399280"/>
            <a:ext cx="609600" cy="660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smtClean="0"/>
              <a:t>s</a:t>
            </a:r>
            <a:r>
              <a:rPr lang="en-IN" dirty="0" smtClean="0"/>
              <a:t>3</a:t>
            </a:r>
            <a:endParaRPr lang="en-IN" dirty="0"/>
          </a:p>
        </p:txBody>
      </p:sp>
      <p:sp>
        <p:nvSpPr>
          <p:cNvPr id="14" name="Oval 13"/>
          <p:cNvSpPr/>
          <p:nvPr/>
        </p:nvSpPr>
        <p:spPr>
          <a:xfrm>
            <a:off x="4805680" y="4318000"/>
            <a:ext cx="609600" cy="660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smtClean="0"/>
              <a:t>s</a:t>
            </a:r>
            <a:r>
              <a:rPr lang="en-IN" dirty="0" smtClean="0"/>
              <a:t>1</a:t>
            </a:r>
            <a:endParaRPr lang="en-IN" dirty="0"/>
          </a:p>
        </p:txBody>
      </p:sp>
      <p:sp>
        <p:nvSpPr>
          <p:cNvPr id="15" name="Oval 14"/>
          <p:cNvSpPr/>
          <p:nvPr/>
        </p:nvSpPr>
        <p:spPr>
          <a:xfrm>
            <a:off x="6004560" y="6014720"/>
            <a:ext cx="762000" cy="64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smtClean="0"/>
              <a:t>s</a:t>
            </a:r>
            <a:r>
              <a:rPr lang="en-IN" dirty="0" smtClean="0"/>
              <a:t>12</a:t>
            </a:r>
            <a:endParaRPr lang="en-IN" dirty="0"/>
          </a:p>
        </p:txBody>
      </p:sp>
      <p:sp>
        <p:nvSpPr>
          <p:cNvPr id="16" name="Oval 15"/>
          <p:cNvSpPr/>
          <p:nvPr/>
        </p:nvSpPr>
        <p:spPr>
          <a:xfrm>
            <a:off x="7640320" y="5974080"/>
            <a:ext cx="812800" cy="680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smtClean="0"/>
              <a:t>s</a:t>
            </a:r>
            <a:r>
              <a:rPr lang="en-IN" dirty="0" smtClean="0"/>
              <a:t>31</a:t>
            </a:r>
            <a:endParaRPr lang="en-IN" dirty="0"/>
          </a:p>
        </p:txBody>
      </p:sp>
      <p:sp>
        <p:nvSpPr>
          <p:cNvPr id="17" name="Oval 16"/>
          <p:cNvSpPr/>
          <p:nvPr/>
        </p:nvSpPr>
        <p:spPr>
          <a:xfrm>
            <a:off x="4724400" y="5892800"/>
            <a:ext cx="84328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smtClean="0"/>
              <a:t>s</a:t>
            </a:r>
            <a:r>
              <a:rPr lang="en-IN" dirty="0" smtClean="0"/>
              <a:t>11</a:t>
            </a:r>
            <a:endParaRPr lang="en-IN" dirty="0"/>
          </a:p>
        </p:txBody>
      </p:sp>
      <p:cxnSp>
        <p:nvCxnSpPr>
          <p:cNvPr id="19" name="Straight Connector 18"/>
          <p:cNvCxnSpPr>
            <a:stCxn id="14" idx="4"/>
            <a:endCxn id="17" idx="0"/>
          </p:cNvCxnSpPr>
          <p:nvPr/>
        </p:nvCxnSpPr>
        <p:spPr>
          <a:xfrm>
            <a:off x="5110480" y="4978400"/>
            <a:ext cx="35560" cy="914400"/>
          </a:xfrm>
          <a:prstGeom prst="line">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4" idx="5"/>
            <a:endCxn id="15" idx="0"/>
          </p:cNvCxnSpPr>
          <p:nvPr/>
        </p:nvCxnSpPr>
        <p:spPr>
          <a:xfrm>
            <a:off x="5326006" y="4881687"/>
            <a:ext cx="1059554" cy="1133033"/>
          </a:xfrm>
          <a:prstGeom prst="line">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16" idx="0"/>
          </p:cNvCxnSpPr>
          <p:nvPr/>
        </p:nvCxnSpPr>
        <p:spPr>
          <a:xfrm>
            <a:off x="7874000" y="5059680"/>
            <a:ext cx="172720" cy="914400"/>
          </a:xfrm>
          <a:prstGeom prst="line">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5" idx="7"/>
            <a:endCxn id="4" idx="5"/>
          </p:cNvCxnSpPr>
          <p:nvPr/>
        </p:nvCxnSpPr>
        <p:spPr>
          <a:xfrm flipH="1" flipV="1">
            <a:off x="6535046" y="3817862"/>
            <a:ext cx="119922" cy="2290596"/>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8696960" y="3659626"/>
            <a:ext cx="2961640" cy="1200329"/>
          </a:xfrm>
          <a:prstGeom prst="rect">
            <a:avLst/>
          </a:prstGeom>
          <a:noFill/>
        </p:spPr>
        <p:txBody>
          <a:bodyPr wrap="square" rtlCol="0">
            <a:spAutoFit/>
          </a:bodyPr>
          <a:lstStyle/>
          <a:p>
            <a:r>
              <a:rPr lang="en-IN" dirty="0" smtClean="0"/>
              <a:t>If there is a directed edge from a node to its ancestor in the BFS tree, then cycle is detected.</a:t>
            </a:r>
            <a:endParaRPr lang="en-IN" dirty="0"/>
          </a:p>
        </p:txBody>
      </p:sp>
    </p:spTree>
    <p:extLst>
      <p:ext uri="{BB962C8B-B14F-4D97-AF65-F5344CB8AC3E}">
        <p14:creationId xmlns:p14="http://schemas.microsoft.com/office/powerpoint/2010/main" val="1080588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150751" y="2992922"/>
            <a:ext cx="548640" cy="6063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IN" dirty="0"/>
          </a:p>
        </p:txBody>
      </p:sp>
      <p:sp>
        <p:nvSpPr>
          <p:cNvPr id="5" name="Oval 4"/>
          <p:cNvSpPr/>
          <p:nvPr/>
        </p:nvSpPr>
        <p:spPr>
          <a:xfrm>
            <a:off x="2602562" y="1722387"/>
            <a:ext cx="548640" cy="624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sp>
        <p:nvSpPr>
          <p:cNvPr id="6" name="Oval 5"/>
          <p:cNvSpPr/>
          <p:nvPr/>
        </p:nvSpPr>
        <p:spPr>
          <a:xfrm>
            <a:off x="4930275" y="1720782"/>
            <a:ext cx="548640" cy="624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IN" dirty="0"/>
          </a:p>
        </p:txBody>
      </p:sp>
      <p:sp>
        <p:nvSpPr>
          <p:cNvPr id="7" name="Oval 6"/>
          <p:cNvSpPr/>
          <p:nvPr/>
        </p:nvSpPr>
        <p:spPr>
          <a:xfrm>
            <a:off x="3593967" y="4646864"/>
            <a:ext cx="548640" cy="6063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en-IN" dirty="0"/>
          </a:p>
        </p:txBody>
      </p:sp>
      <p:sp>
        <p:nvSpPr>
          <p:cNvPr id="8" name="Oval 7"/>
          <p:cNvSpPr/>
          <p:nvPr/>
        </p:nvSpPr>
        <p:spPr>
          <a:xfrm>
            <a:off x="2754962" y="3376329"/>
            <a:ext cx="548640" cy="624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IN" dirty="0"/>
          </a:p>
        </p:txBody>
      </p:sp>
      <p:sp>
        <p:nvSpPr>
          <p:cNvPr id="9" name="Oval 8"/>
          <p:cNvSpPr/>
          <p:nvPr/>
        </p:nvSpPr>
        <p:spPr>
          <a:xfrm>
            <a:off x="5082675" y="3374724"/>
            <a:ext cx="548640" cy="624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endParaRPr lang="en-IN" dirty="0"/>
          </a:p>
        </p:txBody>
      </p:sp>
      <p:cxnSp>
        <p:nvCxnSpPr>
          <p:cNvPr id="10" name="Straight Connector 9"/>
          <p:cNvCxnSpPr>
            <a:stCxn id="4" idx="7"/>
            <a:endCxn id="5" idx="3"/>
          </p:cNvCxnSpPr>
          <p:nvPr/>
        </p:nvCxnSpPr>
        <p:spPr>
          <a:xfrm flipV="1">
            <a:off x="1619045" y="2255037"/>
            <a:ext cx="1063863" cy="82668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5" idx="6"/>
            <a:endCxn id="6" idx="2"/>
          </p:cNvCxnSpPr>
          <p:nvPr/>
        </p:nvCxnSpPr>
        <p:spPr>
          <a:xfrm flipV="1">
            <a:off x="3151202" y="2032801"/>
            <a:ext cx="1779073" cy="160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4" idx="5"/>
            <a:endCxn id="7" idx="3"/>
          </p:cNvCxnSpPr>
          <p:nvPr/>
        </p:nvCxnSpPr>
        <p:spPr>
          <a:xfrm>
            <a:off x="1619045" y="3510510"/>
            <a:ext cx="2055268" cy="165394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5"/>
            <a:endCxn id="7" idx="0"/>
          </p:cNvCxnSpPr>
          <p:nvPr/>
        </p:nvCxnSpPr>
        <p:spPr>
          <a:xfrm>
            <a:off x="3223256" y="3908979"/>
            <a:ext cx="645031" cy="73788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9" idx="4"/>
            <a:endCxn id="7" idx="6"/>
          </p:cNvCxnSpPr>
          <p:nvPr/>
        </p:nvCxnSpPr>
        <p:spPr>
          <a:xfrm flipH="1">
            <a:off x="4142607" y="3998762"/>
            <a:ext cx="1214388" cy="95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4" idx="6"/>
            <a:endCxn id="6" idx="4"/>
          </p:cNvCxnSpPr>
          <p:nvPr/>
        </p:nvCxnSpPr>
        <p:spPr>
          <a:xfrm flipV="1">
            <a:off x="1699391" y="2344820"/>
            <a:ext cx="3505204" cy="95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8" idx="6"/>
            <a:endCxn id="9" idx="2"/>
          </p:cNvCxnSpPr>
          <p:nvPr/>
        </p:nvCxnSpPr>
        <p:spPr>
          <a:xfrm flipV="1">
            <a:off x="3303602" y="3686743"/>
            <a:ext cx="1779073" cy="160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7" name="Title 1"/>
          <p:cNvSpPr>
            <a:spLocks noGrp="1"/>
          </p:cNvSpPr>
          <p:nvPr>
            <p:ph type="title"/>
          </p:nvPr>
        </p:nvSpPr>
        <p:spPr>
          <a:xfrm>
            <a:off x="434786" y="242047"/>
            <a:ext cx="10515600" cy="726141"/>
          </a:xfrm>
        </p:spPr>
        <p:txBody>
          <a:bodyPr/>
          <a:lstStyle/>
          <a:p>
            <a:r>
              <a:rPr lang="en-IN" dirty="0" smtClean="0"/>
              <a:t>Breadth First Traversal/Search (BFS)</a:t>
            </a:r>
            <a:endParaRPr lang="en-IN" dirty="0"/>
          </a:p>
        </p:txBody>
      </p:sp>
      <p:sp>
        <p:nvSpPr>
          <p:cNvPr id="31" name="TextBox 30"/>
          <p:cNvSpPr txBox="1"/>
          <p:nvPr/>
        </p:nvSpPr>
        <p:spPr>
          <a:xfrm>
            <a:off x="6709348" y="1663469"/>
            <a:ext cx="4598732" cy="769441"/>
          </a:xfrm>
          <a:prstGeom prst="rect">
            <a:avLst/>
          </a:prstGeom>
          <a:noFill/>
        </p:spPr>
        <p:txBody>
          <a:bodyPr wrap="square" rtlCol="0">
            <a:spAutoFit/>
          </a:bodyPr>
          <a:lstStyle/>
          <a:p>
            <a:r>
              <a:rPr lang="en-IN" sz="2200" dirty="0" smtClean="0"/>
              <a:t>0 | 1 2 4 | 3 5</a:t>
            </a:r>
          </a:p>
          <a:p>
            <a:r>
              <a:rPr lang="en-IN" sz="2200" b="1" dirty="0" smtClean="0">
                <a:solidFill>
                  <a:srgbClr val="FF0000"/>
                </a:solidFill>
              </a:rPr>
              <a:t>Implementation</a:t>
            </a:r>
            <a:r>
              <a:rPr lang="en-IN" sz="2200" dirty="0" smtClean="0"/>
              <a:t>: Linear Queue</a:t>
            </a:r>
            <a:endParaRPr lang="en-IN" sz="2200" dirty="0"/>
          </a:p>
        </p:txBody>
      </p:sp>
      <p:graphicFrame>
        <p:nvGraphicFramePr>
          <p:cNvPr id="33" name="Table 32"/>
          <p:cNvGraphicFramePr>
            <a:graphicFrameLocks noGrp="1"/>
          </p:cNvGraphicFramePr>
          <p:nvPr>
            <p:extLst>
              <p:ext uri="{D42A27DB-BD31-4B8C-83A1-F6EECF244321}">
                <p14:modId xmlns:p14="http://schemas.microsoft.com/office/powerpoint/2010/main" val="1673273204"/>
              </p:ext>
            </p:extLst>
          </p:nvPr>
        </p:nvGraphicFramePr>
        <p:xfrm>
          <a:off x="2032000" y="5677746"/>
          <a:ext cx="8128002" cy="365760"/>
        </p:xfrm>
        <a:graphic>
          <a:graphicData uri="http://schemas.openxmlformats.org/drawingml/2006/table">
            <a:tbl>
              <a:tblPr firstRow="1" bandRow="1">
                <a:tableStyleId>{5C22544A-7EE6-4342-B048-85BDC9FD1C3A}</a:tableStyleId>
              </a:tblPr>
              <a:tblGrid>
                <a:gridCol w="1354667"/>
                <a:gridCol w="1354667"/>
                <a:gridCol w="1354667"/>
                <a:gridCol w="1354667"/>
                <a:gridCol w="1354667"/>
                <a:gridCol w="1354667"/>
              </a:tblGrid>
              <a:tr h="347134">
                <a:tc>
                  <a:txBody>
                    <a:bodyPr/>
                    <a:lstStyle/>
                    <a:p>
                      <a:pPr algn="ctr"/>
                      <a:r>
                        <a:rPr lang="en-IN" dirty="0" smtClean="0"/>
                        <a:t>0</a:t>
                      </a: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r>
            </a:tbl>
          </a:graphicData>
        </a:graphic>
      </p:graphicFrame>
    </p:spTree>
    <p:extLst>
      <p:ext uri="{BB962C8B-B14F-4D97-AF65-F5344CB8AC3E}">
        <p14:creationId xmlns:p14="http://schemas.microsoft.com/office/powerpoint/2010/main" val="27463989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Structure</a:t>
            </a:r>
            <a:endParaRPr lang="en-IN" dirty="0"/>
          </a:p>
        </p:txBody>
      </p:sp>
      <p:sp>
        <p:nvSpPr>
          <p:cNvPr id="3" name="Content Placeholder 2"/>
          <p:cNvSpPr>
            <a:spLocks noGrp="1"/>
          </p:cNvSpPr>
          <p:nvPr>
            <p:ph idx="1"/>
          </p:nvPr>
        </p:nvSpPr>
        <p:spPr/>
        <p:txBody>
          <a:bodyPr/>
          <a:lstStyle/>
          <a:p>
            <a:r>
              <a:rPr lang="en-IN" dirty="0" smtClean="0"/>
              <a:t>For each node x, we maintain three variables</a:t>
            </a:r>
          </a:p>
          <a:p>
            <a:pPr marL="914400" lvl="1" indent="-457200">
              <a:buFont typeface="+mj-lt"/>
              <a:buAutoNum type="arabicPeriod"/>
            </a:pPr>
            <a:r>
              <a:rPr lang="en-IN" dirty="0" smtClean="0"/>
              <a:t>Distance of x from the source s: </a:t>
            </a:r>
            <a:r>
              <a:rPr lang="en-IN" dirty="0" err="1" smtClean="0">
                <a:solidFill>
                  <a:srgbClr val="FF0000"/>
                </a:solidFill>
              </a:rPr>
              <a:t>dist</a:t>
            </a:r>
            <a:endParaRPr lang="en-IN" dirty="0" smtClean="0">
              <a:solidFill>
                <a:srgbClr val="FF0000"/>
              </a:solidFill>
            </a:endParaRPr>
          </a:p>
          <a:p>
            <a:pPr marL="914400" lvl="1" indent="-457200">
              <a:buFont typeface="+mj-lt"/>
              <a:buAutoNum type="arabicPeriod"/>
            </a:pPr>
            <a:r>
              <a:rPr lang="en-IN" dirty="0" smtClean="0"/>
              <a:t>Parent of x: </a:t>
            </a:r>
            <a:r>
              <a:rPr lang="en-IN" dirty="0" smtClean="0">
                <a:solidFill>
                  <a:srgbClr val="FF0000"/>
                </a:solidFill>
              </a:rPr>
              <a:t>parent</a:t>
            </a:r>
          </a:p>
          <a:p>
            <a:pPr marL="914400" lvl="1" indent="-457200">
              <a:buFont typeface="+mj-lt"/>
              <a:buAutoNum type="arabicPeriod"/>
            </a:pPr>
            <a:r>
              <a:rPr lang="en-IN" dirty="0" smtClean="0"/>
              <a:t>Is x already visited during BFS:</a:t>
            </a:r>
            <a:r>
              <a:rPr lang="en-IN" dirty="0" smtClean="0">
                <a:solidFill>
                  <a:srgbClr val="FF0000"/>
                </a:solidFill>
              </a:rPr>
              <a:t> visited</a:t>
            </a:r>
          </a:p>
          <a:p>
            <a:pPr marL="914400" lvl="1" indent="-457200">
              <a:buFont typeface="+mj-lt"/>
              <a:buAutoNum type="arabicPeriod"/>
            </a:pPr>
            <a:endParaRPr lang="en-IN" dirty="0">
              <a:solidFill>
                <a:srgbClr val="FF0000"/>
              </a:solidFill>
            </a:endParaRPr>
          </a:p>
          <a:p>
            <a:r>
              <a:rPr lang="en-IN" dirty="0" smtClean="0">
                <a:solidFill>
                  <a:srgbClr val="FF0000"/>
                </a:solidFill>
              </a:rPr>
              <a:t>Linear Queue</a:t>
            </a:r>
            <a:endParaRPr lang="en-IN" dirty="0" smtClean="0"/>
          </a:p>
          <a:p>
            <a:pPr marL="914400" lvl="1" indent="-457200">
              <a:buFont typeface="+mj-lt"/>
              <a:buAutoNum type="arabicPeriod"/>
            </a:pPr>
            <a:endParaRPr lang="en-IN" dirty="0"/>
          </a:p>
        </p:txBody>
      </p:sp>
    </p:spTree>
    <p:extLst>
      <p:ext uri="{BB962C8B-B14F-4D97-AF65-F5344CB8AC3E}">
        <p14:creationId xmlns:p14="http://schemas.microsoft.com/office/powerpoint/2010/main" val="490469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BFS Algorithm</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BFS(G, s)</a:t>
            </a:r>
          </a:p>
          <a:p>
            <a:pPr marL="457200" indent="-457200">
              <a:buFont typeface="+mj-lt"/>
              <a:buAutoNum type="arabicPeriod"/>
            </a:pPr>
            <a:r>
              <a:rPr lang="en-IN" dirty="0" smtClean="0"/>
              <a:t>For all vertex x in V – {s}     </a:t>
            </a:r>
            <a:r>
              <a:rPr lang="en-IN" dirty="0" err="1" smtClean="0"/>
              <a:t>dist</a:t>
            </a:r>
            <a:r>
              <a:rPr lang="en-IN" dirty="0" smtClean="0"/>
              <a:t>[x] = </a:t>
            </a:r>
            <a:r>
              <a:rPr lang="en-IN" dirty="0" err="1" smtClean="0"/>
              <a:t>inf</a:t>
            </a:r>
            <a:r>
              <a:rPr lang="en-IN" dirty="0" smtClean="0"/>
              <a:t>     parent[x] = NULL</a:t>
            </a:r>
            <a:endParaRPr lang="en-IN" dirty="0"/>
          </a:p>
          <a:p>
            <a:pPr marL="457200" indent="-457200">
              <a:buFont typeface="+mj-lt"/>
              <a:buAutoNum type="arabicPeriod"/>
            </a:pPr>
            <a:r>
              <a:rPr lang="en-IN" dirty="0" err="1" smtClean="0"/>
              <a:t>Dist</a:t>
            </a:r>
            <a:r>
              <a:rPr lang="en-IN" dirty="0" smtClean="0"/>
              <a:t>[s] = 0</a:t>
            </a:r>
          </a:p>
          <a:p>
            <a:pPr marL="457200" indent="-457200">
              <a:buFont typeface="+mj-lt"/>
              <a:buAutoNum type="arabicPeriod"/>
            </a:pPr>
            <a:r>
              <a:rPr lang="en-IN" dirty="0" smtClean="0"/>
              <a:t>Initialize the Queue Q</a:t>
            </a:r>
          </a:p>
          <a:p>
            <a:pPr marL="457200" indent="-457200">
              <a:buFont typeface="+mj-lt"/>
              <a:buAutoNum type="arabicPeriod"/>
            </a:pPr>
            <a:r>
              <a:rPr lang="en-IN" dirty="0" err="1"/>
              <a:t>e</a:t>
            </a:r>
            <a:r>
              <a:rPr lang="en-IN" dirty="0" err="1" smtClean="0"/>
              <a:t>nqueue</a:t>
            </a:r>
            <a:r>
              <a:rPr lang="en-IN" dirty="0" smtClean="0"/>
              <a:t>(Q, s)</a:t>
            </a:r>
          </a:p>
          <a:p>
            <a:pPr marL="457200" indent="-457200">
              <a:buFont typeface="+mj-lt"/>
              <a:buAutoNum type="arabicPeriod"/>
            </a:pPr>
            <a:r>
              <a:rPr lang="en-IN" dirty="0" smtClean="0"/>
              <a:t>While( Q is not empty) {</a:t>
            </a:r>
          </a:p>
          <a:p>
            <a:pPr marL="914400" lvl="1" indent="-457200">
              <a:buFont typeface="+mj-lt"/>
              <a:buAutoNum type="alphaLcPeriod"/>
            </a:pPr>
            <a:r>
              <a:rPr lang="en-IN" dirty="0"/>
              <a:t>u</a:t>
            </a:r>
            <a:r>
              <a:rPr lang="en-IN" dirty="0" smtClean="0"/>
              <a:t> = </a:t>
            </a:r>
            <a:r>
              <a:rPr lang="en-IN" dirty="0" err="1" smtClean="0"/>
              <a:t>dequeue</a:t>
            </a:r>
            <a:r>
              <a:rPr lang="en-IN" dirty="0" smtClean="0"/>
              <a:t>(Q)</a:t>
            </a:r>
          </a:p>
          <a:p>
            <a:pPr marL="914400" lvl="1" indent="-457200">
              <a:buFont typeface="+mj-lt"/>
              <a:buAutoNum type="alphaLcPeriod"/>
            </a:pPr>
            <a:r>
              <a:rPr lang="en-IN" dirty="0" smtClean="0"/>
              <a:t>Visited[u] = 1</a:t>
            </a:r>
          </a:p>
          <a:p>
            <a:pPr marL="914400" lvl="1" indent="-457200">
              <a:buFont typeface="+mj-lt"/>
              <a:buAutoNum type="alphaLcPeriod"/>
            </a:pPr>
            <a:r>
              <a:rPr lang="en-IN" dirty="0" smtClean="0"/>
              <a:t>For each v in </a:t>
            </a:r>
            <a:r>
              <a:rPr lang="en-IN" dirty="0" err="1" smtClean="0"/>
              <a:t>Adj</a:t>
            </a:r>
            <a:r>
              <a:rPr lang="en-IN" dirty="0" smtClean="0"/>
              <a:t>[u]</a:t>
            </a:r>
          </a:p>
          <a:p>
            <a:pPr marL="914400" lvl="2" indent="0">
              <a:buNone/>
            </a:pPr>
            <a:r>
              <a:rPr lang="en-IN" dirty="0" smtClean="0"/>
              <a:t>     If(visited[v] == 0) </a:t>
            </a:r>
          </a:p>
          <a:p>
            <a:pPr marL="1885950" lvl="3" indent="-514350">
              <a:buFont typeface="+mj-lt"/>
              <a:buAutoNum type="romanLcPeriod"/>
            </a:pPr>
            <a:r>
              <a:rPr lang="en-IN" dirty="0" err="1"/>
              <a:t>d</a:t>
            </a:r>
            <a:r>
              <a:rPr lang="en-IN" dirty="0" err="1" smtClean="0"/>
              <a:t>ist</a:t>
            </a:r>
            <a:r>
              <a:rPr lang="en-IN" dirty="0" smtClean="0"/>
              <a:t>[v] = </a:t>
            </a:r>
            <a:r>
              <a:rPr lang="en-IN" dirty="0" err="1" smtClean="0"/>
              <a:t>dist</a:t>
            </a:r>
            <a:r>
              <a:rPr lang="en-IN" dirty="0" smtClean="0"/>
              <a:t>[u] + 1</a:t>
            </a:r>
          </a:p>
          <a:p>
            <a:pPr marL="1885950" lvl="3" indent="-514350">
              <a:buFont typeface="+mj-lt"/>
              <a:buAutoNum type="romanLcPeriod"/>
            </a:pPr>
            <a:r>
              <a:rPr lang="en-IN" dirty="0"/>
              <a:t>p</a:t>
            </a:r>
            <a:r>
              <a:rPr lang="en-IN" dirty="0" smtClean="0"/>
              <a:t>arent[v] = u</a:t>
            </a:r>
          </a:p>
          <a:p>
            <a:pPr marL="1885950" lvl="3" indent="-514350">
              <a:buFont typeface="+mj-lt"/>
              <a:buAutoNum type="romanLcPeriod"/>
            </a:pPr>
            <a:r>
              <a:rPr lang="en-IN" dirty="0" smtClean="0"/>
              <a:t>Visited[v] = 1</a:t>
            </a:r>
          </a:p>
          <a:p>
            <a:pPr marL="1885950" lvl="3" indent="-514350">
              <a:buFont typeface="+mj-lt"/>
              <a:buAutoNum type="romanLcPeriod"/>
            </a:pPr>
            <a:r>
              <a:rPr lang="en-IN" dirty="0" err="1"/>
              <a:t>e</a:t>
            </a:r>
            <a:r>
              <a:rPr lang="en-IN" dirty="0" err="1" smtClean="0"/>
              <a:t>nqueue</a:t>
            </a:r>
            <a:r>
              <a:rPr lang="en-IN" dirty="0" smtClean="0"/>
              <a:t>(Q, v)</a:t>
            </a:r>
          </a:p>
          <a:p>
            <a:pPr marL="457200" indent="-457200">
              <a:buFont typeface="+mj-lt"/>
              <a:buAutoNum type="arabicPeriod"/>
            </a:pPr>
            <a:r>
              <a:rPr lang="en-IN" dirty="0"/>
              <a:t>}</a:t>
            </a:r>
          </a:p>
        </p:txBody>
      </p:sp>
    </p:spTree>
    <p:extLst>
      <p:ext uri="{BB962C8B-B14F-4D97-AF65-F5344CB8AC3E}">
        <p14:creationId xmlns:p14="http://schemas.microsoft.com/office/powerpoint/2010/main" val="4023614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500511" y="2992922"/>
            <a:ext cx="548640" cy="6063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IN" dirty="0"/>
          </a:p>
        </p:txBody>
      </p:sp>
      <p:sp>
        <p:nvSpPr>
          <p:cNvPr id="5" name="Oval 4"/>
          <p:cNvSpPr/>
          <p:nvPr/>
        </p:nvSpPr>
        <p:spPr>
          <a:xfrm>
            <a:off x="1952322" y="1722387"/>
            <a:ext cx="548640" cy="624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sp>
        <p:nvSpPr>
          <p:cNvPr id="6" name="Oval 5"/>
          <p:cNvSpPr/>
          <p:nvPr/>
        </p:nvSpPr>
        <p:spPr>
          <a:xfrm>
            <a:off x="4280035" y="1720782"/>
            <a:ext cx="548640" cy="624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IN" dirty="0"/>
          </a:p>
        </p:txBody>
      </p:sp>
      <p:sp>
        <p:nvSpPr>
          <p:cNvPr id="7" name="Oval 6"/>
          <p:cNvSpPr/>
          <p:nvPr/>
        </p:nvSpPr>
        <p:spPr>
          <a:xfrm>
            <a:off x="2943727" y="4646864"/>
            <a:ext cx="548640" cy="6063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en-IN" dirty="0"/>
          </a:p>
        </p:txBody>
      </p:sp>
      <p:sp>
        <p:nvSpPr>
          <p:cNvPr id="8" name="Oval 7"/>
          <p:cNvSpPr/>
          <p:nvPr/>
        </p:nvSpPr>
        <p:spPr>
          <a:xfrm>
            <a:off x="2104722" y="3376329"/>
            <a:ext cx="548640" cy="624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IN" dirty="0"/>
          </a:p>
        </p:txBody>
      </p:sp>
      <p:sp>
        <p:nvSpPr>
          <p:cNvPr id="9" name="Oval 8"/>
          <p:cNvSpPr/>
          <p:nvPr/>
        </p:nvSpPr>
        <p:spPr>
          <a:xfrm>
            <a:off x="4432435" y="3374724"/>
            <a:ext cx="548640" cy="624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endParaRPr lang="en-IN" dirty="0"/>
          </a:p>
        </p:txBody>
      </p:sp>
      <p:cxnSp>
        <p:nvCxnSpPr>
          <p:cNvPr id="10" name="Straight Connector 9"/>
          <p:cNvCxnSpPr>
            <a:stCxn id="4" idx="7"/>
            <a:endCxn id="5" idx="3"/>
          </p:cNvCxnSpPr>
          <p:nvPr/>
        </p:nvCxnSpPr>
        <p:spPr>
          <a:xfrm flipV="1">
            <a:off x="968805" y="2255037"/>
            <a:ext cx="1063863" cy="826689"/>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5" idx="6"/>
            <a:endCxn id="6" idx="2"/>
          </p:cNvCxnSpPr>
          <p:nvPr/>
        </p:nvCxnSpPr>
        <p:spPr>
          <a:xfrm flipV="1">
            <a:off x="2500962" y="2032801"/>
            <a:ext cx="1779073" cy="160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4" idx="5"/>
            <a:endCxn id="7" idx="3"/>
          </p:cNvCxnSpPr>
          <p:nvPr/>
        </p:nvCxnSpPr>
        <p:spPr>
          <a:xfrm>
            <a:off x="968805" y="3510510"/>
            <a:ext cx="2055268" cy="1653942"/>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5"/>
            <a:endCxn id="7" idx="0"/>
          </p:cNvCxnSpPr>
          <p:nvPr/>
        </p:nvCxnSpPr>
        <p:spPr>
          <a:xfrm>
            <a:off x="2573016" y="3908979"/>
            <a:ext cx="645031" cy="737885"/>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9" idx="4"/>
            <a:endCxn id="7" idx="6"/>
          </p:cNvCxnSpPr>
          <p:nvPr/>
        </p:nvCxnSpPr>
        <p:spPr>
          <a:xfrm flipH="1">
            <a:off x="3492367" y="3998762"/>
            <a:ext cx="1214388" cy="951298"/>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4" idx="6"/>
            <a:endCxn id="6" idx="4"/>
          </p:cNvCxnSpPr>
          <p:nvPr/>
        </p:nvCxnSpPr>
        <p:spPr>
          <a:xfrm flipV="1">
            <a:off x="1049151" y="2344820"/>
            <a:ext cx="3505204" cy="951298"/>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8" idx="6"/>
            <a:endCxn id="9" idx="2"/>
          </p:cNvCxnSpPr>
          <p:nvPr/>
        </p:nvCxnSpPr>
        <p:spPr>
          <a:xfrm flipV="1">
            <a:off x="2653362" y="3686743"/>
            <a:ext cx="1779073" cy="160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7" name="Title 1"/>
          <p:cNvSpPr>
            <a:spLocks noGrp="1"/>
          </p:cNvSpPr>
          <p:nvPr>
            <p:ph type="title"/>
          </p:nvPr>
        </p:nvSpPr>
        <p:spPr>
          <a:xfrm>
            <a:off x="434786" y="242047"/>
            <a:ext cx="10515600" cy="726141"/>
          </a:xfrm>
        </p:spPr>
        <p:txBody>
          <a:bodyPr/>
          <a:lstStyle/>
          <a:p>
            <a:r>
              <a:rPr lang="en-IN" dirty="0" smtClean="0"/>
              <a:t>Breadth First Traversal/Search (BFS)</a:t>
            </a:r>
            <a:endParaRPr lang="en-IN" dirty="0"/>
          </a:p>
        </p:txBody>
      </p:sp>
      <p:sp>
        <p:nvSpPr>
          <p:cNvPr id="31" name="TextBox 30"/>
          <p:cNvSpPr txBox="1"/>
          <p:nvPr/>
        </p:nvSpPr>
        <p:spPr>
          <a:xfrm>
            <a:off x="6709348" y="1663469"/>
            <a:ext cx="4598732" cy="769441"/>
          </a:xfrm>
          <a:prstGeom prst="rect">
            <a:avLst/>
          </a:prstGeom>
          <a:noFill/>
        </p:spPr>
        <p:txBody>
          <a:bodyPr wrap="square" rtlCol="0">
            <a:spAutoFit/>
          </a:bodyPr>
          <a:lstStyle/>
          <a:p>
            <a:r>
              <a:rPr lang="en-IN" sz="2200" dirty="0" smtClean="0"/>
              <a:t>0 | 1 2 4 | 3 5</a:t>
            </a:r>
          </a:p>
          <a:p>
            <a:r>
              <a:rPr lang="en-IN" sz="2200" b="1" dirty="0" smtClean="0">
                <a:solidFill>
                  <a:srgbClr val="FF0000"/>
                </a:solidFill>
              </a:rPr>
              <a:t>Implementation</a:t>
            </a:r>
            <a:r>
              <a:rPr lang="en-IN" sz="2200" dirty="0" smtClean="0"/>
              <a:t>: Linear Queue</a:t>
            </a:r>
            <a:endParaRPr lang="en-IN" sz="2200" dirty="0"/>
          </a:p>
        </p:txBody>
      </p:sp>
      <p:graphicFrame>
        <p:nvGraphicFramePr>
          <p:cNvPr id="33" name="Table 32"/>
          <p:cNvGraphicFramePr>
            <a:graphicFrameLocks noGrp="1"/>
          </p:cNvGraphicFramePr>
          <p:nvPr>
            <p:extLst>
              <p:ext uri="{D42A27DB-BD31-4B8C-83A1-F6EECF244321}">
                <p14:modId xmlns:p14="http://schemas.microsoft.com/office/powerpoint/2010/main" val="1877485618"/>
              </p:ext>
            </p:extLst>
          </p:nvPr>
        </p:nvGraphicFramePr>
        <p:xfrm>
          <a:off x="6167120" y="2761826"/>
          <a:ext cx="5821680" cy="365760"/>
        </p:xfrm>
        <a:graphic>
          <a:graphicData uri="http://schemas.openxmlformats.org/drawingml/2006/table">
            <a:tbl>
              <a:tblPr firstRow="1" bandRow="1">
                <a:tableStyleId>{5C22544A-7EE6-4342-B048-85BDC9FD1C3A}</a:tableStyleId>
              </a:tblPr>
              <a:tblGrid>
                <a:gridCol w="970280"/>
                <a:gridCol w="970280"/>
                <a:gridCol w="970280"/>
                <a:gridCol w="970280"/>
                <a:gridCol w="970280"/>
                <a:gridCol w="970280"/>
              </a:tblGrid>
              <a:tr h="347134">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3497424631"/>
              </p:ext>
            </p:extLst>
          </p:nvPr>
        </p:nvGraphicFramePr>
        <p:xfrm>
          <a:off x="6187440" y="3442546"/>
          <a:ext cx="5821680" cy="365760"/>
        </p:xfrm>
        <a:graphic>
          <a:graphicData uri="http://schemas.openxmlformats.org/drawingml/2006/table">
            <a:tbl>
              <a:tblPr firstRow="1" bandRow="1">
                <a:tableStyleId>{5C22544A-7EE6-4342-B048-85BDC9FD1C3A}</a:tableStyleId>
              </a:tblPr>
              <a:tblGrid>
                <a:gridCol w="970280"/>
                <a:gridCol w="970280"/>
                <a:gridCol w="970280"/>
                <a:gridCol w="970280"/>
                <a:gridCol w="970280"/>
                <a:gridCol w="970280"/>
              </a:tblGrid>
              <a:tr h="347134">
                <a:tc>
                  <a:txBody>
                    <a:bodyPr/>
                    <a:lstStyle/>
                    <a:p>
                      <a:pPr algn="ctr"/>
                      <a:r>
                        <a:rPr lang="en-IN" dirty="0" smtClean="0"/>
                        <a:t>1</a:t>
                      </a:r>
                      <a:endParaRPr lang="en-IN" dirty="0"/>
                    </a:p>
                  </a:txBody>
                  <a:tcPr/>
                </a:tc>
                <a:tc>
                  <a:txBody>
                    <a:bodyPr/>
                    <a:lstStyle/>
                    <a:p>
                      <a:pPr algn="ctr"/>
                      <a:r>
                        <a:rPr lang="en-IN" dirty="0" smtClean="0"/>
                        <a:t>1</a:t>
                      </a:r>
                      <a:endParaRPr lang="en-IN" dirty="0"/>
                    </a:p>
                  </a:txBody>
                  <a:tcPr/>
                </a:tc>
                <a:tc>
                  <a:txBody>
                    <a:bodyPr/>
                    <a:lstStyle/>
                    <a:p>
                      <a:pPr algn="ctr"/>
                      <a:r>
                        <a:rPr lang="en-IN" dirty="0" smtClean="0"/>
                        <a:t>1</a:t>
                      </a:r>
                      <a:endParaRPr lang="en-IN" dirty="0"/>
                    </a:p>
                  </a:txBody>
                  <a:tcPr/>
                </a:tc>
                <a:tc>
                  <a:txBody>
                    <a:bodyPr/>
                    <a:lstStyle/>
                    <a:p>
                      <a:pPr algn="ctr"/>
                      <a:r>
                        <a:rPr lang="en-IN" dirty="0" smtClean="0"/>
                        <a:t>1</a:t>
                      </a:r>
                      <a:endParaRPr lang="en-IN" dirty="0"/>
                    </a:p>
                  </a:txBody>
                  <a:tcPr/>
                </a:tc>
                <a:tc>
                  <a:txBody>
                    <a:bodyPr/>
                    <a:lstStyle/>
                    <a:p>
                      <a:pPr algn="ctr"/>
                      <a:r>
                        <a:rPr lang="en-IN" dirty="0" smtClean="0"/>
                        <a:t>1</a:t>
                      </a:r>
                      <a:endParaRPr lang="en-IN" dirty="0"/>
                    </a:p>
                  </a:txBody>
                  <a:tcPr/>
                </a:tc>
                <a:tc>
                  <a:txBody>
                    <a:bodyPr/>
                    <a:lstStyle/>
                    <a:p>
                      <a:pPr algn="ctr"/>
                      <a:r>
                        <a:rPr lang="en-IN" dirty="0" smtClean="0"/>
                        <a:t>1</a:t>
                      </a:r>
                      <a:endParaRPr lang="en-IN" dirty="0"/>
                    </a:p>
                  </a:txBody>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2609339830"/>
              </p:ext>
            </p:extLst>
          </p:nvPr>
        </p:nvGraphicFramePr>
        <p:xfrm>
          <a:off x="6217920" y="5088466"/>
          <a:ext cx="5821680" cy="365760"/>
        </p:xfrm>
        <a:graphic>
          <a:graphicData uri="http://schemas.openxmlformats.org/drawingml/2006/table">
            <a:tbl>
              <a:tblPr firstRow="1" bandRow="1">
                <a:tableStyleId>{5C22544A-7EE6-4342-B048-85BDC9FD1C3A}</a:tableStyleId>
              </a:tblPr>
              <a:tblGrid>
                <a:gridCol w="970280"/>
                <a:gridCol w="970280"/>
                <a:gridCol w="970280"/>
                <a:gridCol w="970280"/>
                <a:gridCol w="970280"/>
                <a:gridCol w="970280"/>
              </a:tblGrid>
              <a:tr h="347134">
                <a:tc>
                  <a:txBody>
                    <a:bodyPr/>
                    <a:lstStyle/>
                    <a:p>
                      <a:pPr algn="ctr"/>
                      <a:r>
                        <a:rPr lang="en-IN" dirty="0" smtClean="0"/>
                        <a:t>N</a:t>
                      </a:r>
                      <a:endParaRPr lang="en-IN" dirty="0"/>
                    </a:p>
                  </a:txBody>
                  <a:tcPr/>
                </a:tc>
                <a:tc>
                  <a:txBody>
                    <a:bodyPr/>
                    <a:lstStyle/>
                    <a:p>
                      <a:pPr algn="ctr"/>
                      <a:r>
                        <a:rPr lang="en-IN" dirty="0" smtClean="0"/>
                        <a:t>0</a:t>
                      </a:r>
                      <a:endParaRPr lang="en-IN" dirty="0"/>
                    </a:p>
                  </a:txBody>
                  <a:tcPr/>
                </a:tc>
                <a:tc>
                  <a:txBody>
                    <a:bodyPr/>
                    <a:lstStyle/>
                    <a:p>
                      <a:pPr algn="ctr"/>
                      <a:r>
                        <a:rPr lang="en-IN" dirty="0" smtClean="0"/>
                        <a:t>0</a:t>
                      </a:r>
                      <a:endParaRPr lang="en-IN" dirty="0"/>
                    </a:p>
                  </a:txBody>
                  <a:tcPr/>
                </a:tc>
                <a:tc>
                  <a:txBody>
                    <a:bodyPr/>
                    <a:lstStyle/>
                    <a:p>
                      <a:pPr algn="ctr"/>
                      <a:r>
                        <a:rPr lang="en-IN" dirty="0" smtClean="0"/>
                        <a:t>4</a:t>
                      </a:r>
                      <a:endParaRPr lang="en-IN" dirty="0"/>
                    </a:p>
                  </a:txBody>
                  <a:tcPr/>
                </a:tc>
                <a:tc>
                  <a:txBody>
                    <a:bodyPr/>
                    <a:lstStyle/>
                    <a:p>
                      <a:pPr algn="ctr"/>
                      <a:r>
                        <a:rPr lang="en-IN" dirty="0" smtClean="0"/>
                        <a:t>0</a:t>
                      </a:r>
                      <a:endParaRPr lang="en-IN" dirty="0"/>
                    </a:p>
                  </a:txBody>
                  <a:tcPr/>
                </a:tc>
                <a:tc>
                  <a:txBody>
                    <a:bodyPr/>
                    <a:lstStyle/>
                    <a:p>
                      <a:pPr algn="ctr"/>
                      <a:r>
                        <a:rPr lang="en-IN" dirty="0" smtClean="0"/>
                        <a:t>4</a:t>
                      </a:r>
                      <a:endParaRPr lang="en-IN" dirty="0"/>
                    </a:p>
                  </a:txBody>
                  <a:tcP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2953337629"/>
              </p:ext>
            </p:extLst>
          </p:nvPr>
        </p:nvGraphicFramePr>
        <p:xfrm>
          <a:off x="6197600" y="4346786"/>
          <a:ext cx="5821680" cy="365760"/>
        </p:xfrm>
        <a:graphic>
          <a:graphicData uri="http://schemas.openxmlformats.org/drawingml/2006/table">
            <a:tbl>
              <a:tblPr firstRow="1" bandRow="1">
                <a:tableStyleId>{5C22544A-7EE6-4342-B048-85BDC9FD1C3A}</a:tableStyleId>
              </a:tblPr>
              <a:tblGrid>
                <a:gridCol w="970280"/>
                <a:gridCol w="970280"/>
                <a:gridCol w="970280"/>
                <a:gridCol w="970280"/>
                <a:gridCol w="970280"/>
                <a:gridCol w="970280"/>
              </a:tblGrid>
              <a:tr h="347134">
                <a:tc>
                  <a:txBody>
                    <a:bodyPr/>
                    <a:lstStyle/>
                    <a:p>
                      <a:pPr algn="ctr"/>
                      <a:r>
                        <a:rPr lang="en-IN" dirty="0" smtClean="0"/>
                        <a:t>0</a:t>
                      </a:r>
                      <a:endParaRPr lang="en-IN" dirty="0"/>
                    </a:p>
                  </a:txBody>
                  <a:tcPr/>
                </a:tc>
                <a:tc>
                  <a:txBody>
                    <a:bodyPr/>
                    <a:lstStyle/>
                    <a:p>
                      <a:pPr algn="ctr"/>
                      <a:r>
                        <a:rPr lang="en-IN" dirty="0" smtClean="0"/>
                        <a:t>1</a:t>
                      </a:r>
                      <a:endParaRPr lang="en-IN" dirty="0"/>
                    </a:p>
                  </a:txBody>
                  <a:tcPr/>
                </a:tc>
                <a:tc>
                  <a:txBody>
                    <a:bodyPr/>
                    <a:lstStyle/>
                    <a:p>
                      <a:pPr algn="ctr"/>
                      <a:r>
                        <a:rPr lang="en-IN" dirty="0" smtClean="0"/>
                        <a:t>1</a:t>
                      </a:r>
                      <a:endParaRPr lang="en-IN" dirty="0"/>
                    </a:p>
                  </a:txBody>
                  <a:tcPr/>
                </a:tc>
                <a:tc>
                  <a:txBody>
                    <a:bodyPr/>
                    <a:lstStyle/>
                    <a:p>
                      <a:pPr algn="ctr"/>
                      <a:r>
                        <a:rPr lang="en-IN" dirty="0" smtClean="0"/>
                        <a:t>2</a:t>
                      </a:r>
                      <a:endParaRPr lang="en-IN" dirty="0"/>
                    </a:p>
                  </a:txBody>
                  <a:tcPr/>
                </a:tc>
                <a:tc>
                  <a:txBody>
                    <a:bodyPr/>
                    <a:lstStyle/>
                    <a:p>
                      <a:pPr algn="ctr"/>
                      <a:r>
                        <a:rPr lang="en-IN" dirty="0" smtClean="0"/>
                        <a:t>1</a:t>
                      </a:r>
                      <a:endParaRPr lang="en-IN" dirty="0"/>
                    </a:p>
                  </a:txBody>
                  <a:tcPr/>
                </a:tc>
                <a:tc>
                  <a:txBody>
                    <a:bodyPr/>
                    <a:lstStyle/>
                    <a:p>
                      <a:pPr algn="ctr"/>
                      <a:r>
                        <a:rPr lang="en-IN" dirty="0" smtClean="0"/>
                        <a:t>2</a:t>
                      </a:r>
                      <a:endParaRPr lang="en-IN" dirty="0"/>
                    </a:p>
                  </a:txBody>
                  <a:tcPr/>
                </a:tc>
              </a:tr>
            </a:tbl>
          </a:graphicData>
        </a:graphic>
      </p:graphicFrame>
      <p:sp>
        <p:nvSpPr>
          <p:cNvPr id="2" name="TextBox 1"/>
          <p:cNvSpPr txBox="1"/>
          <p:nvPr/>
        </p:nvSpPr>
        <p:spPr>
          <a:xfrm>
            <a:off x="5753235" y="2779561"/>
            <a:ext cx="117773" cy="369332"/>
          </a:xfrm>
          <a:prstGeom prst="rect">
            <a:avLst/>
          </a:prstGeom>
          <a:noFill/>
        </p:spPr>
        <p:txBody>
          <a:bodyPr wrap="square" rtlCol="0">
            <a:spAutoFit/>
          </a:bodyPr>
          <a:lstStyle/>
          <a:p>
            <a:r>
              <a:rPr lang="en-IN" dirty="0" smtClean="0"/>
              <a:t>Q</a:t>
            </a:r>
            <a:endParaRPr lang="en-IN" dirty="0"/>
          </a:p>
        </p:txBody>
      </p:sp>
      <p:sp>
        <p:nvSpPr>
          <p:cNvPr id="3" name="TextBox 2"/>
          <p:cNvSpPr txBox="1"/>
          <p:nvPr/>
        </p:nvSpPr>
        <p:spPr>
          <a:xfrm>
            <a:off x="5770880" y="3406274"/>
            <a:ext cx="114435" cy="369332"/>
          </a:xfrm>
          <a:prstGeom prst="rect">
            <a:avLst/>
          </a:prstGeom>
          <a:noFill/>
        </p:spPr>
        <p:txBody>
          <a:bodyPr wrap="square" rtlCol="0">
            <a:spAutoFit/>
          </a:bodyPr>
          <a:lstStyle/>
          <a:p>
            <a:r>
              <a:rPr lang="en-IN" dirty="0" smtClean="0"/>
              <a:t>V</a:t>
            </a:r>
            <a:endParaRPr lang="en-IN" dirty="0"/>
          </a:p>
        </p:txBody>
      </p:sp>
      <p:sp>
        <p:nvSpPr>
          <p:cNvPr id="23" name="TextBox 22"/>
          <p:cNvSpPr txBox="1"/>
          <p:nvPr/>
        </p:nvSpPr>
        <p:spPr>
          <a:xfrm>
            <a:off x="5770880" y="4422274"/>
            <a:ext cx="114435" cy="369332"/>
          </a:xfrm>
          <a:prstGeom prst="rect">
            <a:avLst/>
          </a:prstGeom>
          <a:noFill/>
        </p:spPr>
        <p:txBody>
          <a:bodyPr wrap="square" rtlCol="0">
            <a:spAutoFit/>
          </a:bodyPr>
          <a:lstStyle/>
          <a:p>
            <a:r>
              <a:rPr lang="en-IN" dirty="0" smtClean="0"/>
              <a:t>D</a:t>
            </a:r>
            <a:endParaRPr lang="en-IN" dirty="0"/>
          </a:p>
        </p:txBody>
      </p:sp>
      <p:sp>
        <p:nvSpPr>
          <p:cNvPr id="25" name="TextBox 24"/>
          <p:cNvSpPr txBox="1"/>
          <p:nvPr/>
        </p:nvSpPr>
        <p:spPr>
          <a:xfrm>
            <a:off x="5781040" y="5143634"/>
            <a:ext cx="114435" cy="369332"/>
          </a:xfrm>
          <a:prstGeom prst="rect">
            <a:avLst/>
          </a:prstGeom>
          <a:noFill/>
        </p:spPr>
        <p:txBody>
          <a:bodyPr wrap="square" rtlCol="0">
            <a:spAutoFit/>
          </a:bodyPr>
          <a:lstStyle/>
          <a:p>
            <a:r>
              <a:rPr lang="en-IN" dirty="0" smtClean="0"/>
              <a:t>P</a:t>
            </a:r>
            <a:endParaRPr lang="en-IN" dirty="0"/>
          </a:p>
        </p:txBody>
      </p:sp>
      <p:sp>
        <p:nvSpPr>
          <p:cNvPr id="12" name="TextBox 11"/>
          <p:cNvSpPr txBox="1"/>
          <p:nvPr/>
        </p:nvSpPr>
        <p:spPr>
          <a:xfrm>
            <a:off x="1808479" y="5648960"/>
            <a:ext cx="4086995" cy="923330"/>
          </a:xfrm>
          <a:prstGeom prst="rect">
            <a:avLst/>
          </a:prstGeom>
          <a:noFill/>
        </p:spPr>
        <p:txBody>
          <a:bodyPr wrap="square" rtlCol="0">
            <a:spAutoFit/>
          </a:bodyPr>
          <a:lstStyle/>
          <a:p>
            <a:r>
              <a:rPr lang="en-IN" dirty="0" smtClean="0"/>
              <a:t>BFS gives us a BFS tree rooted at s, the green edges are called tree edges, and the red edges are called non-tree edges.</a:t>
            </a:r>
            <a:endParaRPr lang="en-IN" dirty="0"/>
          </a:p>
        </p:txBody>
      </p:sp>
    </p:spTree>
    <p:extLst>
      <p:ext uri="{BB962C8B-B14F-4D97-AF65-F5344CB8AC3E}">
        <p14:creationId xmlns:p14="http://schemas.microsoft.com/office/powerpoint/2010/main" val="31759326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Application: BFS</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IN" b="1" dirty="0" smtClean="0">
                    <a:solidFill>
                      <a:srgbClr val="FF0000"/>
                    </a:solidFill>
                  </a:rPr>
                  <a:t>Cycle detection in an undirected graph</a:t>
                </a:r>
                <a:r>
                  <a:rPr lang="en-IN" dirty="0" smtClean="0"/>
                  <a:t>: During BFS, if we encounter a vertex v that is already visited and v is not a parent of the current vertex, then “a cycle is detected”.</a:t>
                </a:r>
              </a:p>
              <a:p>
                <a:r>
                  <a:rPr lang="en-IN" b="1" dirty="0" smtClean="0">
                    <a:solidFill>
                      <a:srgbClr val="FF0000"/>
                    </a:solidFill>
                  </a:rPr>
                  <a:t>Shortest Path from a given vertex in an unweighted graph</a:t>
                </a:r>
                <a:r>
                  <a:rPr lang="en-IN" dirty="0" smtClean="0"/>
                  <a:t>.</a:t>
                </a:r>
              </a:p>
              <a:p>
                <a:r>
                  <a:rPr lang="en-IN" b="1" dirty="0" smtClean="0">
                    <a:solidFill>
                      <a:srgbClr val="FF0000"/>
                    </a:solidFill>
                  </a:rPr>
                  <a:t>Detecting whether a graph is bipartite or not</a:t>
                </a:r>
                <a:r>
                  <a:rPr lang="en-IN" dirty="0" smtClean="0"/>
                  <a:t>.</a:t>
                </a:r>
              </a:p>
              <a:p>
                <a:r>
                  <a:rPr lang="en-IN" dirty="0" smtClean="0"/>
                  <a:t>A graph G= (V, E) is called a bipartite graph, if its vertices can be partitioned into two sets A and B such that A U B = V and A </a:t>
                </a:r>
                <a14:m>
                  <m:oMath xmlns:m="http://schemas.openxmlformats.org/officeDocument/2006/math">
                    <m:r>
                      <a:rPr lang="en-IN" i="1" smtClean="0">
                        <a:latin typeface="Cambria Math" panose="02040503050406030204" pitchFamily="18" charset="0"/>
                        <a:ea typeface="Cambria Math" panose="02040503050406030204" pitchFamily="18" charset="0"/>
                      </a:rPr>
                      <m:t>∩</m:t>
                    </m:r>
                    <m:r>
                      <m:rPr>
                        <m:sty m:val="p"/>
                      </m:rPr>
                      <a:rPr lang="en-IN">
                        <a:latin typeface="Cambria Math" panose="02040503050406030204" pitchFamily="18" charset="0"/>
                        <a:ea typeface="Cambria Math" panose="02040503050406030204" pitchFamily="18" charset="0"/>
                      </a:rPr>
                      <m:t>B</m:t>
                    </m:r>
                    <m:r>
                      <a:rPr lang="en-IN">
                        <a:latin typeface="Cambria Math" panose="02040503050406030204" pitchFamily="18" charset="0"/>
                        <a:ea typeface="Cambria Math" panose="02040503050406030204" pitchFamily="18" charset="0"/>
                      </a:rPr>
                      <m:t>=</m:t>
                    </m:r>
                    <m:r>
                      <m:rPr>
                        <m:sty m:val="p"/>
                      </m:rPr>
                      <a:rPr lang="en-IN" b="0" i="0" smtClean="0">
                        <a:latin typeface="Cambria Math" panose="02040503050406030204" pitchFamily="18" charset="0"/>
                        <a:ea typeface="Cambria Math" panose="02040503050406030204" pitchFamily="18" charset="0"/>
                      </a:rPr>
                      <m:t>N</m:t>
                    </m:r>
                    <m:r>
                      <m:rPr>
                        <m:sty m:val="p"/>
                      </m:rPr>
                      <a:rPr lang="en-IN">
                        <a:latin typeface="Cambria Math" panose="02040503050406030204" pitchFamily="18" charset="0"/>
                        <a:ea typeface="Cambria Math" panose="02040503050406030204" pitchFamily="18" charset="0"/>
                      </a:rPr>
                      <m:t>ULL</m:t>
                    </m:r>
                    <m:r>
                      <a:rPr lang="en-IN">
                        <a:latin typeface="Cambria Math" panose="02040503050406030204" pitchFamily="18" charset="0"/>
                        <a:ea typeface="Cambria Math" panose="02040503050406030204" pitchFamily="18" charset="0"/>
                      </a:rPr>
                      <m:t>, </m:t>
                    </m:r>
                    <m:r>
                      <m:rPr>
                        <m:sty m:val="p"/>
                      </m:rPr>
                      <a:rPr lang="en-IN">
                        <a:latin typeface="Cambria Math" panose="02040503050406030204" pitchFamily="18" charset="0"/>
                        <a:ea typeface="Cambria Math" panose="02040503050406030204" pitchFamily="18" charset="0"/>
                      </a:rPr>
                      <m:t>and</m:t>
                    </m:r>
                    <m:r>
                      <a:rPr lang="en-IN">
                        <a:latin typeface="Cambria Math" panose="02040503050406030204" pitchFamily="18" charset="0"/>
                        <a:ea typeface="Cambria Math" panose="02040503050406030204" pitchFamily="18" charset="0"/>
                      </a:rPr>
                      <m:t> </m:t>
                    </m:r>
                    <m:r>
                      <m:rPr>
                        <m:sty m:val="p"/>
                      </m:rPr>
                      <a:rPr lang="en-IN">
                        <a:latin typeface="Cambria Math" panose="02040503050406030204" pitchFamily="18" charset="0"/>
                        <a:ea typeface="Cambria Math" panose="02040503050406030204" pitchFamily="18" charset="0"/>
                      </a:rPr>
                      <m:t>all</m:t>
                    </m:r>
                    <m:r>
                      <a:rPr lang="en-IN">
                        <a:latin typeface="Cambria Math" panose="02040503050406030204" pitchFamily="18" charset="0"/>
                        <a:ea typeface="Cambria Math" panose="02040503050406030204" pitchFamily="18" charset="0"/>
                      </a:rPr>
                      <m:t> </m:t>
                    </m:r>
                    <m:r>
                      <m:rPr>
                        <m:sty m:val="p"/>
                      </m:rPr>
                      <a:rPr lang="en-IN">
                        <a:latin typeface="Cambria Math" panose="02040503050406030204" pitchFamily="18" charset="0"/>
                        <a:ea typeface="Cambria Math" panose="02040503050406030204" pitchFamily="18" charset="0"/>
                      </a:rPr>
                      <m:t>the</m:t>
                    </m:r>
                    <m:r>
                      <a:rPr lang="en-IN">
                        <a:latin typeface="Cambria Math" panose="02040503050406030204" pitchFamily="18" charset="0"/>
                        <a:ea typeface="Cambria Math" panose="02040503050406030204" pitchFamily="18" charset="0"/>
                      </a:rPr>
                      <m:t> </m:t>
                    </m:r>
                    <m:r>
                      <m:rPr>
                        <m:sty m:val="p"/>
                      </m:rPr>
                      <a:rPr lang="en-IN">
                        <a:latin typeface="Cambria Math" panose="02040503050406030204" pitchFamily="18" charset="0"/>
                        <a:ea typeface="Cambria Math" panose="02040503050406030204" pitchFamily="18" charset="0"/>
                      </a:rPr>
                      <m:t>edges</m:t>
                    </m:r>
                    <m:r>
                      <a:rPr lang="en-IN">
                        <a:latin typeface="Cambria Math" panose="02040503050406030204" pitchFamily="18" charset="0"/>
                        <a:ea typeface="Cambria Math" panose="02040503050406030204" pitchFamily="18" charset="0"/>
                      </a:rPr>
                      <m:t> </m:t>
                    </m:r>
                    <m:r>
                      <m:rPr>
                        <m:sty m:val="p"/>
                      </m:rPr>
                      <a:rPr lang="en-IN">
                        <a:latin typeface="Cambria Math" panose="02040503050406030204" pitchFamily="18" charset="0"/>
                        <a:ea typeface="Cambria Math" panose="02040503050406030204" pitchFamily="18" charset="0"/>
                      </a:rPr>
                      <m:t>are</m:t>
                    </m:r>
                    <m:r>
                      <a:rPr lang="en-IN">
                        <a:latin typeface="Cambria Math" panose="02040503050406030204" pitchFamily="18" charset="0"/>
                        <a:ea typeface="Cambria Math" panose="02040503050406030204" pitchFamily="18" charset="0"/>
                      </a:rPr>
                      <m:t> </m:t>
                    </m:r>
                    <m:r>
                      <m:rPr>
                        <m:sty m:val="p"/>
                      </m:rPr>
                      <a:rPr lang="en-IN">
                        <a:latin typeface="Cambria Math" panose="02040503050406030204" pitchFamily="18" charset="0"/>
                        <a:ea typeface="Cambria Math" panose="02040503050406030204" pitchFamily="18" charset="0"/>
                      </a:rPr>
                      <m:t>between</m:t>
                    </m:r>
                    <m:r>
                      <a:rPr lang="en-IN">
                        <a:latin typeface="Cambria Math" panose="02040503050406030204" pitchFamily="18" charset="0"/>
                        <a:ea typeface="Cambria Math" panose="02040503050406030204" pitchFamily="18" charset="0"/>
                      </a:rPr>
                      <m:t> </m:t>
                    </m:r>
                    <m:r>
                      <m:rPr>
                        <m:sty m:val="p"/>
                      </m:rPr>
                      <a:rPr lang="en-IN">
                        <a:latin typeface="Cambria Math" panose="02040503050406030204" pitchFamily="18" charset="0"/>
                        <a:ea typeface="Cambria Math" panose="02040503050406030204" pitchFamily="18" charset="0"/>
                      </a:rPr>
                      <m:t>A</m:t>
                    </m:r>
                    <m:r>
                      <a:rPr lang="en-IN">
                        <a:latin typeface="Cambria Math" panose="02040503050406030204" pitchFamily="18" charset="0"/>
                        <a:ea typeface="Cambria Math" panose="02040503050406030204" pitchFamily="18" charset="0"/>
                      </a:rPr>
                      <m:t> </m:t>
                    </m:r>
                    <m:r>
                      <m:rPr>
                        <m:sty m:val="p"/>
                      </m:rPr>
                      <a:rPr lang="en-IN">
                        <a:latin typeface="Cambria Math" panose="02040503050406030204" pitchFamily="18" charset="0"/>
                        <a:ea typeface="Cambria Math" panose="02040503050406030204" pitchFamily="18" charset="0"/>
                      </a:rPr>
                      <m:t>and</m:t>
                    </m:r>
                    <m:r>
                      <a:rPr lang="en-IN">
                        <a:latin typeface="Cambria Math" panose="02040503050406030204" pitchFamily="18" charset="0"/>
                        <a:ea typeface="Cambria Math" panose="02040503050406030204" pitchFamily="18" charset="0"/>
                      </a:rPr>
                      <m:t> </m:t>
                    </m:r>
                    <m:r>
                      <m:rPr>
                        <m:sty m:val="p"/>
                      </m:rPr>
                      <a:rPr lang="en-IN">
                        <a:latin typeface="Cambria Math" panose="02040503050406030204" pitchFamily="18" charset="0"/>
                        <a:ea typeface="Cambria Math" panose="02040503050406030204" pitchFamily="18" charset="0"/>
                      </a:rPr>
                      <m:t>B</m:t>
                    </m:r>
                  </m:oMath>
                </a14:m>
                <a:r>
                  <a:rPr lang="en-IN" dirty="0" smtClean="0"/>
                  <a:t>.</a:t>
                </a:r>
              </a:p>
              <a:p>
                <a:r>
                  <a:rPr lang="en-IN" dirty="0" smtClean="0"/>
                  <a:t>Bipartite graph does not have an odd cycle.</a:t>
                </a:r>
              </a:p>
              <a:p>
                <a:r>
                  <a:rPr lang="en-IN" dirty="0" smtClean="0"/>
                  <a:t>Bipartite graph is 2-colourable.</a:t>
                </a: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812" t="-1765"/>
                </a:stretch>
              </a:blipFill>
            </p:spPr>
            <p:txBody>
              <a:bodyPr/>
              <a:lstStyle/>
              <a:p>
                <a:r>
                  <a:rPr lang="en-IN">
                    <a:noFill/>
                  </a:rPr>
                  <a:t> </a:t>
                </a:r>
              </a:p>
            </p:txBody>
          </p:sp>
        </mc:Fallback>
      </mc:AlternateContent>
    </p:spTree>
    <p:extLst>
      <p:ext uri="{BB962C8B-B14F-4D97-AF65-F5344CB8AC3E}">
        <p14:creationId xmlns:p14="http://schemas.microsoft.com/office/powerpoint/2010/main" val="9712133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Given a graph G = (V, E), and a source vertex s, we explore s first, followed by any one neighbour v of s, and we do it recursively from v unless we encounter a dead end, where we start backtracking to explore the rest of the vertices not yet explored. </a:t>
            </a:r>
            <a:endParaRPr lang="en-IN" dirty="0"/>
          </a:p>
        </p:txBody>
      </p:sp>
      <p:sp>
        <p:nvSpPr>
          <p:cNvPr id="5" name="Title 1"/>
          <p:cNvSpPr>
            <a:spLocks noGrp="1"/>
          </p:cNvSpPr>
          <p:nvPr>
            <p:ph type="title"/>
          </p:nvPr>
        </p:nvSpPr>
        <p:spPr>
          <a:xfrm>
            <a:off x="434786" y="264160"/>
            <a:ext cx="10515600" cy="704028"/>
          </a:xfrm>
        </p:spPr>
        <p:txBody>
          <a:bodyPr/>
          <a:lstStyle/>
          <a:p>
            <a:r>
              <a:rPr lang="en-IN" dirty="0" smtClean="0"/>
              <a:t>Depth First Traversal/Search (DFS)</a:t>
            </a:r>
            <a:endParaRPr lang="en-IN" dirty="0"/>
          </a:p>
        </p:txBody>
      </p:sp>
      <p:sp>
        <p:nvSpPr>
          <p:cNvPr id="16" name="Oval 15"/>
          <p:cNvSpPr/>
          <p:nvPr/>
        </p:nvSpPr>
        <p:spPr>
          <a:xfrm>
            <a:off x="6014720" y="3271520"/>
            <a:ext cx="609600" cy="64008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smtClean="0"/>
              <a:t>s</a:t>
            </a:r>
            <a:endParaRPr lang="en-IN" sz="2200" dirty="0"/>
          </a:p>
        </p:txBody>
      </p:sp>
      <p:cxnSp>
        <p:nvCxnSpPr>
          <p:cNvPr id="17" name="Straight Connector 16"/>
          <p:cNvCxnSpPr>
            <a:stCxn id="16" idx="2"/>
          </p:cNvCxnSpPr>
          <p:nvPr/>
        </p:nvCxnSpPr>
        <p:spPr>
          <a:xfrm flipH="1">
            <a:off x="5181600" y="3591560"/>
            <a:ext cx="833120" cy="868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6299200" y="3911600"/>
            <a:ext cx="20320" cy="690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6" idx="6"/>
          </p:cNvCxnSpPr>
          <p:nvPr/>
        </p:nvCxnSpPr>
        <p:spPr>
          <a:xfrm>
            <a:off x="6624320" y="3591560"/>
            <a:ext cx="1249680" cy="939800"/>
          </a:xfrm>
          <a:prstGeom prst="line">
            <a:avLst/>
          </a:prstGeom>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6004560" y="4439920"/>
            <a:ext cx="609600" cy="660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smtClean="0"/>
              <a:t>s</a:t>
            </a:r>
            <a:r>
              <a:rPr lang="en-IN" dirty="0" smtClean="0"/>
              <a:t>2</a:t>
            </a:r>
            <a:endParaRPr lang="en-IN" dirty="0"/>
          </a:p>
        </p:txBody>
      </p:sp>
      <p:sp>
        <p:nvSpPr>
          <p:cNvPr id="21" name="Oval 20"/>
          <p:cNvSpPr/>
          <p:nvPr/>
        </p:nvSpPr>
        <p:spPr>
          <a:xfrm>
            <a:off x="7487920" y="4399280"/>
            <a:ext cx="609600" cy="6604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smtClean="0"/>
              <a:t>s</a:t>
            </a:r>
            <a:r>
              <a:rPr lang="en-IN" dirty="0" smtClean="0"/>
              <a:t>3</a:t>
            </a:r>
            <a:endParaRPr lang="en-IN" dirty="0"/>
          </a:p>
        </p:txBody>
      </p:sp>
      <p:sp>
        <p:nvSpPr>
          <p:cNvPr id="22" name="Oval 21"/>
          <p:cNvSpPr/>
          <p:nvPr/>
        </p:nvSpPr>
        <p:spPr>
          <a:xfrm>
            <a:off x="4805680" y="4318000"/>
            <a:ext cx="609600" cy="660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smtClean="0"/>
              <a:t>s</a:t>
            </a:r>
            <a:r>
              <a:rPr lang="en-IN" dirty="0" smtClean="0"/>
              <a:t>1</a:t>
            </a:r>
            <a:endParaRPr lang="en-IN" dirty="0"/>
          </a:p>
        </p:txBody>
      </p:sp>
      <p:sp>
        <p:nvSpPr>
          <p:cNvPr id="23" name="Oval 22"/>
          <p:cNvSpPr/>
          <p:nvPr/>
        </p:nvSpPr>
        <p:spPr>
          <a:xfrm>
            <a:off x="6004560" y="6014720"/>
            <a:ext cx="762000" cy="64008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smtClean="0"/>
              <a:t>s</a:t>
            </a:r>
            <a:r>
              <a:rPr lang="en-IN" dirty="0" smtClean="0"/>
              <a:t>12</a:t>
            </a:r>
            <a:endParaRPr lang="en-IN" dirty="0"/>
          </a:p>
        </p:txBody>
      </p:sp>
      <p:sp>
        <p:nvSpPr>
          <p:cNvPr id="24" name="Oval 23"/>
          <p:cNvSpPr/>
          <p:nvPr/>
        </p:nvSpPr>
        <p:spPr>
          <a:xfrm>
            <a:off x="7640320" y="5974080"/>
            <a:ext cx="812800" cy="6807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smtClean="0"/>
              <a:t>s</a:t>
            </a:r>
            <a:r>
              <a:rPr lang="en-IN" dirty="0" smtClean="0"/>
              <a:t>31</a:t>
            </a:r>
            <a:endParaRPr lang="en-IN" dirty="0"/>
          </a:p>
        </p:txBody>
      </p:sp>
      <p:sp>
        <p:nvSpPr>
          <p:cNvPr id="25" name="Oval 24"/>
          <p:cNvSpPr/>
          <p:nvPr/>
        </p:nvSpPr>
        <p:spPr>
          <a:xfrm>
            <a:off x="4724400" y="5892800"/>
            <a:ext cx="843280" cy="7620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smtClean="0"/>
              <a:t>s</a:t>
            </a:r>
            <a:r>
              <a:rPr lang="en-IN" dirty="0" smtClean="0"/>
              <a:t>11</a:t>
            </a:r>
            <a:endParaRPr lang="en-IN" dirty="0"/>
          </a:p>
        </p:txBody>
      </p:sp>
      <p:cxnSp>
        <p:nvCxnSpPr>
          <p:cNvPr id="26" name="Straight Connector 25"/>
          <p:cNvCxnSpPr>
            <a:stCxn id="22" idx="4"/>
            <a:endCxn id="25" idx="0"/>
          </p:cNvCxnSpPr>
          <p:nvPr/>
        </p:nvCxnSpPr>
        <p:spPr>
          <a:xfrm>
            <a:off x="5110480" y="4978400"/>
            <a:ext cx="3556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2" idx="5"/>
          </p:cNvCxnSpPr>
          <p:nvPr/>
        </p:nvCxnSpPr>
        <p:spPr>
          <a:xfrm>
            <a:off x="5326006" y="4881687"/>
            <a:ext cx="973194" cy="11330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24" idx="0"/>
          </p:cNvCxnSpPr>
          <p:nvPr/>
        </p:nvCxnSpPr>
        <p:spPr>
          <a:xfrm>
            <a:off x="7874000" y="5059680"/>
            <a:ext cx="172720" cy="9144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5392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Books</a:t>
            </a:r>
            <a:endParaRPr lang="en-IN" dirty="0"/>
          </a:p>
        </p:txBody>
      </p:sp>
      <p:sp>
        <p:nvSpPr>
          <p:cNvPr id="3" name="Content Placeholder 2"/>
          <p:cNvSpPr>
            <a:spLocks noGrp="1"/>
          </p:cNvSpPr>
          <p:nvPr>
            <p:ph idx="1"/>
          </p:nvPr>
        </p:nvSpPr>
        <p:spPr/>
        <p:txBody>
          <a:bodyPr/>
          <a:lstStyle/>
          <a:p>
            <a:r>
              <a:rPr lang="en-IN" dirty="0" smtClean="0"/>
              <a:t>Introduction to Algorithms by </a:t>
            </a:r>
            <a:r>
              <a:rPr lang="en-IN" dirty="0" err="1" smtClean="0"/>
              <a:t>Coreman</a:t>
            </a:r>
            <a:r>
              <a:rPr lang="en-IN" dirty="0" smtClean="0"/>
              <a:t> et al. (CLRS book)</a:t>
            </a:r>
          </a:p>
          <a:p>
            <a:r>
              <a:rPr lang="en-IN" dirty="0" smtClean="0"/>
              <a:t>Algorithm Design by Kleinberg &amp; </a:t>
            </a:r>
            <a:r>
              <a:rPr lang="en-IN" dirty="0" err="1" smtClean="0"/>
              <a:t>Tardos</a:t>
            </a:r>
            <a:endParaRPr lang="en-IN" dirty="0" smtClean="0"/>
          </a:p>
          <a:p>
            <a:endParaRPr lang="en-IN" dirty="0"/>
          </a:p>
        </p:txBody>
      </p:sp>
    </p:spTree>
    <p:extLst>
      <p:ext uri="{BB962C8B-B14F-4D97-AF65-F5344CB8AC3E}">
        <p14:creationId xmlns:p14="http://schemas.microsoft.com/office/powerpoint/2010/main" val="19909860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150751" y="2992922"/>
            <a:ext cx="548640" cy="6063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IN" dirty="0"/>
          </a:p>
        </p:txBody>
      </p:sp>
      <p:sp>
        <p:nvSpPr>
          <p:cNvPr id="5" name="Oval 4"/>
          <p:cNvSpPr/>
          <p:nvPr/>
        </p:nvSpPr>
        <p:spPr>
          <a:xfrm>
            <a:off x="2602562" y="1722387"/>
            <a:ext cx="548640" cy="624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sp>
        <p:nvSpPr>
          <p:cNvPr id="6" name="Oval 5"/>
          <p:cNvSpPr/>
          <p:nvPr/>
        </p:nvSpPr>
        <p:spPr>
          <a:xfrm>
            <a:off x="4930275" y="1720782"/>
            <a:ext cx="548640" cy="624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IN" dirty="0"/>
          </a:p>
        </p:txBody>
      </p:sp>
      <p:sp>
        <p:nvSpPr>
          <p:cNvPr id="7" name="Oval 6"/>
          <p:cNvSpPr/>
          <p:nvPr/>
        </p:nvSpPr>
        <p:spPr>
          <a:xfrm>
            <a:off x="3593967" y="4646864"/>
            <a:ext cx="548640" cy="6063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en-IN" dirty="0"/>
          </a:p>
        </p:txBody>
      </p:sp>
      <p:sp>
        <p:nvSpPr>
          <p:cNvPr id="8" name="Oval 7"/>
          <p:cNvSpPr/>
          <p:nvPr/>
        </p:nvSpPr>
        <p:spPr>
          <a:xfrm>
            <a:off x="2754962" y="3376329"/>
            <a:ext cx="548640" cy="624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IN" dirty="0"/>
          </a:p>
        </p:txBody>
      </p:sp>
      <p:sp>
        <p:nvSpPr>
          <p:cNvPr id="9" name="Oval 8"/>
          <p:cNvSpPr/>
          <p:nvPr/>
        </p:nvSpPr>
        <p:spPr>
          <a:xfrm>
            <a:off x="5082675" y="3374724"/>
            <a:ext cx="548640" cy="624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endParaRPr lang="en-IN" dirty="0"/>
          </a:p>
        </p:txBody>
      </p:sp>
      <p:cxnSp>
        <p:nvCxnSpPr>
          <p:cNvPr id="10" name="Straight Connector 9"/>
          <p:cNvCxnSpPr>
            <a:stCxn id="4" idx="7"/>
            <a:endCxn id="5" idx="3"/>
          </p:cNvCxnSpPr>
          <p:nvPr/>
        </p:nvCxnSpPr>
        <p:spPr>
          <a:xfrm flipV="1">
            <a:off x="1619045" y="2255037"/>
            <a:ext cx="1063863" cy="82668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5" idx="6"/>
            <a:endCxn id="6" idx="2"/>
          </p:cNvCxnSpPr>
          <p:nvPr/>
        </p:nvCxnSpPr>
        <p:spPr>
          <a:xfrm flipV="1">
            <a:off x="3151202" y="2032801"/>
            <a:ext cx="1779073" cy="160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4" idx="5"/>
            <a:endCxn id="7" idx="3"/>
          </p:cNvCxnSpPr>
          <p:nvPr/>
        </p:nvCxnSpPr>
        <p:spPr>
          <a:xfrm>
            <a:off x="1619045" y="3510510"/>
            <a:ext cx="2055268" cy="165394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5"/>
            <a:endCxn id="7" idx="0"/>
          </p:cNvCxnSpPr>
          <p:nvPr/>
        </p:nvCxnSpPr>
        <p:spPr>
          <a:xfrm>
            <a:off x="3223256" y="3908979"/>
            <a:ext cx="645031" cy="73788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9" idx="4"/>
            <a:endCxn id="7" idx="6"/>
          </p:cNvCxnSpPr>
          <p:nvPr/>
        </p:nvCxnSpPr>
        <p:spPr>
          <a:xfrm flipH="1">
            <a:off x="4142607" y="3998762"/>
            <a:ext cx="1214388" cy="95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4" idx="6"/>
            <a:endCxn id="6" idx="4"/>
          </p:cNvCxnSpPr>
          <p:nvPr/>
        </p:nvCxnSpPr>
        <p:spPr>
          <a:xfrm flipV="1">
            <a:off x="1699391" y="2344820"/>
            <a:ext cx="3505204" cy="95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8" idx="6"/>
            <a:endCxn id="9" idx="2"/>
          </p:cNvCxnSpPr>
          <p:nvPr/>
        </p:nvCxnSpPr>
        <p:spPr>
          <a:xfrm flipV="1">
            <a:off x="3303602" y="3686743"/>
            <a:ext cx="1779073" cy="160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7" name="Title 1"/>
          <p:cNvSpPr>
            <a:spLocks noGrp="1"/>
          </p:cNvSpPr>
          <p:nvPr>
            <p:ph type="title"/>
          </p:nvPr>
        </p:nvSpPr>
        <p:spPr>
          <a:xfrm>
            <a:off x="434786" y="242047"/>
            <a:ext cx="10515600" cy="726141"/>
          </a:xfrm>
        </p:spPr>
        <p:txBody>
          <a:bodyPr/>
          <a:lstStyle/>
          <a:p>
            <a:r>
              <a:rPr lang="en-IN" dirty="0" smtClean="0"/>
              <a:t>Depth First Traversal/Search (DFS)</a:t>
            </a:r>
            <a:endParaRPr lang="en-IN" dirty="0"/>
          </a:p>
        </p:txBody>
      </p:sp>
      <p:sp>
        <p:nvSpPr>
          <p:cNvPr id="31" name="TextBox 30"/>
          <p:cNvSpPr txBox="1"/>
          <p:nvPr/>
        </p:nvSpPr>
        <p:spPr>
          <a:xfrm>
            <a:off x="6709348" y="1663469"/>
            <a:ext cx="4598732" cy="769441"/>
          </a:xfrm>
          <a:prstGeom prst="rect">
            <a:avLst/>
          </a:prstGeom>
          <a:noFill/>
        </p:spPr>
        <p:txBody>
          <a:bodyPr wrap="square" rtlCol="0">
            <a:spAutoFit/>
          </a:bodyPr>
          <a:lstStyle/>
          <a:p>
            <a:r>
              <a:rPr lang="en-IN" sz="2200" dirty="0" smtClean="0"/>
              <a:t>0 2 1 4 3 5</a:t>
            </a:r>
          </a:p>
          <a:p>
            <a:r>
              <a:rPr lang="en-IN" sz="2200" b="1" dirty="0" smtClean="0">
                <a:solidFill>
                  <a:srgbClr val="FF0000"/>
                </a:solidFill>
              </a:rPr>
              <a:t>Implementation</a:t>
            </a:r>
            <a:r>
              <a:rPr lang="en-IN" sz="2200" dirty="0" smtClean="0"/>
              <a:t>: Stack</a:t>
            </a:r>
            <a:endParaRPr lang="en-IN" sz="2200" dirty="0"/>
          </a:p>
        </p:txBody>
      </p:sp>
      <p:graphicFrame>
        <p:nvGraphicFramePr>
          <p:cNvPr id="33" name="Table 32"/>
          <p:cNvGraphicFramePr>
            <a:graphicFrameLocks noGrp="1"/>
          </p:cNvGraphicFramePr>
          <p:nvPr>
            <p:extLst>
              <p:ext uri="{D42A27DB-BD31-4B8C-83A1-F6EECF244321}">
                <p14:modId xmlns:p14="http://schemas.microsoft.com/office/powerpoint/2010/main" val="3049954278"/>
              </p:ext>
            </p:extLst>
          </p:nvPr>
        </p:nvGraphicFramePr>
        <p:xfrm>
          <a:off x="2032000" y="5677746"/>
          <a:ext cx="8128002" cy="365760"/>
        </p:xfrm>
        <a:graphic>
          <a:graphicData uri="http://schemas.openxmlformats.org/drawingml/2006/table">
            <a:tbl>
              <a:tblPr firstRow="1" bandRow="1">
                <a:tableStyleId>{5C22544A-7EE6-4342-B048-85BDC9FD1C3A}</a:tableStyleId>
              </a:tblPr>
              <a:tblGrid>
                <a:gridCol w="1354667"/>
                <a:gridCol w="1354667"/>
                <a:gridCol w="1354667"/>
                <a:gridCol w="1354667"/>
                <a:gridCol w="1354667"/>
                <a:gridCol w="1354667"/>
              </a:tblGrid>
              <a:tr h="347134">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r>
            </a:tbl>
          </a:graphicData>
        </a:graphic>
      </p:graphicFrame>
    </p:spTree>
    <p:extLst>
      <p:ext uri="{BB962C8B-B14F-4D97-AF65-F5344CB8AC3E}">
        <p14:creationId xmlns:p14="http://schemas.microsoft.com/office/powerpoint/2010/main" val="38018105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Structure</a:t>
            </a:r>
            <a:endParaRPr lang="en-IN" dirty="0"/>
          </a:p>
        </p:txBody>
      </p:sp>
      <p:sp>
        <p:nvSpPr>
          <p:cNvPr id="3" name="Content Placeholder 2"/>
          <p:cNvSpPr>
            <a:spLocks noGrp="1"/>
          </p:cNvSpPr>
          <p:nvPr>
            <p:ph idx="1"/>
          </p:nvPr>
        </p:nvSpPr>
        <p:spPr/>
        <p:txBody>
          <a:bodyPr/>
          <a:lstStyle/>
          <a:p>
            <a:r>
              <a:rPr lang="en-IN" dirty="0" smtClean="0"/>
              <a:t>For each node x, we maintain three variables</a:t>
            </a:r>
          </a:p>
          <a:p>
            <a:pPr marL="914400" lvl="1" indent="-457200">
              <a:buFont typeface="+mj-lt"/>
              <a:buAutoNum type="arabicPeriod"/>
            </a:pPr>
            <a:r>
              <a:rPr lang="en-IN" dirty="0" smtClean="0"/>
              <a:t>Parent of x: </a:t>
            </a:r>
            <a:r>
              <a:rPr lang="en-IN" dirty="0" smtClean="0">
                <a:solidFill>
                  <a:srgbClr val="FF0000"/>
                </a:solidFill>
              </a:rPr>
              <a:t>parent</a:t>
            </a:r>
          </a:p>
          <a:p>
            <a:pPr marL="914400" lvl="1" indent="-457200">
              <a:buFont typeface="+mj-lt"/>
              <a:buAutoNum type="arabicPeriod"/>
            </a:pPr>
            <a:r>
              <a:rPr lang="en-IN" dirty="0" smtClean="0"/>
              <a:t>Is x already visited during BFS:</a:t>
            </a:r>
            <a:r>
              <a:rPr lang="en-IN" dirty="0" smtClean="0">
                <a:solidFill>
                  <a:srgbClr val="FF0000"/>
                </a:solidFill>
              </a:rPr>
              <a:t> visited</a:t>
            </a:r>
          </a:p>
          <a:p>
            <a:pPr marL="914400" lvl="1" indent="-457200">
              <a:buFont typeface="+mj-lt"/>
              <a:buAutoNum type="arabicPeriod"/>
            </a:pPr>
            <a:endParaRPr lang="en-IN" dirty="0">
              <a:solidFill>
                <a:srgbClr val="FF0000"/>
              </a:solidFill>
            </a:endParaRPr>
          </a:p>
          <a:p>
            <a:r>
              <a:rPr lang="en-IN" dirty="0" smtClean="0">
                <a:solidFill>
                  <a:srgbClr val="FF0000"/>
                </a:solidFill>
              </a:rPr>
              <a:t>Stack</a:t>
            </a:r>
            <a:endParaRPr lang="en-IN" dirty="0" smtClean="0"/>
          </a:p>
          <a:p>
            <a:pPr marL="914400" lvl="1" indent="-457200">
              <a:buFont typeface="+mj-lt"/>
              <a:buAutoNum type="arabicPeriod"/>
            </a:pPr>
            <a:endParaRPr lang="en-IN" dirty="0"/>
          </a:p>
        </p:txBody>
      </p:sp>
    </p:spTree>
    <p:extLst>
      <p:ext uri="{BB962C8B-B14F-4D97-AF65-F5344CB8AC3E}">
        <p14:creationId xmlns:p14="http://schemas.microsoft.com/office/powerpoint/2010/main" val="26317221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
            </a:r>
            <a:r>
              <a:rPr lang="en-IN" dirty="0" smtClean="0"/>
              <a:t>FS Algorithm</a:t>
            </a:r>
            <a:endParaRPr lang="en-IN" dirty="0"/>
          </a:p>
        </p:txBody>
      </p:sp>
      <p:sp>
        <p:nvSpPr>
          <p:cNvPr id="3" name="Content Placeholder 2"/>
          <p:cNvSpPr>
            <a:spLocks noGrp="1"/>
          </p:cNvSpPr>
          <p:nvPr>
            <p:ph idx="1"/>
          </p:nvPr>
        </p:nvSpPr>
        <p:spPr>
          <a:xfrm>
            <a:off x="919480" y="1343511"/>
            <a:ext cx="4465320" cy="4832257"/>
          </a:xfrm>
        </p:spPr>
        <p:txBody>
          <a:bodyPr>
            <a:normAutofit/>
          </a:bodyPr>
          <a:lstStyle/>
          <a:p>
            <a:r>
              <a:rPr lang="en-IN" dirty="0" smtClean="0"/>
              <a:t>DFS(G)</a:t>
            </a:r>
          </a:p>
          <a:p>
            <a:pPr marL="457200" indent="-457200">
              <a:buFont typeface="+mj-lt"/>
              <a:buAutoNum type="arabicPeriod"/>
            </a:pPr>
            <a:r>
              <a:rPr lang="en-IN" dirty="0" smtClean="0"/>
              <a:t>For all vertex x in V          	parent[x] = NULL</a:t>
            </a:r>
          </a:p>
          <a:p>
            <a:pPr marL="457200" lvl="1" indent="0">
              <a:buNone/>
            </a:pPr>
            <a:r>
              <a:rPr lang="en-IN" sz="2500" dirty="0" smtClean="0"/>
              <a:t>       visited[x</a:t>
            </a:r>
            <a:r>
              <a:rPr lang="en-IN" sz="2500" dirty="0"/>
              <a:t>] = </a:t>
            </a:r>
            <a:r>
              <a:rPr lang="en-IN" sz="2500" dirty="0" smtClean="0"/>
              <a:t>0</a:t>
            </a:r>
          </a:p>
          <a:p>
            <a:pPr marL="457200" indent="-457200">
              <a:buFont typeface="+mj-lt"/>
              <a:buAutoNum type="arabicPeriod"/>
            </a:pPr>
            <a:r>
              <a:rPr lang="en-IN" sz="2700" dirty="0"/>
              <a:t>t</a:t>
            </a:r>
            <a:r>
              <a:rPr lang="en-IN" sz="2700" dirty="0" smtClean="0"/>
              <a:t>ime </a:t>
            </a:r>
            <a:r>
              <a:rPr lang="en-IN" sz="2700" dirty="0" smtClean="0"/>
              <a:t>= 0</a:t>
            </a:r>
          </a:p>
          <a:p>
            <a:pPr marL="457200" indent="-457200">
              <a:buFont typeface="+mj-lt"/>
              <a:buAutoNum type="arabicPeriod"/>
            </a:pPr>
            <a:r>
              <a:rPr lang="en-IN" sz="2700" dirty="0" smtClean="0"/>
              <a:t>For each vertex u in V</a:t>
            </a:r>
          </a:p>
          <a:p>
            <a:pPr marL="457200" lvl="1" indent="0">
              <a:buNone/>
            </a:pPr>
            <a:r>
              <a:rPr lang="en-IN" sz="2500" dirty="0" smtClean="0"/>
              <a:t>If(visited[u] == 0)</a:t>
            </a:r>
          </a:p>
          <a:p>
            <a:pPr marL="457200" lvl="1" indent="0">
              <a:buNone/>
            </a:pPr>
            <a:r>
              <a:rPr lang="en-IN" sz="2500" dirty="0"/>
              <a:t>	</a:t>
            </a:r>
            <a:r>
              <a:rPr lang="en-IN" sz="2500" dirty="0" smtClean="0"/>
              <a:t>DFS_VISIT(G, u)</a:t>
            </a:r>
            <a:endParaRPr lang="en-IN" sz="2500" dirty="0"/>
          </a:p>
        </p:txBody>
      </p:sp>
      <p:sp>
        <p:nvSpPr>
          <p:cNvPr id="4" name="Content Placeholder 2"/>
          <p:cNvSpPr txBox="1">
            <a:spLocks/>
          </p:cNvSpPr>
          <p:nvPr/>
        </p:nvSpPr>
        <p:spPr>
          <a:xfrm>
            <a:off x="6405880" y="1363831"/>
            <a:ext cx="4465320" cy="48322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smtClean="0"/>
              <a:t>DFS_VISIT(G, </a:t>
            </a:r>
            <a:r>
              <a:rPr lang="en-IN" dirty="0" smtClean="0"/>
              <a:t>u)</a:t>
            </a:r>
            <a:endParaRPr lang="en-IN" dirty="0" smtClean="0"/>
          </a:p>
          <a:p>
            <a:pPr marL="457200" indent="-457200">
              <a:buFont typeface="+mj-lt"/>
              <a:buAutoNum type="arabicPeriod"/>
            </a:pPr>
            <a:r>
              <a:rPr lang="en-IN" dirty="0"/>
              <a:t>v</a:t>
            </a:r>
            <a:r>
              <a:rPr lang="en-IN" dirty="0" smtClean="0"/>
              <a:t>isited[u] </a:t>
            </a:r>
            <a:r>
              <a:rPr lang="en-IN" dirty="0" smtClean="0"/>
              <a:t>= 1</a:t>
            </a:r>
          </a:p>
          <a:p>
            <a:pPr marL="457200" indent="-457200">
              <a:buFont typeface="+mj-lt"/>
              <a:buAutoNum type="arabicPeriod"/>
            </a:pPr>
            <a:r>
              <a:rPr lang="en-IN" dirty="0"/>
              <a:t>d</a:t>
            </a:r>
            <a:r>
              <a:rPr lang="en-IN" dirty="0" smtClean="0"/>
              <a:t>isc[u] </a:t>
            </a:r>
            <a:r>
              <a:rPr lang="en-IN" dirty="0" smtClean="0"/>
              <a:t>= time = time+1</a:t>
            </a:r>
          </a:p>
          <a:p>
            <a:pPr marL="457200" indent="-457200">
              <a:buFont typeface="+mj-lt"/>
              <a:buAutoNum type="arabicPeriod"/>
            </a:pPr>
            <a:r>
              <a:rPr lang="en-IN" dirty="0" smtClean="0"/>
              <a:t>For each v in </a:t>
            </a:r>
            <a:r>
              <a:rPr lang="en-IN" dirty="0" err="1" smtClean="0"/>
              <a:t>Adj</a:t>
            </a:r>
            <a:r>
              <a:rPr lang="en-IN" dirty="0" smtClean="0"/>
              <a:t>[u]</a:t>
            </a:r>
            <a:endParaRPr lang="en-IN" dirty="0" smtClean="0"/>
          </a:p>
          <a:p>
            <a:pPr marL="914400" lvl="1" indent="-457200">
              <a:buFont typeface="+mj-lt"/>
              <a:buAutoNum type="alphaLcPeriod"/>
            </a:pPr>
            <a:r>
              <a:rPr lang="en-IN" dirty="0" smtClean="0"/>
              <a:t>If(visited[v] == 0)</a:t>
            </a:r>
          </a:p>
          <a:p>
            <a:pPr marL="1428750" lvl="2" indent="-514350">
              <a:buFont typeface="+mj-lt"/>
              <a:buAutoNum type="romanLcPeriod"/>
            </a:pPr>
            <a:r>
              <a:rPr lang="en-IN" dirty="0"/>
              <a:t>p</a:t>
            </a:r>
            <a:r>
              <a:rPr lang="en-IN" dirty="0" smtClean="0"/>
              <a:t>arent[v</a:t>
            </a:r>
            <a:r>
              <a:rPr lang="en-IN" dirty="0" smtClean="0"/>
              <a:t>] = </a:t>
            </a:r>
            <a:r>
              <a:rPr lang="en-IN" dirty="0" smtClean="0"/>
              <a:t>u</a:t>
            </a:r>
            <a:endParaRPr lang="en-IN" dirty="0" smtClean="0"/>
          </a:p>
          <a:p>
            <a:pPr marL="1428750" lvl="2" indent="-514350">
              <a:buFont typeface="+mj-lt"/>
              <a:buAutoNum type="romanLcPeriod"/>
            </a:pPr>
            <a:r>
              <a:rPr lang="en-IN" dirty="0" smtClean="0"/>
              <a:t>DFS_VISIT(G, v)</a:t>
            </a:r>
          </a:p>
          <a:p>
            <a:pPr marL="514350" indent="-514350">
              <a:buFont typeface="+mj-lt"/>
              <a:buAutoNum type="arabicPeriod"/>
            </a:pPr>
            <a:r>
              <a:rPr lang="en-IN" dirty="0"/>
              <a:t>f</a:t>
            </a:r>
            <a:r>
              <a:rPr lang="en-IN" dirty="0" smtClean="0"/>
              <a:t>inish[u] </a:t>
            </a:r>
            <a:r>
              <a:rPr lang="en-IN" dirty="0" smtClean="0"/>
              <a:t>= time = time + 1</a:t>
            </a:r>
          </a:p>
        </p:txBody>
      </p:sp>
    </p:spTree>
    <p:extLst>
      <p:ext uri="{BB962C8B-B14F-4D97-AF65-F5344CB8AC3E}">
        <p14:creationId xmlns:p14="http://schemas.microsoft.com/office/powerpoint/2010/main" val="19622991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p:cNvSpPr>
            <a:spLocks noGrp="1"/>
          </p:cNvSpPr>
          <p:nvPr>
            <p:ph type="title"/>
          </p:nvPr>
        </p:nvSpPr>
        <p:spPr>
          <a:xfrm>
            <a:off x="434786" y="242047"/>
            <a:ext cx="10515600" cy="726141"/>
          </a:xfrm>
        </p:spPr>
        <p:txBody>
          <a:bodyPr/>
          <a:lstStyle/>
          <a:p>
            <a:r>
              <a:rPr lang="en-IN" dirty="0" smtClean="0"/>
              <a:t>Depth First Traversal/Search (DFS)</a:t>
            </a:r>
            <a:endParaRPr lang="en-IN" dirty="0"/>
          </a:p>
        </p:txBody>
      </p:sp>
      <p:graphicFrame>
        <p:nvGraphicFramePr>
          <p:cNvPr id="33" name="Table 32"/>
          <p:cNvGraphicFramePr>
            <a:graphicFrameLocks noGrp="1"/>
          </p:cNvGraphicFramePr>
          <p:nvPr>
            <p:extLst>
              <p:ext uri="{D42A27DB-BD31-4B8C-83A1-F6EECF244321}">
                <p14:modId xmlns:p14="http://schemas.microsoft.com/office/powerpoint/2010/main" val="1654037297"/>
              </p:ext>
            </p:extLst>
          </p:nvPr>
        </p:nvGraphicFramePr>
        <p:xfrm>
          <a:off x="6167120" y="2213186"/>
          <a:ext cx="5821680" cy="365760"/>
        </p:xfrm>
        <a:graphic>
          <a:graphicData uri="http://schemas.openxmlformats.org/drawingml/2006/table">
            <a:tbl>
              <a:tblPr firstRow="1" bandRow="1">
                <a:tableStyleId>{5C22544A-7EE6-4342-B048-85BDC9FD1C3A}</a:tableStyleId>
              </a:tblPr>
              <a:tblGrid>
                <a:gridCol w="970280"/>
                <a:gridCol w="970280"/>
                <a:gridCol w="970280"/>
                <a:gridCol w="970280"/>
                <a:gridCol w="970280"/>
                <a:gridCol w="970280"/>
              </a:tblGrid>
              <a:tr h="347134">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1088801303"/>
              </p:ext>
            </p:extLst>
          </p:nvPr>
        </p:nvGraphicFramePr>
        <p:xfrm>
          <a:off x="6187440" y="2893906"/>
          <a:ext cx="5821680" cy="365760"/>
        </p:xfrm>
        <a:graphic>
          <a:graphicData uri="http://schemas.openxmlformats.org/drawingml/2006/table">
            <a:tbl>
              <a:tblPr firstRow="1" bandRow="1">
                <a:tableStyleId>{5C22544A-7EE6-4342-B048-85BDC9FD1C3A}</a:tableStyleId>
              </a:tblPr>
              <a:tblGrid>
                <a:gridCol w="970280"/>
                <a:gridCol w="970280"/>
                <a:gridCol w="970280"/>
                <a:gridCol w="970280"/>
                <a:gridCol w="970280"/>
                <a:gridCol w="970280"/>
              </a:tblGrid>
              <a:tr h="347134">
                <a:tc>
                  <a:txBody>
                    <a:bodyPr/>
                    <a:lstStyle/>
                    <a:p>
                      <a:pPr algn="ctr"/>
                      <a:r>
                        <a:rPr lang="en-IN" dirty="0" smtClean="0"/>
                        <a:t>1</a:t>
                      </a:r>
                      <a:endParaRPr lang="en-IN" dirty="0"/>
                    </a:p>
                  </a:txBody>
                  <a:tcPr/>
                </a:tc>
                <a:tc>
                  <a:txBody>
                    <a:bodyPr/>
                    <a:lstStyle/>
                    <a:p>
                      <a:pPr algn="ctr"/>
                      <a:r>
                        <a:rPr lang="en-IN" dirty="0" smtClean="0"/>
                        <a:t>1</a:t>
                      </a:r>
                      <a:endParaRPr lang="en-IN" dirty="0"/>
                    </a:p>
                  </a:txBody>
                  <a:tcPr/>
                </a:tc>
                <a:tc>
                  <a:txBody>
                    <a:bodyPr/>
                    <a:lstStyle/>
                    <a:p>
                      <a:pPr algn="ctr"/>
                      <a:r>
                        <a:rPr lang="en-IN" dirty="0" smtClean="0"/>
                        <a:t>1</a:t>
                      </a:r>
                      <a:endParaRPr lang="en-IN" dirty="0"/>
                    </a:p>
                  </a:txBody>
                  <a:tcPr/>
                </a:tc>
                <a:tc>
                  <a:txBody>
                    <a:bodyPr/>
                    <a:lstStyle/>
                    <a:p>
                      <a:pPr algn="ctr"/>
                      <a:r>
                        <a:rPr lang="en-IN" dirty="0" smtClean="0"/>
                        <a:t>1</a:t>
                      </a:r>
                      <a:endParaRPr lang="en-IN" dirty="0"/>
                    </a:p>
                  </a:txBody>
                  <a:tcPr/>
                </a:tc>
                <a:tc>
                  <a:txBody>
                    <a:bodyPr/>
                    <a:lstStyle/>
                    <a:p>
                      <a:pPr algn="ctr"/>
                      <a:r>
                        <a:rPr lang="en-IN" dirty="0" smtClean="0"/>
                        <a:t>1</a:t>
                      </a:r>
                      <a:endParaRPr lang="en-IN" dirty="0"/>
                    </a:p>
                  </a:txBody>
                  <a:tcPr/>
                </a:tc>
                <a:tc>
                  <a:txBody>
                    <a:bodyPr/>
                    <a:lstStyle/>
                    <a:p>
                      <a:pPr algn="ctr"/>
                      <a:r>
                        <a:rPr lang="en-IN" dirty="0" smtClean="0"/>
                        <a:t>1</a:t>
                      </a:r>
                      <a:endParaRPr lang="en-IN" dirty="0"/>
                    </a:p>
                  </a:txBody>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505020521"/>
              </p:ext>
            </p:extLst>
          </p:nvPr>
        </p:nvGraphicFramePr>
        <p:xfrm>
          <a:off x="6217920" y="3940386"/>
          <a:ext cx="5821680" cy="365760"/>
        </p:xfrm>
        <a:graphic>
          <a:graphicData uri="http://schemas.openxmlformats.org/drawingml/2006/table">
            <a:tbl>
              <a:tblPr firstRow="1" bandRow="1">
                <a:tableStyleId>{5C22544A-7EE6-4342-B048-85BDC9FD1C3A}</a:tableStyleId>
              </a:tblPr>
              <a:tblGrid>
                <a:gridCol w="970280"/>
                <a:gridCol w="970280"/>
                <a:gridCol w="970280"/>
                <a:gridCol w="970280"/>
                <a:gridCol w="970280"/>
                <a:gridCol w="970280"/>
              </a:tblGrid>
              <a:tr h="364066">
                <a:tc>
                  <a:txBody>
                    <a:bodyPr/>
                    <a:lstStyle/>
                    <a:p>
                      <a:pPr algn="ctr"/>
                      <a:endParaRPr lang="en-IN" dirty="0"/>
                    </a:p>
                  </a:txBody>
                  <a:tcPr/>
                </a:tc>
                <a:tc>
                  <a:txBody>
                    <a:bodyPr/>
                    <a:lstStyle/>
                    <a:p>
                      <a:pPr algn="ctr"/>
                      <a:r>
                        <a:rPr lang="en-IN" dirty="0" smtClean="0"/>
                        <a:t>0</a:t>
                      </a:r>
                      <a:endParaRPr lang="en-IN" dirty="0"/>
                    </a:p>
                  </a:txBody>
                  <a:tcPr/>
                </a:tc>
                <a:tc>
                  <a:txBody>
                    <a:bodyPr/>
                    <a:lstStyle/>
                    <a:p>
                      <a:pPr algn="ctr"/>
                      <a:r>
                        <a:rPr lang="en-IN" dirty="0" smtClean="0"/>
                        <a:t>1</a:t>
                      </a:r>
                      <a:endParaRPr lang="en-IN" dirty="0"/>
                    </a:p>
                  </a:txBody>
                  <a:tcPr/>
                </a:tc>
                <a:tc>
                  <a:txBody>
                    <a:bodyPr/>
                    <a:lstStyle/>
                    <a:p>
                      <a:pPr algn="ctr"/>
                      <a:endParaRPr lang="en-IN" dirty="0"/>
                    </a:p>
                  </a:txBody>
                  <a:tcPr/>
                </a:tc>
                <a:tc>
                  <a:txBody>
                    <a:bodyPr/>
                    <a:lstStyle/>
                    <a:p>
                      <a:pPr algn="ctr"/>
                      <a:r>
                        <a:rPr lang="en-IN" dirty="0" smtClean="0"/>
                        <a:t>0</a:t>
                      </a:r>
                      <a:endParaRPr lang="en-IN" dirty="0"/>
                    </a:p>
                  </a:txBody>
                  <a:tcPr/>
                </a:tc>
                <a:tc>
                  <a:txBody>
                    <a:bodyPr/>
                    <a:lstStyle/>
                    <a:p>
                      <a:pPr algn="ctr"/>
                      <a:r>
                        <a:rPr lang="en-IN" dirty="0" smtClean="0"/>
                        <a:t>3</a:t>
                      </a:r>
                      <a:endParaRPr lang="en-IN" dirty="0"/>
                    </a:p>
                  </a:txBody>
                  <a:tcPr/>
                </a:tc>
              </a:tr>
            </a:tbl>
          </a:graphicData>
        </a:graphic>
      </p:graphicFrame>
      <p:sp>
        <p:nvSpPr>
          <p:cNvPr id="3" name="TextBox 2"/>
          <p:cNvSpPr txBox="1"/>
          <p:nvPr/>
        </p:nvSpPr>
        <p:spPr>
          <a:xfrm>
            <a:off x="5770880" y="2857634"/>
            <a:ext cx="114435" cy="369332"/>
          </a:xfrm>
          <a:prstGeom prst="rect">
            <a:avLst/>
          </a:prstGeom>
          <a:noFill/>
        </p:spPr>
        <p:txBody>
          <a:bodyPr wrap="square" rtlCol="0">
            <a:spAutoFit/>
          </a:bodyPr>
          <a:lstStyle/>
          <a:p>
            <a:r>
              <a:rPr lang="en-IN" dirty="0" smtClean="0"/>
              <a:t>V</a:t>
            </a:r>
            <a:endParaRPr lang="en-IN" dirty="0"/>
          </a:p>
        </p:txBody>
      </p:sp>
      <p:sp>
        <p:nvSpPr>
          <p:cNvPr id="25" name="TextBox 24"/>
          <p:cNvSpPr txBox="1"/>
          <p:nvPr/>
        </p:nvSpPr>
        <p:spPr>
          <a:xfrm>
            <a:off x="5811520" y="3972560"/>
            <a:ext cx="83955" cy="369332"/>
          </a:xfrm>
          <a:prstGeom prst="rect">
            <a:avLst/>
          </a:prstGeom>
          <a:noFill/>
        </p:spPr>
        <p:txBody>
          <a:bodyPr wrap="square" rtlCol="0">
            <a:spAutoFit/>
          </a:bodyPr>
          <a:lstStyle/>
          <a:p>
            <a:r>
              <a:rPr lang="en-IN" dirty="0" smtClean="0"/>
              <a:t>P</a:t>
            </a:r>
            <a:endParaRPr lang="en-IN" dirty="0"/>
          </a:p>
        </p:txBody>
      </p:sp>
      <p:sp>
        <p:nvSpPr>
          <p:cNvPr id="12" name="TextBox 11"/>
          <p:cNvSpPr txBox="1"/>
          <p:nvPr/>
        </p:nvSpPr>
        <p:spPr>
          <a:xfrm>
            <a:off x="1808479" y="5648960"/>
            <a:ext cx="9509761" cy="646331"/>
          </a:xfrm>
          <a:prstGeom prst="rect">
            <a:avLst/>
          </a:prstGeom>
          <a:noFill/>
        </p:spPr>
        <p:txBody>
          <a:bodyPr wrap="square" rtlCol="0">
            <a:spAutoFit/>
          </a:bodyPr>
          <a:lstStyle/>
          <a:p>
            <a:r>
              <a:rPr lang="en-IN" dirty="0"/>
              <a:t>D</a:t>
            </a:r>
            <a:r>
              <a:rPr lang="en-IN" dirty="0" smtClean="0"/>
              <a:t>FS gives us a DFS forest, the green edges are called tree edges, the red edges are called back edges, the blue edges are called forward edges, and the orange edges are called cross edges.</a:t>
            </a:r>
            <a:endParaRPr lang="en-IN" dirty="0"/>
          </a:p>
        </p:txBody>
      </p:sp>
      <p:sp>
        <p:nvSpPr>
          <p:cNvPr id="26" name="Oval 25"/>
          <p:cNvSpPr/>
          <p:nvPr/>
        </p:nvSpPr>
        <p:spPr>
          <a:xfrm>
            <a:off x="683391" y="3013242"/>
            <a:ext cx="548640" cy="60639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IN" dirty="0">
              <a:solidFill>
                <a:schemeClr val="tx1"/>
              </a:solidFill>
            </a:endParaRPr>
          </a:p>
        </p:txBody>
      </p:sp>
      <p:sp>
        <p:nvSpPr>
          <p:cNvPr id="28" name="Oval 27"/>
          <p:cNvSpPr/>
          <p:nvPr/>
        </p:nvSpPr>
        <p:spPr>
          <a:xfrm>
            <a:off x="2277442" y="1742707"/>
            <a:ext cx="548640" cy="624038"/>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IN" dirty="0">
              <a:solidFill>
                <a:schemeClr val="tx1"/>
              </a:solidFill>
            </a:endParaRPr>
          </a:p>
        </p:txBody>
      </p:sp>
      <p:sp>
        <p:nvSpPr>
          <p:cNvPr id="29" name="Oval 28"/>
          <p:cNvSpPr/>
          <p:nvPr/>
        </p:nvSpPr>
        <p:spPr>
          <a:xfrm>
            <a:off x="4462915" y="1741102"/>
            <a:ext cx="548640" cy="624038"/>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IN" dirty="0">
              <a:solidFill>
                <a:schemeClr val="tx1"/>
              </a:solidFill>
            </a:endParaRPr>
          </a:p>
        </p:txBody>
      </p:sp>
      <p:sp>
        <p:nvSpPr>
          <p:cNvPr id="30" name="Oval 29"/>
          <p:cNvSpPr/>
          <p:nvPr/>
        </p:nvSpPr>
        <p:spPr>
          <a:xfrm>
            <a:off x="2283327" y="4667184"/>
            <a:ext cx="548640" cy="60639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IN" dirty="0">
              <a:solidFill>
                <a:schemeClr val="tx1"/>
              </a:solidFill>
            </a:endParaRPr>
          </a:p>
        </p:txBody>
      </p:sp>
      <p:sp>
        <p:nvSpPr>
          <p:cNvPr id="32" name="Oval 31"/>
          <p:cNvSpPr/>
          <p:nvPr/>
        </p:nvSpPr>
        <p:spPr>
          <a:xfrm>
            <a:off x="2287602" y="3274729"/>
            <a:ext cx="548640" cy="624038"/>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IN" dirty="0">
              <a:solidFill>
                <a:schemeClr val="tx1"/>
              </a:solidFill>
            </a:endParaRPr>
          </a:p>
        </p:txBody>
      </p:sp>
      <p:sp>
        <p:nvSpPr>
          <p:cNvPr id="34" name="Oval 33"/>
          <p:cNvSpPr/>
          <p:nvPr/>
        </p:nvSpPr>
        <p:spPr>
          <a:xfrm>
            <a:off x="4615315" y="3293444"/>
            <a:ext cx="548640" cy="624038"/>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cxnSp>
        <p:nvCxnSpPr>
          <p:cNvPr id="35" name="Straight Connector 34"/>
          <p:cNvCxnSpPr>
            <a:stCxn id="26" idx="7"/>
            <a:endCxn id="28" idx="3"/>
          </p:cNvCxnSpPr>
          <p:nvPr/>
        </p:nvCxnSpPr>
        <p:spPr>
          <a:xfrm flipV="1">
            <a:off x="1151685" y="2275357"/>
            <a:ext cx="1206103" cy="826689"/>
          </a:xfrm>
          <a:prstGeom prst="line">
            <a:avLst/>
          </a:prstGeom>
          <a:ln w="38100">
            <a:solidFill>
              <a:schemeClr val="accent6">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8" idx="6"/>
            <a:endCxn id="29" idx="2"/>
          </p:cNvCxnSpPr>
          <p:nvPr/>
        </p:nvCxnSpPr>
        <p:spPr>
          <a:xfrm flipV="1">
            <a:off x="2826082" y="2053121"/>
            <a:ext cx="1636833" cy="1605"/>
          </a:xfrm>
          <a:prstGeom prst="line">
            <a:avLst/>
          </a:prstGeom>
          <a:ln w="38100">
            <a:solidFill>
              <a:schemeClr val="accent6">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6" idx="5"/>
            <a:endCxn id="30" idx="3"/>
          </p:cNvCxnSpPr>
          <p:nvPr/>
        </p:nvCxnSpPr>
        <p:spPr>
          <a:xfrm>
            <a:off x="1151685" y="3530830"/>
            <a:ext cx="1211988" cy="1653942"/>
          </a:xfrm>
          <a:prstGeom prst="line">
            <a:avLst/>
          </a:prstGeom>
          <a:ln w="38100">
            <a:solidFill>
              <a:schemeClr val="accent6">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32" idx="4"/>
            <a:endCxn id="30" idx="0"/>
          </p:cNvCxnSpPr>
          <p:nvPr/>
        </p:nvCxnSpPr>
        <p:spPr>
          <a:xfrm flipH="1">
            <a:off x="2557647" y="3898767"/>
            <a:ext cx="4275" cy="768417"/>
          </a:xfrm>
          <a:prstGeom prst="line">
            <a:avLst/>
          </a:prstGeom>
          <a:ln w="381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4" idx="3"/>
            <a:endCxn id="30" idx="6"/>
          </p:cNvCxnSpPr>
          <p:nvPr/>
        </p:nvCxnSpPr>
        <p:spPr>
          <a:xfrm flipH="1">
            <a:off x="2831967" y="3826094"/>
            <a:ext cx="1863694" cy="1144286"/>
          </a:xfrm>
          <a:prstGeom prst="line">
            <a:avLst/>
          </a:prstGeom>
          <a:ln w="381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26" idx="6"/>
            <a:endCxn id="29" idx="4"/>
          </p:cNvCxnSpPr>
          <p:nvPr/>
        </p:nvCxnSpPr>
        <p:spPr>
          <a:xfrm flipV="1">
            <a:off x="1232031" y="2365140"/>
            <a:ext cx="3505204" cy="951298"/>
          </a:xfrm>
          <a:prstGeom prst="line">
            <a:avLst/>
          </a:prstGeom>
          <a:ln w="38100">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2" idx="6"/>
            <a:endCxn id="34" idx="2"/>
          </p:cNvCxnSpPr>
          <p:nvPr/>
        </p:nvCxnSpPr>
        <p:spPr>
          <a:xfrm>
            <a:off x="2836242" y="3586748"/>
            <a:ext cx="1779073" cy="18715"/>
          </a:xfrm>
          <a:prstGeom prst="line">
            <a:avLst/>
          </a:prstGeom>
          <a:ln w="38100">
            <a:solidFill>
              <a:schemeClr val="accent6">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2" idx="0"/>
            <a:endCxn id="28" idx="4"/>
          </p:cNvCxnSpPr>
          <p:nvPr/>
        </p:nvCxnSpPr>
        <p:spPr>
          <a:xfrm flipH="1" flipV="1">
            <a:off x="2551762" y="2366745"/>
            <a:ext cx="10160" cy="907984"/>
          </a:xfrm>
          <a:prstGeom prst="line">
            <a:avLst/>
          </a:prstGeom>
          <a:ln w="381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242561" y="2213186"/>
            <a:ext cx="834456" cy="369332"/>
          </a:xfrm>
          <a:prstGeom prst="rect">
            <a:avLst/>
          </a:prstGeom>
          <a:noFill/>
        </p:spPr>
        <p:txBody>
          <a:bodyPr wrap="square" rtlCol="0">
            <a:spAutoFit/>
          </a:bodyPr>
          <a:lstStyle/>
          <a:p>
            <a:r>
              <a:rPr lang="en-IN" dirty="0" smtClean="0"/>
              <a:t>Stack</a:t>
            </a:r>
            <a:endParaRPr lang="en-IN" dirty="0"/>
          </a:p>
        </p:txBody>
      </p:sp>
      <p:sp>
        <p:nvSpPr>
          <p:cNvPr id="57" name="TextBox 56"/>
          <p:cNvSpPr txBox="1"/>
          <p:nvPr/>
        </p:nvSpPr>
        <p:spPr>
          <a:xfrm>
            <a:off x="6604000" y="1375342"/>
            <a:ext cx="2621280" cy="369332"/>
          </a:xfrm>
          <a:prstGeom prst="rect">
            <a:avLst/>
          </a:prstGeom>
          <a:noFill/>
        </p:spPr>
        <p:txBody>
          <a:bodyPr wrap="square" rtlCol="0">
            <a:spAutoFit/>
          </a:bodyPr>
          <a:lstStyle/>
          <a:p>
            <a:r>
              <a:rPr lang="en-IN" dirty="0" smtClean="0"/>
              <a:t>0 1 2 4 3 5</a:t>
            </a:r>
            <a:endParaRPr lang="en-IN" dirty="0"/>
          </a:p>
        </p:txBody>
      </p:sp>
      <p:sp>
        <p:nvSpPr>
          <p:cNvPr id="2" name="TextBox 1"/>
          <p:cNvSpPr txBox="1"/>
          <p:nvPr/>
        </p:nvSpPr>
        <p:spPr>
          <a:xfrm>
            <a:off x="587141" y="3828185"/>
            <a:ext cx="657590" cy="369332"/>
          </a:xfrm>
          <a:prstGeom prst="rect">
            <a:avLst/>
          </a:prstGeom>
          <a:noFill/>
        </p:spPr>
        <p:txBody>
          <a:bodyPr wrap="square" rtlCol="0">
            <a:spAutoFit/>
          </a:bodyPr>
          <a:lstStyle/>
          <a:p>
            <a:r>
              <a:rPr lang="en-IN" dirty="0" smtClean="0"/>
              <a:t>1/8</a:t>
            </a:r>
            <a:endParaRPr lang="en-IN" dirty="0"/>
          </a:p>
        </p:txBody>
      </p:sp>
      <p:sp>
        <p:nvSpPr>
          <p:cNvPr id="4" name="TextBox 3"/>
          <p:cNvSpPr txBox="1"/>
          <p:nvPr/>
        </p:nvSpPr>
        <p:spPr>
          <a:xfrm>
            <a:off x="2287602" y="1405291"/>
            <a:ext cx="548640" cy="369332"/>
          </a:xfrm>
          <a:prstGeom prst="rect">
            <a:avLst/>
          </a:prstGeom>
          <a:noFill/>
        </p:spPr>
        <p:txBody>
          <a:bodyPr wrap="square" rtlCol="0">
            <a:spAutoFit/>
          </a:bodyPr>
          <a:lstStyle/>
          <a:p>
            <a:r>
              <a:rPr lang="en-IN" dirty="0" smtClean="0"/>
              <a:t>2/5</a:t>
            </a:r>
            <a:endParaRPr lang="en-IN" dirty="0"/>
          </a:p>
        </p:txBody>
      </p:sp>
      <p:sp>
        <p:nvSpPr>
          <p:cNvPr id="31" name="TextBox 30"/>
          <p:cNvSpPr txBox="1"/>
          <p:nvPr/>
        </p:nvSpPr>
        <p:spPr>
          <a:xfrm>
            <a:off x="4576813" y="1403688"/>
            <a:ext cx="665748" cy="369332"/>
          </a:xfrm>
          <a:prstGeom prst="rect">
            <a:avLst/>
          </a:prstGeom>
          <a:noFill/>
        </p:spPr>
        <p:txBody>
          <a:bodyPr wrap="square" rtlCol="0">
            <a:spAutoFit/>
          </a:bodyPr>
          <a:lstStyle/>
          <a:p>
            <a:r>
              <a:rPr lang="en-IN" dirty="0" smtClean="0"/>
              <a:t>3/4</a:t>
            </a:r>
            <a:endParaRPr lang="en-IN" dirty="0"/>
          </a:p>
        </p:txBody>
      </p:sp>
      <p:sp>
        <p:nvSpPr>
          <p:cNvPr id="43" name="TextBox 42"/>
          <p:cNvSpPr txBox="1"/>
          <p:nvPr/>
        </p:nvSpPr>
        <p:spPr>
          <a:xfrm>
            <a:off x="3033033" y="5058617"/>
            <a:ext cx="657590" cy="369332"/>
          </a:xfrm>
          <a:prstGeom prst="rect">
            <a:avLst/>
          </a:prstGeom>
          <a:noFill/>
        </p:spPr>
        <p:txBody>
          <a:bodyPr wrap="square" rtlCol="0">
            <a:spAutoFit/>
          </a:bodyPr>
          <a:lstStyle/>
          <a:p>
            <a:r>
              <a:rPr lang="en-IN" dirty="0" smtClean="0"/>
              <a:t>6/7</a:t>
            </a:r>
            <a:endParaRPr lang="en-IN" dirty="0"/>
          </a:p>
        </p:txBody>
      </p:sp>
      <p:sp>
        <p:nvSpPr>
          <p:cNvPr id="44" name="TextBox 43"/>
          <p:cNvSpPr txBox="1"/>
          <p:nvPr/>
        </p:nvSpPr>
        <p:spPr>
          <a:xfrm>
            <a:off x="4799805" y="3015384"/>
            <a:ext cx="877498" cy="369332"/>
          </a:xfrm>
          <a:prstGeom prst="rect">
            <a:avLst/>
          </a:prstGeom>
          <a:noFill/>
        </p:spPr>
        <p:txBody>
          <a:bodyPr wrap="square" rtlCol="0">
            <a:spAutoFit/>
          </a:bodyPr>
          <a:lstStyle/>
          <a:p>
            <a:r>
              <a:rPr lang="en-IN" dirty="0" smtClean="0"/>
              <a:t>10/13</a:t>
            </a:r>
            <a:endParaRPr lang="en-IN" dirty="0"/>
          </a:p>
        </p:txBody>
      </p:sp>
      <p:sp>
        <p:nvSpPr>
          <p:cNvPr id="45" name="TextBox 44"/>
          <p:cNvSpPr txBox="1"/>
          <p:nvPr/>
        </p:nvSpPr>
        <p:spPr>
          <a:xfrm>
            <a:off x="2873145" y="3062979"/>
            <a:ext cx="657590" cy="369332"/>
          </a:xfrm>
          <a:prstGeom prst="rect">
            <a:avLst/>
          </a:prstGeom>
          <a:noFill/>
        </p:spPr>
        <p:txBody>
          <a:bodyPr wrap="square" rtlCol="0">
            <a:spAutoFit/>
          </a:bodyPr>
          <a:lstStyle/>
          <a:p>
            <a:r>
              <a:rPr lang="en-IN" dirty="0" smtClean="0"/>
              <a:t>9/14</a:t>
            </a:r>
            <a:endParaRPr lang="en-IN" dirty="0"/>
          </a:p>
        </p:txBody>
      </p:sp>
      <p:sp>
        <p:nvSpPr>
          <p:cNvPr id="46" name="Oval 45"/>
          <p:cNvSpPr/>
          <p:nvPr/>
        </p:nvSpPr>
        <p:spPr>
          <a:xfrm>
            <a:off x="4625475" y="4634564"/>
            <a:ext cx="548640" cy="624038"/>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IN" dirty="0">
              <a:solidFill>
                <a:schemeClr val="tx1"/>
              </a:solidFill>
            </a:endParaRPr>
          </a:p>
        </p:txBody>
      </p:sp>
      <p:cxnSp>
        <p:nvCxnSpPr>
          <p:cNvPr id="47" name="Straight Connector 46"/>
          <p:cNvCxnSpPr>
            <a:stCxn id="34" idx="4"/>
            <a:endCxn id="46" idx="0"/>
          </p:cNvCxnSpPr>
          <p:nvPr/>
        </p:nvCxnSpPr>
        <p:spPr>
          <a:xfrm>
            <a:off x="4889635" y="3917482"/>
            <a:ext cx="10160" cy="717082"/>
          </a:xfrm>
          <a:prstGeom prst="line">
            <a:avLst/>
          </a:prstGeom>
          <a:ln w="38100">
            <a:solidFill>
              <a:schemeClr val="accent6">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5145245" y="4894984"/>
            <a:ext cx="877498" cy="369332"/>
          </a:xfrm>
          <a:prstGeom prst="rect">
            <a:avLst/>
          </a:prstGeom>
          <a:noFill/>
        </p:spPr>
        <p:txBody>
          <a:bodyPr wrap="square" rtlCol="0">
            <a:spAutoFit/>
          </a:bodyPr>
          <a:lstStyle/>
          <a:p>
            <a:r>
              <a:rPr lang="en-IN" dirty="0" smtClean="0"/>
              <a:t>11/12</a:t>
            </a:r>
            <a:endParaRPr lang="en-IN" dirty="0"/>
          </a:p>
        </p:txBody>
      </p:sp>
      <p:cxnSp>
        <p:nvCxnSpPr>
          <p:cNvPr id="49" name="Straight Connector 48"/>
          <p:cNvCxnSpPr>
            <a:stCxn id="46" idx="2"/>
            <a:endCxn id="32" idx="5"/>
          </p:cNvCxnSpPr>
          <p:nvPr/>
        </p:nvCxnSpPr>
        <p:spPr>
          <a:xfrm flipH="1" flipV="1">
            <a:off x="2755896" y="3807379"/>
            <a:ext cx="1869579" cy="1139204"/>
          </a:xfrm>
          <a:prstGeom prst="line">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354417" y="4579136"/>
            <a:ext cx="5483593" cy="923330"/>
          </a:xfrm>
          <a:prstGeom prst="rect">
            <a:avLst/>
          </a:prstGeom>
          <a:noFill/>
        </p:spPr>
        <p:txBody>
          <a:bodyPr wrap="square" rtlCol="0">
            <a:spAutoFit/>
          </a:bodyPr>
          <a:lstStyle/>
          <a:p>
            <a:r>
              <a:rPr lang="en-IN" dirty="0" smtClean="0"/>
              <a:t>Discovery time/Finish Time</a:t>
            </a:r>
          </a:p>
          <a:p>
            <a:r>
              <a:rPr lang="en-IN" dirty="0" smtClean="0">
                <a:solidFill>
                  <a:srgbClr val="FF0000"/>
                </a:solidFill>
              </a:rPr>
              <a:t>Discovery time</a:t>
            </a:r>
            <a:r>
              <a:rPr lang="en-IN" dirty="0" smtClean="0"/>
              <a:t>: The node found for the first time</a:t>
            </a:r>
          </a:p>
          <a:p>
            <a:r>
              <a:rPr lang="en-IN" dirty="0" smtClean="0">
                <a:solidFill>
                  <a:srgbClr val="FF0000"/>
                </a:solidFill>
              </a:rPr>
              <a:t>Finish time</a:t>
            </a:r>
            <a:r>
              <a:rPr lang="en-IN" dirty="0" smtClean="0"/>
              <a:t>: The time at which the backtracking happens</a:t>
            </a:r>
            <a:endParaRPr lang="en-IN" dirty="0"/>
          </a:p>
        </p:txBody>
      </p:sp>
    </p:spTree>
    <p:extLst>
      <p:ext uri="{BB962C8B-B14F-4D97-AF65-F5344CB8AC3E}">
        <p14:creationId xmlns:p14="http://schemas.microsoft.com/office/powerpoint/2010/main" val="13732351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41988" y="1353671"/>
            <a:ext cx="5250576" cy="4832257"/>
          </a:xfrm>
        </p:spPr>
        <p:txBody>
          <a:bodyPr>
            <a:normAutofit fontScale="92500" lnSpcReduction="20000"/>
          </a:bodyPr>
          <a:lstStyle/>
          <a:p>
            <a:r>
              <a:rPr lang="en-IN" dirty="0" smtClean="0">
                <a:solidFill>
                  <a:schemeClr val="accent6">
                    <a:lumMod val="50000"/>
                  </a:schemeClr>
                </a:solidFill>
              </a:rPr>
              <a:t>Tree Edge (u, v) : </a:t>
            </a:r>
          </a:p>
          <a:p>
            <a:pPr marL="914400" lvl="1" indent="-457200">
              <a:buFont typeface="+mj-lt"/>
              <a:buAutoNum type="arabicPeriod"/>
            </a:pPr>
            <a:r>
              <a:rPr lang="en-IN" dirty="0" smtClean="0">
                <a:solidFill>
                  <a:schemeClr val="accent6">
                    <a:lumMod val="50000"/>
                  </a:schemeClr>
                </a:solidFill>
              </a:rPr>
              <a:t>u is parent of v</a:t>
            </a:r>
          </a:p>
          <a:p>
            <a:pPr marL="914400" lvl="1" indent="-457200">
              <a:buFont typeface="+mj-lt"/>
              <a:buAutoNum type="arabicPeriod"/>
            </a:pPr>
            <a:r>
              <a:rPr lang="en-IN" dirty="0">
                <a:solidFill>
                  <a:schemeClr val="accent6">
                    <a:lumMod val="50000"/>
                  </a:schemeClr>
                </a:solidFill>
              </a:rPr>
              <a:t>d</a:t>
            </a:r>
            <a:r>
              <a:rPr lang="en-IN" dirty="0" smtClean="0">
                <a:solidFill>
                  <a:schemeClr val="accent6">
                    <a:lumMod val="50000"/>
                  </a:schemeClr>
                </a:solidFill>
              </a:rPr>
              <a:t>[u] &lt; d[v] &lt; f[v] &lt; f[u]</a:t>
            </a:r>
            <a:endParaRPr lang="en-IN" dirty="0"/>
          </a:p>
          <a:p>
            <a:endParaRPr lang="en-IN" dirty="0" smtClean="0">
              <a:solidFill>
                <a:srgbClr val="0070C0"/>
              </a:solidFill>
            </a:endParaRPr>
          </a:p>
          <a:p>
            <a:r>
              <a:rPr lang="en-IN" dirty="0" smtClean="0">
                <a:solidFill>
                  <a:srgbClr val="0070C0"/>
                </a:solidFill>
              </a:rPr>
              <a:t>Forward Edge(u, v):</a:t>
            </a:r>
          </a:p>
          <a:p>
            <a:pPr marL="914400" lvl="1" indent="-457200">
              <a:buFont typeface="+mj-lt"/>
              <a:buAutoNum type="arabicPeriod"/>
            </a:pPr>
            <a:r>
              <a:rPr lang="nl-NL" dirty="0"/>
              <a:t>u is </a:t>
            </a:r>
            <a:r>
              <a:rPr lang="nl-NL" dirty="0" smtClean="0"/>
              <a:t>not the parent </a:t>
            </a:r>
            <a:r>
              <a:rPr lang="nl-NL" dirty="0"/>
              <a:t>of v</a:t>
            </a:r>
          </a:p>
          <a:p>
            <a:pPr marL="914400" lvl="1" indent="-457200">
              <a:buFont typeface="+mj-lt"/>
              <a:buAutoNum type="arabicPeriod"/>
            </a:pPr>
            <a:r>
              <a:rPr lang="nl-NL" dirty="0"/>
              <a:t>d[u] &lt; d[v] &lt; </a:t>
            </a:r>
            <a:r>
              <a:rPr lang="nl-NL" dirty="0" smtClean="0"/>
              <a:t>f[v] </a:t>
            </a:r>
            <a:r>
              <a:rPr lang="nl-NL" dirty="0"/>
              <a:t>&lt; f[u</a:t>
            </a:r>
            <a:r>
              <a:rPr lang="nl-NL" dirty="0" smtClean="0"/>
              <a:t>]</a:t>
            </a:r>
            <a:endParaRPr lang="en-IN" dirty="0" smtClean="0"/>
          </a:p>
          <a:p>
            <a:endParaRPr lang="en-IN" dirty="0" smtClean="0">
              <a:solidFill>
                <a:srgbClr val="FF0000"/>
              </a:solidFill>
            </a:endParaRPr>
          </a:p>
          <a:p>
            <a:r>
              <a:rPr lang="en-IN" dirty="0" smtClean="0">
                <a:solidFill>
                  <a:srgbClr val="FF0000"/>
                </a:solidFill>
              </a:rPr>
              <a:t>Back Edge (u, v): [Cycle]</a:t>
            </a:r>
          </a:p>
          <a:p>
            <a:pPr marL="914400" lvl="1" indent="-457200">
              <a:buFont typeface="+mj-lt"/>
              <a:buAutoNum type="arabicPeriod"/>
            </a:pPr>
            <a:r>
              <a:rPr lang="en-IN" dirty="0"/>
              <a:t>d</a:t>
            </a:r>
            <a:r>
              <a:rPr lang="en-IN" dirty="0" smtClean="0"/>
              <a:t>[v] &lt; d[u] &lt; f[u] &lt; f[v]</a:t>
            </a:r>
            <a:endParaRPr lang="en-IN" dirty="0"/>
          </a:p>
          <a:p>
            <a:endParaRPr lang="en-IN" dirty="0" smtClean="0"/>
          </a:p>
          <a:p>
            <a:r>
              <a:rPr lang="en-IN" dirty="0" smtClean="0">
                <a:solidFill>
                  <a:srgbClr val="FFC000"/>
                </a:solidFill>
              </a:rPr>
              <a:t>Cross Edge (u, v):</a:t>
            </a:r>
          </a:p>
          <a:p>
            <a:pPr marL="914400" lvl="1" indent="-457200">
              <a:buFont typeface="+mj-lt"/>
              <a:buAutoNum type="arabicPeriod"/>
            </a:pPr>
            <a:r>
              <a:rPr lang="en-IN" dirty="0" smtClean="0">
                <a:solidFill>
                  <a:srgbClr val="FFC000"/>
                </a:solidFill>
              </a:rPr>
              <a:t>(d[u], f[u]) is non-overlapping </a:t>
            </a:r>
          </a:p>
          <a:p>
            <a:pPr marL="457200" lvl="1" indent="0">
              <a:buNone/>
            </a:pPr>
            <a:r>
              <a:rPr lang="en-IN" dirty="0">
                <a:solidFill>
                  <a:srgbClr val="FFC000"/>
                </a:solidFill>
              </a:rPr>
              <a:t> </a:t>
            </a:r>
            <a:r>
              <a:rPr lang="en-IN" dirty="0" smtClean="0">
                <a:solidFill>
                  <a:srgbClr val="FFC000"/>
                </a:solidFill>
              </a:rPr>
              <a:t>       with (d[v], f[v])</a:t>
            </a:r>
          </a:p>
          <a:p>
            <a:pPr marL="457200" lvl="1" indent="0">
              <a:buNone/>
            </a:pPr>
            <a:r>
              <a:rPr lang="en-IN" dirty="0" smtClean="0">
                <a:solidFill>
                  <a:srgbClr val="FFC000"/>
                </a:solidFill>
              </a:rPr>
              <a:t>2.     d[v] &lt; f[v] &lt; d[u] &lt; f[u]</a:t>
            </a:r>
            <a:endParaRPr lang="en-IN" dirty="0">
              <a:solidFill>
                <a:srgbClr val="FFC000"/>
              </a:solidFill>
            </a:endParaRPr>
          </a:p>
        </p:txBody>
      </p:sp>
      <p:sp>
        <p:nvSpPr>
          <p:cNvPr id="4" name="Oval 3"/>
          <p:cNvSpPr/>
          <p:nvPr/>
        </p:nvSpPr>
        <p:spPr>
          <a:xfrm>
            <a:off x="683391" y="3013242"/>
            <a:ext cx="548640" cy="60639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IN" dirty="0">
              <a:solidFill>
                <a:schemeClr val="tx1"/>
              </a:solidFill>
            </a:endParaRPr>
          </a:p>
        </p:txBody>
      </p:sp>
      <p:sp>
        <p:nvSpPr>
          <p:cNvPr id="5" name="Oval 4"/>
          <p:cNvSpPr/>
          <p:nvPr/>
        </p:nvSpPr>
        <p:spPr>
          <a:xfrm>
            <a:off x="2277442" y="1742707"/>
            <a:ext cx="548640" cy="624038"/>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IN" dirty="0">
              <a:solidFill>
                <a:schemeClr val="tx1"/>
              </a:solidFill>
            </a:endParaRPr>
          </a:p>
        </p:txBody>
      </p:sp>
      <p:sp>
        <p:nvSpPr>
          <p:cNvPr id="6" name="Oval 5"/>
          <p:cNvSpPr/>
          <p:nvPr/>
        </p:nvSpPr>
        <p:spPr>
          <a:xfrm>
            <a:off x="4462915" y="1741102"/>
            <a:ext cx="548640" cy="624038"/>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IN" dirty="0">
              <a:solidFill>
                <a:schemeClr val="tx1"/>
              </a:solidFill>
            </a:endParaRPr>
          </a:p>
        </p:txBody>
      </p:sp>
      <p:sp>
        <p:nvSpPr>
          <p:cNvPr id="7" name="Oval 6"/>
          <p:cNvSpPr/>
          <p:nvPr/>
        </p:nvSpPr>
        <p:spPr>
          <a:xfrm>
            <a:off x="2283327" y="4667184"/>
            <a:ext cx="548640" cy="60639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IN" dirty="0">
              <a:solidFill>
                <a:schemeClr val="tx1"/>
              </a:solidFill>
            </a:endParaRPr>
          </a:p>
        </p:txBody>
      </p:sp>
      <p:sp>
        <p:nvSpPr>
          <p:cNvPr id="8" name="Oval 7"/>
          <p:cNvSpPr/>
          <p:nvPr/>
        </p:nvSpPr>
        <p:spPr>
          <a:xfrm>
            <a:off x="2287602" y="3274729"/>
            <a:ext cx="548640" cy="624038"/>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IN" dirty="0">
              <a:solidFill>
                <a:schemeClr val="tx1"/>
              </a:solidFill>
            </a:endParaRPr>
          </a:p>
        </p:txBody>
      </p:sp>
      <p:sp>
        <p:nvSpPr>
          <p:cNvPr id="9" name="Oval 8"/>
          <p:cNvSpPr/>
          <p:nvPr/>
        </p:nvSpPr>
        <p:spPr>
          <a:xfrm>
            <a:off x="4615315" y="3293444"/>
            <a:ext cx="548640" cy="624038"/>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cxnSp>
        <p:nvCxnSpPr>
          <p:cNvPr id="10" name="Straight Connector 9"/>
          <p:cNvCxnSpPr>
            <a:stCxn id="4" idx="7"/>
            <a:endCxn id="5" idx="3"/>
          </p:cNvCxnSpPr>
          <p:nvPr/>
        </p:nvCxnSpPr>
        <p:spPr>
          <a:xfrm flipV="1">
            <a:off x="1151685" y="2275357"/>
            <a:ext cx="1206103" cy="826689"/>
          </a:xfrm>
          <a:prstGeom prst="line">
            <a:avLst/>
          </a:prstGeom>
          <a:ln w="38100">
            <a:solidFill>
              <a:schemeClr val="accent6">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5" idx="6"/>
            <a:endCxn id="6" idx="2"/>
          </p:cNvCxnSpPr>
          <p:nvPr/>
        </p:nvCxnSpPr>
        <p:spPr>
          <a:xfrm flipV="1">
            <a:off x="2826082" y="2053121"/>
            <a:ext cx="1636833" cy="1605"/>
          </a:xfrm>
          <a:prstGeom prst="line">
            <a:avLst/>
          </a:prstGeom>
          <a:ln w="38100">
            <a:solidFill>
              <a:schemeClr val="accent6">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4" idx="5"/>
            <a:endCxn id="7" idx="3"/>
          </p:cNvCxnSpPr>
          <p:nvPr/>
        </p:nvCxnSpPr>
        <p:spPr>
          <a:xfrm>
            <a:off x="1151685" y="3530830"/>
            <a:ext cx="1211988" cy="1653942"/>
          </a:xfrm>
          <a:prstGeom prst="line">
            <a:avLst/>
          </a:prstGeom>
          <a:ln w="38100">
            <a:solidFill>
              <a:schemeClr val="accent6">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8" idx="4"/>
            <a:endCxn id="7" idx="0"/>
          </p:cNvCxnSpPr>
          <p:nvPr/>
        </p:nvCxnSpPr>
        <p:spPr>
          <a:xfrm flipH="1">
            <a:off x="2557647" y="3898767"/>
            <a:ext cx="4275" cy="768417"/>
          </a:xfrm>
          <a:prstGeom prst="line">
            <a:avLst/>
          </a:prstGeom>
          <a:ln w="381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9" idx="3"/>
            <a:endCxn id="7" idx="6"/>
          </p:cNvCxnSpPr>
          <p:nvPr/>
        </p:nvCxnSpPr>
        <p:spPr>
          <a:xfrm flipH="1">
            <a:off x="2831967" y="3826094"/>
            <a:ext cx="1863694" cy="1144286"/>
          </a:xfrm>
          <a:prstGeom prst="line">
            <a:avLst/>
          </a:prstGeom>
          <a:ln w="381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4" idx="6"/>
            <a:endCxn id="6" idx="4"/>
          </p:cNvCxnSpPr>
          <p:nvPr/>
        </p:nvCxnSpPr>
        <p:spPr>
          <a:xfrm flipV="1">
            <a:off x="1232031" y="2365140"/>
            <a:ext cx="3505204" cy="951298"/>
          </a:xfrm>
          <a:prstGeom prst="line">
            <a:avLst/>
          </a:prstGeom>
          <a:ln w="38100">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8" idx="6"/>
            <a:endCxn id="9" idx="2"/>
          </p:cNvCxnSpPr>
          <p:nvPr/>
        </p:nvCxnSpPr>
        <p:spPr>
          <a:xfrm>
            <a:off x="2836242" y="3586748"/>
            <a:ext cx="1779073" cy="18715"/>
          </a:xfrm>
          <a:prstGeom prst="line">
            <a:avLst/>
          </a:prstGeom>
          <a:ln w="38100">
            <a:solidFill>
              <a:schemeClr val="accent6">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8" idx="0"/>
            <a:endCxn id="5" idx="4"/>
          </p:cNvCxnSpPr>
          <p:nvPr/>
        </p:nvCxnSpPr>
        <p:spPr>
          <a:xfrm flipH="1" flipV="1">
            <a:off x="2551762" y="2366745"/>
            <a:ext cx="10160" cy="907984"/>
          </a:xfrm>
          <a:prstGeom prst="line">
            <a:avLst/>
          </a:prstGeom>
          <a:ln w="381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87141" y="3828185"/>
            <a:ext cx="657590" cy="369332"/>
          </a:xfrm>
          <a:prstGeom prst="rect">
            <a:avLst/>
          </a:prstGeom>
          <a:noFill/>
        </p:spPr>
        <p:txBody>
          <a:bodyPr wrap="square" rtlCol="0">
            <a:spAutoFit/>
          </a:bodyPr>
          <a:lstStyle/>
          <a:p>
            <a:r>
              <a:rPr lang="en-IN" dirty="0" smtClean="0"/>
              <a:t>1/8</a:t>
            </a:r>
            <a:endParaRPr lang="en-IN" dirty="0"/>
          </a:p>
        </p:txBody>
      </p:sp>
      <p:sp>
        <p:nvSpPr>
          <p:cNvPr id="19" name="TextBox 18"/>
          <p:cNvSpPr txBox="1"/>
          <p:nvPr/>
        </p:nvSpPr>
        <p:spPr>
          <a:xfrm>
            <a:off x="2287602" y="1405291"/>
            <a:ext cx="548640" cy="369332"/>
          </a:xfrm>
          <a:prstGeom prst="rect">
            <a:avLst/>
          </a:prstGeom>
          <a:noFill/>
        </p:spPr>
        <p:txBody>
          <a:bodyPr wrap="square" rtlCol="0">
            <a:spAutoFit/>
          </a:bodyPr>
          <a:lstStyle/>
          <a:p>
            <a:r>
              <a:rPr lang="en-IN" dirty="0" smtClean="0"/>
              <a:t>2/5</a:t>
            </a:r>
            <a:endParaRPr lang="en-IN" dirty="0"/>
          </a:p>
        </p:txBody>
      </p:sp>
      <p:sp>
        <p:nvSpPr>
          <p:cNvPr id="20" name="TextBox 19"/>
          <p:cNvSpPr txBox="1"/>
          <p:nvPr/>
        </p:nvSpPr>
        <p:spPr>
          <a:xfrm>
            <a:off x="4576813" y="1403688"/>
            <a:ext cx="665748" cy="369332"/>
          </a:xfrm>
          <a:prstGeom prst="rect">
            <a:avLst/>
          </a:prstGeom>
          <a:noFill/>
        </p:spPr>
        <p:txBody>
          <a:bodyPr wrap="square" rtlCol="0">
            <a:spAutoFit/>
          </a:bodyPr>
          <a:lstStyle/>
          <a:p>
            <a:r>
              <a:rPr lang="en-IN" dirty="0" smtClean="0"/>
              <a:t>3/4</a:t>
            </a:r>
            <a:endParaRPr lang="en-IN" dirty="0"/>
          </a:p>
        </p:txBody>
      </p:sp>
      <p:sp>
        <p:nvSpPr>
          <p:cNvPr id="21" name="TextBox 20"/>
          <p:cNvSpPr txBox="1"/>
          <p:nvPr/>
        </p:nvSpPr>
        <p:spPr>
          <a:xfrm>
            <a:off x="3033033" y="5058617"/>
            <a:ext cx="657590" cy="369332"/>
          </a:xfrm>
          <a:prstGeom prst="rect">
            <a:avLst/>
          </a:prstGeom>
          <a:noFill/>
        </p:spPr>
        <p:txBody>
          <a:bodyPr wrap="square" rtlCol="0">
            <a:spAutoFit/>
          </a:bodyPr>
          <a:lstStyle/>
          <a:p>
            <a:r>
              <a:rPr lang="en-IN" dirty="0" smtClean="0"/>
              <a:t>6/7</a:t>
            </a:r>
            <a:endParaRPr lang="en-IN" dirty="0"/>
          </a:p>
        </p:txBody>
      </p:sp>
      <p:sp>
        <p:nvSpPr>
          <p:cNvPr id="22" name="TextBox 21"/>
          <p:cNvSpPr txBox="1"/>
          <p:nvPr/>
        </p:nvSpPr>
        <p:spPr>
          <a:xfrm>
            <a:off x="4799805" y="3015384"/>
            <a:ext cx="877498" cy="369332"/>
          </a:xfrm>
          <a:prstGeom prst="rect">
            <a:avLst/>
          </a:prstGeom>
          <a:noFill/>
        </p:spPr>
        <p:txBody>
          <a:bodyPr wrap="square" rtlCol="0">
            <a:spAutoFit/>
          </a:bodyPr>
          <a:lstStyle/>
          <a:p>
            <a:r>
              <a:rPr lang="en-IN" dirty="0" smtClean="0"/>
              <a:t>10/13</a:t>
            </a:r>
            <a:endParaRPr lang="en-IN" dirty="0"/>
          </a:p>
        </p:txBody>
      </p:sp>
      <p:sp>
        <p:nvSpPr>
          <p:cNvPr id="23" name="TextBox 22"/>
          <p:cNvSpPr txBox="1"/>
          <p:nvPr/>
        </p:nvSpPr>
        <p:spPr>
          <a:xfrm>
            <a:off x="2873145" y="3062979"/>
            <a:ext cx="657590" cy="369332"/>
          </a:xfrm>
          <a:prstGeom prst="rect">
            <a:avLst/>
          </a:prstGeom>
          <a:noFill/>
        </p:spPr>
        <p:txBody>
          <a:bodyPr wrap="square" rtlCol="0">
            <a:spAutoFit/>
          </a:bodyPr>
          <a:lstStyle/>
          <a:p>
            <a:r>
              <a:rPr lang="en-IN" dirty="0" smtClean="0"/>
              <a:t>9/14</a:t>
            </a:r>
            <a:endParaRPr lang="en-IN" dirty="0"/>
          </a:p>
        </p:txBody>
      </p:sp>
      <p:sp>
        <p:nvSpPr>
          <p:cNvPr id="24" name="Oval 23"/>
          <p:cNvSpPr/>
          <p:nvPr/>
        </p:nvSpPr>
        <p:spPr>
          <a:xfrm>
            <a:off x="4625475" y="4634564"/>
            <a:ext cx="548640" cy="624038"/>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IN" dirty="0">
              <a:solidFill>
                <a:schemeClr val="tx1"/>
              </a:solidFill>
            </a:endParaRPr>
          </a:p>
        </p:txBody>
      </p:sp>
      <p:cxnSp>
        <p:nvCxnSpPr>
          <p:cNvPr id="25" name="Straight Connector 24"/>
          <p:cNvCxnSpPr>
            <a:stCxn id="9" idx="4"/>
            <a:endCxn id="24" idx="0"/>
          </p:cNvCxnSpPr>
          <p:nvPr/>
        </p:nvCxnSpPr>
        <p:spPr>
          <a:xfrm>
            <a:off x="4889635" y="3917482"/>
            <a:ext cx="10160" cy="717082"/>
          </a:xfrm>
          <a:prstGeom prst="line">
            <a:avLst/>
          </a:prstGeom>
          <a:ln w="38100">
            <a:solidFill>
              <a:schemeClr val="accent6">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145245" y="4894984"/>
            <a:ext cx="877498" cy="369332"/>
          </a:xfrm>
          <a:prstGeom prst="rect">
            <a:avLst/>
          </a:prstGeom>
          <a:noFill/>
        </p:spPr>
        <p:txBody>
          <a:bodyPr wrap="square" rtlCol="0">
            <a:spAutoFit/>
          </a:bodyPr>
          <a:lstStyle/>
          <a:p>
            <a:r>
              <a:rPr lang="en-IN" dirty="0" smtClean="0"/>
              <a:t>11/12</a:t>
            </a:r>
            <a:endParaRPr lang="en-IN" dirty="0"/>
          </a:p>
        </p:txBody>
      </p:sp>
      <p:cxnSp>
        <p:nvCxnSpPr>
          <p:cNvPr id="27" name="Straight Connector 26"/>
          <p:cNvCxnSpPr>
            <a:stCxn id="24" idx="2"/>
            <a:endCxn id="8" idx="5"/>
          </p:cNvCxnSpPr>
          <p:nvPr/>
        </p:nvCxnSpPr>
        <p:spPr>
          <a:xfrm flipH="1" flipV="1">
            <a:off x="2755896" y="3807379"/>
            <a:ext cx="1869579" cy="1139204"/>
          </a:xfrm>
          <a:prstGeom prst="line">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28" name="Title 1"/>
          <p:cNvSpPr>
            <a:spLocks noGrp="1"/>
          </p:cNvSpPr>
          <p:nvPr>
            <p:ph type="title"/>
          </p:nvPr>
        </p:nvSpPr>
        <p:spPr>
          <a:xfrm>
            <a:off x="434786" y="242047"/>
            <a:ext cx="10515600" cy="726141"/>
          </a:xfrm>
        </p:spPr>
        <p:txBody>
          <a:bodyPr/>
          <a:lstStyle/>
          <a:p>
            <a:r>
              <a:rPr lang="en-IN" dirty="0" smtClean="0"/>
              <a:t>DFS on Directed Graph</a:t>
            </a:r>
            <a:endParaRPr lang="en-IN" dirty="0"/>
          </a:p>
        </p:txBody>
      </p:sp>
    </p:spTree>
    <p:extLst>
      <p:ext uri="{BB962C8B-B14F-4D97-AF65-F5344CB8AC3E}">
        <p14:creationId xmlns:p14="http://schemas.microsoft.com/office/powerpoint/2010/main" val="22713197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683391" y="3013242"/>
            <a:ext cx="548640" cy="60639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IN" dirty="0">
              <a:solidFill>
                <a:schemeClr val="tx1"/>
              </a:solidFill>
            </a:endParaRPr>
          </a:p>
        </p:txBody>
      </p:sp>
      <p:sp>
        <p:nvSpPr>
          <p:cNvPr id="5" name="Oval 4"/>
          <p:cNvSpPr/>
          <p:nvPr/>
        </p:nvSpPr>
        <p:spPr>
          <a:xfrm>
            <a:off x="2277442" y="1742707"/>
            <a:ext cx="548640" cy="624038"/>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IN" dirty="0">
              <a:solidFill>
                <a:schemeClr val="tx1"/>
              </a:solidFill>
            </a:endParaRPr>
          </a:p>
        </p:txBody>
      </p:sp>
      <p:sp>
        <p:nvSpPr>
          <p:cNvPr id="6" name="Oval 5"/>
          <p:cNvSpPr/>
          <p:nvPr/>
        </p:nvSpPr>
        <p:spPr>
          <a:xfrm>
            <a:off x="4462915" y="1741102"/>
            <a:ext cx="548640" cy="624038"/>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IN" dirty="0">
              <a:solidFill>
                <a:schemeClr val="tx1"/>
              </a:solidFill>
            </a:endParaRPr>
          </a:p>
        </p:txBody>
      </p:sp>
      <p:sp>
        <p:nvSpPr>
          <p:cNvPr id="7" name="Oval 6"/>
          <p:cNvSpPr/>
          <p:nvPr/>
        </p:nvSpPr>
        <p:spPr>
          <a:xfrm>
            <a:off x="2283327" y="4667184"/>
            <a:ext cx="548640" cy="60639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IN" dirty="0">
              <a:solidFill>
                <a:schemeClr val="tx1"/>
              </a:solidFill>
            </a:endParaRPr>
          </a:p>
        </p:txBody>
      </p:sp>
      <p:sp>
        <p:nvSpPr>
          <p:cNvPr id="8" name="Oval 7"/>
          <p:cNvSpPr/>
          <p:nvPr/>
        </p:nvSpPr>
        <p:spPr>
          <a:xfrm>
            <a:off x="2287602" y="3274729"/>
            <a:ext cx="548640" cy="624038"/>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IN" dirty="0">
              <a:solidFill>
                <a:schemeClr val="tx1"/>
              </a:solidFill>
            </a:endParaRPr>
          </a:p>
        </p:txBody>
      </p:sp>
      <p:sp>
        <p:nvSpPr>
          <p:cNvPr id="9" name="Oval 8"/>
          <p:cNvSpPr/>
          <p:nvPr/>
        </p:nvSpPr>
        <p:spPr>
          <a:xfrm>
            <a:off x="4615315" y="3293444"/>
            <a:ext cx="548640" cy="624038"/>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cxnSp>
        <p:nvCxnSpPr>
          <p:cNvPr id="10" name="Straight Connector 9"/>
          <p:cNvCxnSpPr>
            <a:stCxn id="4" idx="7"/>
            <a:endCxn id="5" idx="3"/>
          </p:cNvCxnSpPr>
          <p:nvPr/>
        </p:nvCxnSpPr>
        <p:spPr>
          <a:xfrm flipV="1">
            <a:off x="1151685" y="2275357"/>
            <a:ext cx="1206103" cy="826689"/>
          </a:xfrm>
          <a:prstGeom prst="line">
            <a:avLst/>
          </a:prstGeom>
          <a:ln w="38100">
            <a:solidFill>
              <a:schemeClr val="accent6">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5" idx="6"/>
            <a:endCxn id="6" idx="2"/>
          </p:cNvCxnSpPr>
          <p:nvPr/>
        </p:nvCxnSpPr>
        <p:spPr>
          <a:xfrm flipV="1">
            <a:off x="2826082" y="2053121"/>
            <a:ext cx="1636833" cy="1605"/>
          </a:xfrm>
          <a:prstGeom prst="line">
            <a:avLst/>
          </a:prstGeom>
          <a:ln w="38100">
            <a:solidFill>
              <a:srgbClr val="FFC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4" idx="5"/>
            <a:endCxn id="7" idx="3"/>
          </p:cNvCxnSpPr>
          <p:nvPr/>
        </p:nvCxnSpPr>
        <p:spPr>
          <a:xfrm>
            <a:off x="1151685" y="3530830"/>
            <a:ext cx="1211988" cy="1653942"/>
          </a:xfrm>
          <a:prstGeom prst="line">
            <a:avLst/>
          </a:prstGeom>
          <a:ln w="38100">
            <a:solidFill>
              <a:schemeClr val="accent6">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8" idx="4"/>
            <a:endCxn id="7" idx="0"/>
          </p:cNvCxnSpPr>
          <p:nvPr/>
        </p:nvCxnSpPr>
        <p:spPr>
          <a:xfrm flipH="1">
            <a:off x="2557647" y="3898767"/>
            <a:ext cx="4275" cy="768417"/>
          </a:xfrm>
          <a:prstGeom prst="line">
            <a:avLst/>
          </a:prstGeom>
          <a:ln w="381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9" idx="3"/>
            <a:endCxn id="7" idx="6"/>
          </p:cNvCxnSpPr>
          <p:nvPr/>
        </p:nvCxnSpPr>
        <p:spPr>
          <a:xfrm flipH="1">
            <a:off x="2831967" y="3826094"/>
            <a:ext cx="1863694" cy="1144286"/>
          </a:xfrm>
          <a:prstGeom prst="line">
            <a:avLst/>
          </a:prstGeom>
          <a:ln w="381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4" idx="6"/>
            <a:endCxn id="6" idx="4"/>
          </p:cNvCxnSpPr>
          <p:nvPr/>
        </p:nvCxnSpPr>
        <p:spPr>
          <a:xfrm flipV="1">
            <a:off x="1232031" y="2365140"/>
            <a:ext cx="3505204" cy="951298"/>
          </a:xfrm>
          <a:prstGeom prst="line">
            <a:avLst/>
          </a:prstGeom>
          <a:ln w="38100">
            <a:solidFill>
              <a:schemeClr val="accent6">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8" idx="6"/>
            <a:endCxn id="9" idx="2"/>
          </p:cNvCxnSpPr>
          <p:nvPr/>
        </p:nvCxnSpPr>
        <p:spPr>
          <a:xfrm>
            <a:off x="2836242" y="3586748"/>
            <a:ext cx="1779073" cy="18715"/>
          </a:xfrm>
          <a:prstGeom prst="line">
            <a:avLst/>
          </a:prstGeom>
          <a:ln w="38100">
            <a:solidFill>
              <a:schemeClr val="accent6">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8" idx="0"/>
            <a:endCxn id="5" idx="4"/>
          </p:cNvCxnSpPr>
          <p:nvPr/>
        </p:nvCxnSpPr>
        <p:spPr>
          <a:xfrm flipH="1" flipV="1">
            <a:off x="2551762" y="2366745"/>
            <a:ext cx="10160" cy="907984"/>
          </a:xfrm>
          <a:prstGeom prst="line">
            <a:avLst/>
          </a:prstGeom>
          <a:ln w="381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87141" y="3828185"/>
            <a:ext cx="657590" cy="369332"/>
          </a:xfrm>
          <a:prstGeom prst="rect">
            <a:avLst/>
          </a:prstGeom>
          <a:noFill/>
        </p:spPr>
        <p:txBody>
          <a:bodyPr wrap="square" rtlCol="0">
            <a:spAutoFit/>
          </a:bodyPr>
          <a:lstStyle/>
          <a:p>
            <a:r>
              <a:rPr lang="en-IN" dirty="0" smtClean="0"/>
              <a:t>1/8</a:t>
            </a:r>
            <a:endParaRPr lang="en-IN" dirty="0"/>
          </a:p>
        </p:txBody>
      </p:sp>
      <p:sp>
        <p:nvSpPr>
          <p:cNvPr id="19" name="TextBox 18"/>
          <p:cNvSpPr txBox="1"/>
          <p:nvPr/>
        </p:nvSpPr>
        <p:spPr>
          <a:xfrm>
            <a:off x="2287602" y="1405291"/>
            <a:ext cx="548640" cy="369332"/>
          </a:xfrm>
          <a:prstGeom prst="rect">
            <a:avLst/>
          </a:prstGeom>
          <a:noFill/>
        </p:spPr>
        <p:txBody>
          <a:bodyPr wrap="square" rtlCol="0">
            <a:spAutoFit/>
          </a:bodyPr>
          <a:lstStyle/>
          <a:p>
            <a:r>
              <a:rPr lang="en-IN" dirty="0"/>
              <a:t>4</a:t>
            </a:r>
            <a:r>
              <a:rPr lang="en-IN" dirty="0" smtClean="0"/>
              <a:t>/5</a:t>
            </a:r>
            <a:endParaRPr lang="en-IN" dirty="0"/>
          </a:p>
        </p:txBody>
      </p:sp>
      <p:sp>
        <p:nvSpPr>
          <p:cNvPr id="20" name="TextBox 19"/>
          <p:cNvSpPr txBox="1"/>
          <p:nvPr/>
        </p:nvSpPr>
        <p:spPr>
          <a:xfrm>
            <a:off x="4576813" y="1403688"/>
            <a:ext cx="665748" cy="369332"/>
          </a:xfrm>
          <a:prstGeom prst="rect">
            <a:avLst/>
          </a:prstGeom>
          <a:noFill/>
        </p:spPr>
        <p:txBody>
          <a:bodyPr wrap="square" rtlCol="0">
            <a:spAutoFit/>
          </a:bodyPr>
          <a:lstStyle/>
          <a:p>
            <a:r>
              <a:rPr lang="en-IN" dirty="0" smtClean="0"/>
              <a:t>2</a:t>
            </a:r>
            <a:r>
              <a:rPr lang="en-IN" dirty="0" smtClean="0"/>
              <a:t>/3</a:t>
            </a:r>
            <a:endParaRPr lang="en-IN" dirty="0"/>
          </a:p>
        </p:txBody>
      </p:sp>
      <p:sp>
        <p:nvSpPr>
          <p:cNvPr id="21" name="TextBox 20"/>
          <p:cNvSpPr txBox="1"/>
          <p:nvPr/>
        </p:nvSpPr>
        <p:spPr>
          <a:xfrm>
            <a:off x="3033033" y="5058617"/>
            <a:ext cx="657590" cy="369332"/>
          </a:xfrm>
          <a:prstGeom prst="rect">
            <a:avLst/>
          </a:prstGeom>
          <a:noFill/>
        </p:spPr>
        <p:txBody>
          <a:bodyPr wrap="square" rtlCol="0">
            <a:spAutoFit/>
          </a:bodyPr>
          <a:lstStyle/>
          <a:p>
            <a:r>
              <a:rPr lang="en-IN" dirty="0" smtClean="0"/>
              <a:t>6/7</a:t>
            </a:r>
            <a:endParaRPr lang="en-IN" dirty="0"/>
          </a:p>
        </p:txBody>
      </p:sp>
      <p:sp>
        <p:nvSpPr>
          <p:cNvPr id="22" name="TextBox 21"/>
          <p:cNvSpPr txBox="1"/>
          <p:nvPr/>
        </p:nvSpPr>
        <p:spPr>
          <a:xfrm>
            <a:off x="4799805" y="3015384"/>
            <a:ext cx="877498" cy="369332"/>
          </a:xfrm>
          <a:prstGeom prst="rect">
            <a:avLst/>
          </a:prstGeom>
          <a:noFill/>
        </p:spPr>
        <p:txBody>
          <a:bodyPr wrap="square" rtlCol="0">
            <a:spAutoFit/>
          </a:bodyPr>
          <a:lstStyle/>
          <a:p>
            <a:r>
              <a:rPr lang="en-IN" dirty="0" smtClean="0"/>
              <a:t>10/13</a:t>
            </a:r>
            <a:endParaRPr lang="en-IN" dirty="0"/>
          </a:p>
        </p:txBody>
      </p:sp>
      <p:sp>
        <p:nvSpPr>
          <p:cNvPr id="23" name="TextBox 22"/>
          <p:cNvSpPr txBox="1"/>
          <p:nvPr/>
        </p:nvSpPr>
        <p:spPr>
          <a:xfrm>
            <a:off x="2873145" y="3062979"/>
            <a:ext cx="657590" cy="369332"/>
          </a:xfrm>
          <a:prstGeom prst="rect">
            <a:avLst/>
          </a:prstGeom>
          <a:noFill/>
        </p:spPr>
        <p:txBody>
          <a:bodyPr wrap="square" rtlCol="0">
            <a:spAutoFit/>
          </a:bodyPr>
          <a:lstStyle/>
          <a:p>
            <a:r>
              <a:rPr lang="en-IN" dirty="0" smtClean="0"/>
              <a:t>9/14</a:t>
            </a:r>
            <a:endParaRPr lang="en-IN" dirty="0"/>
          </a:p>
        </p:txBody>
      </p:sp>
      <p:sp>
        <p:nvSpPr>
          <p:cNvPr id="24" name="Oval 23"/>
          <p:cNvSpPr/>
          <p:nvPr/>
        </p:nvSpPr>
        <p:spPr>
          <a:xfrm>
            <a:off x="4625475" y="4634564"/>
            <a:ext cx="548640" cy="624038"/>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IN" dirty="0">
              <a:solidFill>
                <a:schemeClr val="tx1"/>
              </a:solidFill>
            </a:endParaRPr>
          </a:p>
        </p:txBody>
      </p:sp>
      <p:cxnSp>
        <p:nvCxnSpPr>
          <p:cNvPr id="25" name="Straight Connector 24"/>
          <p:cNvCxnSpPr>
            <a:stCxn id="9" idx="4"/>
            <a:endCxn id="24" idx="0"/>
          </p:cNvCxnSpPr>
          <p:nvPr/>
        </p:nvCxnSpPr>
        <p:spPr>
          <a:xfrm>
            <a:off x="4889635" y="3917482"/>
            <a:ext cx="10160" cy="717082"/>
          </a:xfrm>
          <a:prstGeom prst="line">
            <a:avLst/>
          </a:prstGeom>
          <a:ln w="38100">
            <a:solidFill>
              <a:schemeClr val="accent6">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145245" y="4894984"/>
            <a:ext cx="877498" cy="369332"/>
          </a:xfrm>
          <a:prstGeom prst="rect">
            <a:avLst/>
          </a:prstGeom>
          <a:noFill/>
        </p:spPr>
        <p:txBody>
          <a:bodyPr wrap="square" rtlCol="0">
            <a:spAutoFit/>
          </a:bodyPr>
          <a:lstStyle/>
          <a:p>
            <a:r>
              <a:rPr lang="en-IN" dirty="0" smtClean="0"/>
              <a:t>11/12</a:t>
            </a:r>
            <a:endParaRPr lang="en-IN" dirty="0"/>
          </a:p>
        </p:txBody>
      </p:sp>
      <p:cxnSp>
        <p:nvCxnSpPr>
          <p:cNvPr id="27" name="Straight Connector 26"/>
          <p:cNvCxnSpPr>
            <a:stCxn id="24" idx="2"/>
            <a:endCxn id="8" idx="5"/>
          </p:cNvCxnSpPr>
          <p:nvPr/>
        </p:nvCxnSpPr>
        <p:spPr>
          <a:xfrm flipH="1" flipV="1">
            <a:off x="2755896" y="3807379"/>
            <a:ext cx="1869579" cy="1139204"/>
          </a:xfrm>
          <a:prstGeom prst="line">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28" name="Title 1"/>
          <p:cNvSpPr>
            <a:spLocks noGrp="1"/>
          </p:cNvSpPr>
          <p:nvPr>
            <p:ph type="title"/>
          </p:nvPr>
        </p:nvSpPr>
        <p:spPr>
          <a:xfrm>
            <a:off x="434786" y="242047"/>
            <a:ext cx="10515600" cy="726141"/>
          </a:xfrm>
        </p:spPr>
        <p:txBody>
          <a:bodyPr/>
          <a:lstStyle/>
          <a:p>
            <a:r>
              <a:rPr lang="en-IN" dirty="0" smtClean="0"/>
              <a:t>Depth First Traversal/Search (DFS)</a:t>
            </a:r>
            <a:endParaRPr lang="en-IN" dirty="0"/>
          </a:p>
        </p:txBody>
      </p:sp>
    </p:spTree>
    <p:extLst>
      <p:ext uri="{BB962C8B-B14F-4D97-AF65-F5344CB8AC3E}">
        <p14:creationId xmlns:p14="http://schemas.microsoft.com/office/powerpoint/2010/main" val="31144331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41988" y="1353671"/>
            <a:ext cx="5250576" cy="4832257"/>
          </a:xfrm>
        </p:spPr>
        <p:txBody>
          <a:bodyPr>
            <a:normAutofit/>
          </a:bodyPr>
          <a:lstStyle/>
          <a:p>
            <a:r>
              <a:rPr lang="en-IN" dirty="0" smtClean="0">
                <a:solidFill>
                  <a:schemeClr val="accent6">
                    <a:lumMod val="50000"/>
                  </a:schemeClr>
                </a:solidFill>
              </a:rPr>
              <a:t>Tree Edge (u, v) : </a:t>
            </a:r>
          </a:p>
          <a:p>
            <a:pPr marL="914400" lvl="1" indent="-457200">
              <a:buFont typeface="+mj-lt"/>
              <a:buAutoNum type="arabicPeriod"/>
            </a:pPr>
            <a:r>
              <a:rPr lang="en-IN" dirty="0" smtClean="0">
                <a:solidFill>
                  <a:schemeClr val="accent6">
                    <a:lumMod val="50000"/>
                  </a:schemeClr>
                </a:solidFill>
              </a:rPr>
              <a:t>u is parent of v</a:t>
            </a:r>
          </a:p>
          <a:p>
            <a:pPr marL="914400" lvl="1" indent="-457200">
              <a:buFont typeface="+mj-lt"/>
              <a:buAutoNum type="arabicPeriod"/>
            </a:pPr>
            <a:r>
              <a:rPr lang="en-IN" dirty="0">
                <a:solidFill>
                  <a:schemeClr val="accent6">
                    <a:lumMod val="50000"/>
                  </a:schemeClr>
                </a:solidFill>
              </a:rPr>
              <a:t>d</a:t>
            </a:r>
            <a:r>
              <a:rPr lang="en-IN" dirty="0" smtClean="0">
                <a:solidFill>
                  <a:schemeClr val="accent6">
                    <a:lumMod val="50000"/>
                  </a:schemeClr>
                </a:solidFill>
              </a:rPr>
              <a:t>[u] &lt; d[v] &lt; f[v] &lt; f[u]</a:t>
            </a:r>
            <a:endParaRPr lang="en-IN" dirty="0"/>
          </a:p>
          <a:p>
            <a:endParaRPr lang="en-IN" dirty="0" smtClean="0">
              <a:solidFill>
                <a:srgbClr val="0070C0"/>
              </a:solidFill>
            </a:endParaRPr>
          </a:p>
          <a:p>
            <a:endParaRPr lang="en-IN" dirty="0" smtClean="0">
              <a:solidFill>
                <a:srgbClr val="FF0000"/>
              </a:solidFill>
            </a:endParaRPr>
          </a:p>
          <a:p>
            <a:r>
              <a:rPr lang="en-IN" dirty="0" smtClean="0">
                <a:solidFill>
                  <a:srgbClr val="FF0000"/>
                </a:solidFill>
              </a:rPr>
              <a:t>Back Edge (u, v): [Cycle]</a:t>
            </a:r>
          </a:p>
          <a:p>
            <a:pPr marL="914400" lvl="1" indent="-457200">
              <a:buFont typeface="+mj-lt"/>
              <a:buAutoNum type="arabicPeriod"/>
            </a:pPr>
            <a:r>
              <a:rPr lang="en-IN" dirty="0"/>
              <a:t>d</a:t>
            </a:r>
            <a:r>
              <a:rPr lang="en-IN" dirty="0" smtClean="0"/>
              <a:t>[v] &lt; d[u] &lt; f[u] &lt; f[v]</a:t>
            </a:r>
            <a:endParaRPr lang="en-IN" dirty="0"/>
          </a:p>
          <a:p>
            <a:pPr marL="0" indent="0">
              <a:buNone/>
            </a:pPr>
            <a:endParaRPr lang="en-IN" dirty="0" smtClean="0"/>
          </a:p>
        </p:txBody>
      </p:sp>
      <p:sp>
        <p:nvSpPr>
          <p:cNvPr id="4" name="Oval 3"/>
          <p:cNvSpPr/>
          <p:nvPr/>
        </p:nvSpPr>
        <p:spPr>
          <a:xfrm>
            <a:off x="683391" y="3013242"/>
            <a:ext cx="548640" cy="60639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IN" dirty="0">
              <a:solidFill>
                <a:schemeClr val="tx1"/>
              </a:solidFill>
            </a:endParaRPr>
          </a:p>
        </p:txBody>
      </p:sp>
      <p:sp>
        <p:nvSpPr>
          <p:cNvPr id="5" name="Oval 4"/>
          <p:cNvSpPr/>
          <p:nvPr/>
        </p:nvSpPr>
        <p:spPr>
          <a:xfrm>
            <a:off x="2277442" y="1742707"/>
            <a:ext cx="548640" cy="624038"/>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IN" dirty="0">
              <a:solidFill>
                <a:schemeClr val="tx1"/>
              </a:solidFill>
            </a:endParaRPr>
          </a:p>
        </p:txBody>
      </p:sp>
      <p:sp>
        <p:nvSpPr>
          <p:cNvPr id="6" name="Oval 5"/>
          <p:cNvSpPr/>
          <p:nvPr/>
        </p:nvSpPr>
        <p:spPr>
          <a:xfrm>
            <a:off x="4462915" y="1741102"/>
            <a:ext cx="548640" cy="624038"/>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IN" dirty="0">
              <a:solidFill>
                <a:schemeClr val="tx1"/>
              </a:solidFill>
            </a:endParaRPr>
          </a:p>
        </p:txBody>
      </p:sp>
      <p:sp>
        <p:nvSpPr>
          <p:cNvPr id="7" name="Oval 6"/>
          <p:cNvSpPr/>
          <p:nvPr/>
        </p:nvSpPr>
        <p:spPr>
          <a:xfrm>
            <a:off x="2283327" y="4667184"/>
            <a:ext cx="548640" cy="606392"/>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IN" dirty="0">
              <a:solidFill>
                <a:schemeClr val="tx1"/>
              </a:solidFill>
            </a:endParaRPr>
          </a:p>
        </p:txBody>
      </p:sp>
      <p:sp>
        <p:nvSpPr>
          <p:cNvPr id="8" name="Oval 7"/>
          <p:cNvSpPr/>
          <p:nvPr/>
        </p:nvSpPr>
        <p:spPr>
          <a:xfrm>
            <a:off x="2287602" y="3274729"/>
            <a:ext cx="548640" cy="624038"/>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IN" dirty="0">
              <a:solidFill>
                <a:schemeClr val="tx1"/>
              </a:solidFill>
            </a:endParaRPr>
          </a:p>
        </p:txBody>
      </p:sp>
      <p:sp>
        <p:nvSpPr>
          <p:cNvPr id="9" name="Oval 8"/>
          <p:cNvSpPr/>
          <p:nvPr/>
        </p:nvSpPr>
        <p:spPr>
          <a:xfrm>
            <a:off x="4615315" y="3293444"/>
            <a:ext cx="548640" cy="624038"/>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cxnSp>
        <p:nvCxnSpPr>
          <p:cNvPr id="10" name="Straight Connector 9"/>
          <p:cNvCxnSpPr>
            <a:stCxn id="4" idx="7"/>
            <a:endCxn id="5" idx="3"/>
          </p:cNvCxnSpPr>
          <p:nvPr/>
        </p:nvCxnSpPr>
        <p:spPr>
          <a:xfrm flipV="1">
            <a:off x="1151685" y="2275357"/>
            <a:ext cx="1206103" cy="826689"/>
          </a:xfrm>
          <a:prstGeom prst="line">
            <a:avLst/>
          </a:prstGeom>
          <a:ln w="38100">
            <a:solidFill>
              <a:schemeClr val="accent6">
                <a:lumMod val="50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5" idx="6"/>
            <a:endCxn id="6" idx="2"/>
          </p:cNvCxnSpPr>
          <p:nvPr/>
        </p:nvCxnSpPr>
        <p:spPr>
          <a:xfrm flipV="1">
            <a:off x="2826082" y="2053121"/>
            <a:ext cx="1636833" cy="1605"/>
          </a:xfrm>
          <a:prstGeom prst="line">
            <a:avLst/>
          </a:prstGeom>
          <a:ln w="38100">
            <a:solidFill>
              <a:schemeClr val="accent6">
                <a:lumMod val="50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4" idx="5"/>
            <a:endCxn id="7" idx="3"/>
          </p:cNvCxnSpPr>
          <p:nvPr/>
        </p:nvCxnSpPr>
        <p:spPr>
          <a:xfrm>
            <a:off x="1151685" y="3530830"/>
            <a:ext cx="1211988" cy="1653942"/>
          </a:xfrm>
          <a:prstGeom prst="line">
            <a:avLst/>
          </a:prstGeom>
          <a:ln w="38100">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8" idx="4"/>
            <a:endCxn id="7" idx="0"/>
          </p:cNvCxnSpPr>
          <p:nvPr/>
        </p:nvCxnSpPr>
        <p:spPr>
          <a:xfrm flipH="1">
            <a:off x="2557647" y="3898767"/>
            <a:ext cx="4275" cy="768417"/>
          </a:xfrm>
          <a:prstGeom prst="line">
            <a:avLst/>
          </a:prstGeom>
          <a:ln w="38100">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9" idx="3"/>
            <a:endCxn id="7" idx="6"/>
          </p:cNvCxnSpPr>
          <p:nvPr/>
        </p:nvCxnSpPr>
        <p:spPr>
          <a:xfrm flipH="1">
            <a:off x="2831967" y="3826094"/>
            <a:ext cx="1863694" cy="1144286"/>
          </a:xfrm>
          <a:prstGeom prst="line">
            <a:avLst/>
          </a:prstGeom>
          <a:ln w="38100">
            <a:solidFill>
              <a:schemeClr val="accent6">
                <a:lumMod val="50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4" idx="6"/>
            <a:endCxn id="6" idx="4"/>
          </p:cNvCxnSpPr>
          <p:nvPr/>
        </p:nvCxnSpPr>
        <p:spPr>
          <a:xfrm flipV="1">
            <a:off x="1232031" y="2365140"/>
            <a:ext cx="3505204" cy="951298"/>
          </a:xfrm>
          <a:prstGeom prst="line">
            <a:avLst/>
          </a:prstGeom>
          <a:ln w="38100">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8" idx="6"/>
            <a:endCxn id="9" idx="2"/>
          </p:cNvCxnSpPr>
          <p:nvPr/>
        </p:nvCxnSpPr>
        <p:spPr>
          <a:xfrm>
            <a:off x="2836242" y="3586748"/>
            <a:ext cx="1779073" cy="18715"/>
          </a:xfrm>
          <a:prstGeom prst="line">
            <a:avLst/>
          </a:prstGeom>
          <a:ln w="38100">
            <a:solidFill>
              <a:schemeClr val="accent6">
                <a:lumMod val="50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8" idx="0"/>
            <a:endCxn id="5" idx="4"/>
          </p:cNvCxnSpPr>
          <p:nvPr/>
        </p:nvCxnSpPr>
        <p:spPr>
          <a:xfrm flipH="1" flipV="1">
            <a:off x="2551762" y="2366745"/>
            <a:ext cx="10160" cy="907984"/>
          </a:xfrm>
          <a:prstGeom prst="line">
            <a:avLst/>
          </a:prstGeom>
          <a:ln w="38100">
            <a:solidFill>
              <a:schemeClr val="accent6">
                <a:lumMod val="50000"/>
              </a:schemeClr>
            </a:solidFill>
            <a:tailEnd type="none" w="lg" len="lg"/>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87141" y="3828185"/>
            <a:ext cx="657590" cy="369332"/>
          </a:xfrm>
          <a:prstGeom prst="rect">
            <a:avLst/>
          </a:prstGeom>
          <a:noFill/>
        </p:spPr>
        <p:txBody>
          <a:bodyPr wrap="square" rtlCol="0">
            <a:spAutoFit/>
          </a:bodyPr>
          <a:lstStyle/>
          <a:p>
            <a:r>
              <a:rPr lang="en-IN" dirty="0" smtClean="0"/>
              <a:t>1/14</a:t>
            </a:r>
            <a:endParaRPr lang="en-IN" dirty="0"/>
          </a:p>
        </p:txBody>
      </p:sp>
      <p:sp>
        <p:nvSpPr>
          <p:cNvPr id="19" name="TextBox 18"/>
          <p:cNvSpPr txBox="1"/>
          <p:nvPr/>
        </p:nvSpPr>
        <p:spPr>
          <a:xfrm>
            <a:off x="2287601" y="1405291"/>
            <a:ext cx="745431" cy="369332"/>
          </a:xfrm>
          <a:prstGeom prst="rect">
            <a:avLst/>
          </a:prstGeom>
          <a:noFill/>
        </p:spPr>
        <p:txBody>
          <a:bodyPr wrap="square" rtlCol="0">
            <a:spAutoFit/>
          </a:bodyPr>
          <a:lstStyle/>
          <a:p>
            <a:r>
              <a:rPr lang="en-IN" dirty="0" smtClean="0"/>
              <a:t>2/13</a:t>
            </a:r>
            <a:endParaRPr lang="en-IN" dirty="0"/>
          </a:p>
        </p:txBody>
      </p:sp>
      <p:sp>
        <p:nvSpPr>
          <p:cNvPr id="20" name="TextBox 19"/>
          <p:cNvSpPr txBox="1"/>
          <p:nvPr/>
        </p:nvSpPr>
        <p:spPr>
          <a:xfrm>
            <a:off x="4576813" y="1403688"/>
            <a:ext cx="665748" cy="369332"/>
          </a:xfrm>
          <a:prstGeom prst="rect">
            <a:avLst/>
          </a:prstGeom>
          <a:noFill/>
        </p:spPr>
        <p:txBody>
          <a:bodyPr wrap="square" rtlCol="0">
            <a:spAutoFit/>
          </a:bodyPr>
          <a:lstStyle/>
          <a:p>
            <a:r>
              <a:rPr lang="en-IN" dirty="0" smtClean="0"/>
              <a:t>3/4</a:t>
            </a:r>
            <a:endParaRPr lang="en-IN" dirty="0"/>
          </a:p>
        </p:txBody>
      </p:sp>
      <p:sp>
        <p:nvSpPr>
          <p:cNvPr id="21" name="TextBox 20"/>
          <p:cNvSpPr txBox="1"/>
          <p:nvPr/>
        </p:nvSpPr>
        <p:spPr>
          <a:xfrm>
            <a:off x="3033033" y="5058617"/>
            <a:ext cx="657590" cy="369332"/>
          </a:xfrm>
          <a:prstGeom prst="rect">
            <a:avLst/>
          </a:prstGeom>
          <a:noFill/>
        </p:spPr>
        <p:txBody>
          <a:bodyPr wrap="square" rtlCol="0">
            <a:spAutoFit/>
          </a:bodyPr>
          <a:lstStyle/>
          <a:p>
            <a:r>
              <a:rPr lang="en-IN" dirty="0" smtClean="0"/>
              <a:t>9</a:t>
            </a:r>
            <a:r>
              <a:rPr lang="en-IN" dirty="0" smtClean="0"/>
              <a:t>/10</a:t>
            </a:r>
            <a:endParaRPr lang="en-IN" dirty="0"/>
          </a:p>
        </p:txBody>
      </p:sp>
      <p:sp>
        <p:nvSpPr>
          <p:cNvPr id="22" name="TextBox 21"/>
          <p:cNvSpPr txBox="1"/>
          <p:nvPr/>
        </p:nvSpPr>
        <p:spPr>
          <a:xfrm>
            <a:off x="4799805" y="3015384"/>
            <a:ext cx="877498" cy="369332"/>
          </a:xfrm>
          <a:prstGeom prst="rect">
            <a:avLst/>
          </a:prstGeom>
          <a:noFill/>
        </p:spPr>
        <p:txBody>
          <a:bodyPr wrap="square" rtlCol="0">
            <a:spAutoFit/>
          </a:bodyPr>
          <a:lstStyle/>
          <a:p>
            <a:r>
              <a:rPr lang="en-IN" dirty="0" smtClean="0"/>
              <a:t>6</a:t>
            </a:r>
            <a:r>
              <a:rPr lang="en-IN" dirty="0" smtClean="0"/>
              <a:t>/11</a:t>
            </a:r>
            <a:endParaRPr lang="en-IN" dirty="0"/>
          </a:p>
        </p:txBody>
      </p:sp>
      <p:sp>
        <p:nvSpPr>
          <p:cNvPr id="23" name="TextBox 22"/>
          <p:cNvSpPr txBox="1"/>
          <p:nvPr/>
        </p:nvSpPr>
        <p:spPr>
          <a:xfrm>
            <a:off x="2873145" y="3062979"/>
            <a:ext cx="657590" cy="369332"/>
          </a:xfrm>
          <a:prstGeom prst="rect">
            <a:avLst/>
          </a:prstGeom>
          <a:noFill/>
        </p:spPr>
        <p:txBody>
          <a:bodyPr wrap="square" rtlCol="0">
            <a:spAutoFit/>
          </a:bodyPr>
          <a:lstStyle/>
          <a:p>
            <a:r>
              <a:rPr lang="en-IN" dirty="0" smtClean="0"/>
              <a:t>5</a:t>
            </a:r>
            <a:r>
              <a:rPr lang="en-IN" dirty="0" smtClean="0"/>
              <a:t>/12</a:t>
            </a:r>
            <a:endParaRPr lang="en-IN" dirty="0"/>
          </a:p>
        </p:txBody>
      </p:sp>
      <p:sp>
        <p:nvSpPr>
          <p:cNvPr id="24" name="Oval 23"/>
          <p:cNvSpPr/>
          <p:nvPr/>
        </p:nvSpPr>
        <p:spPr>
          <a:xfrm>
            <a:off x="4625475" y="4634564"/>
            <a:ext cx="548640" cy="624038"/>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IN" dirty="0">
              <a:solidFill>
                <a:schemeClr val="tx1"/>
              </a:solidFill>
            </a:endParaRPr>
          </a:p>
        </p:txBody>
      </p:sp>
      <p:cxnSp>
        <p:nvCxnSpPr>
          <p:cNvPr id="25" name="Straight Connector 24"/>
          <p:cNvCxnSpPr>
            <a:stCxn id="9" idx="4"/>
            <a:endCxn id="24" idx="0"/>
          </p:cNvCxnSpPr>
          <p:nvPr/>
        </p:nvCxnSpPr>
        <p:spPr>
          <a:xfrm>
            <a:off x="4889635" y="3917482"/>
            <a:ext cx="10160" cy="717082"/>
          </a:xfrm>
          <a:prstGeom prst="line">
            <a:avLst/>
          </a:prstGeom>
          <a:ln w="38100">
            <a:solidFill>
              <a:schemeClr val="accent6">
                <a:lumMod val="50000"/>
              </a:schemeClr>
            </a:solidFill>
            <a:tailEnd type="none" w="lg" len="lg"/>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145245" y="4894984"/>
            <a:ext cx="877498" cy="369332"/>
          </a:xfrm>
          <a:prstGeom prst="rect">
            <a:avLst/>
          </a:prstGeom>
          <a:noFill/>
        </p:spPr>
        <p:txBody>
          <a:bodyPr wrap="square" rtlCol="0">
            <a:spAutoFit/>
          </a:bodyPr>
          <a:lstStyle/>
          <a:p>
            <a:r>
              <a:rPr lang="en-IN" dirty="0" smtClean="0"/>
              <a:t>7</a:t>
            </a:r>
            <a:r>
              <a:rPr lang="en-IN" dirty="0" smtClean="0"/>
              <a:t>/8</a:t>
            </a:r>
            <a:endParaRPr lang="en-IN" dirty="0"/>
          </a:p>
        </p:txBody>
      </p:sp>
      <p:cxnSp>
        <p:nvCxnSpPr>
          <p:cNvPr id="27" name="Straight Connector 26"/>
          <p:cNvCxnSpPr>
            <a:stCxn id="24" idx="2"/>
            <a:endCxn id="8" idx="5"/>
          </p:cNvCxnSpPr>
          <p:nvPr/>
        </p:nvCxnSpPr>
        <p:spPr>
          <a:xfrm flipH="1" flipV="1">
            <a:off x="2755896" y="3807379"/>
            <a:ext cx="1869579" cy="1139204"/>
          </a:xfrm>
          <a:prstGeom prst="line">
            <a:avLst/>
          </a:prstGeom>
          <a:ln w="38100">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sp>
        <p:nvSpPr>
          <p:cNvPr id="28" name="Title 1"/>
          <p:cNvSpPr>
            <a:spLocks noGrp="1"/>
          </p:cNvSpPr>
          <p:nvPr>
            <p:ph type="title"/>
          </p:nvPr>
        </p:nvSpPr>
        <p:spPr>
          <a:xfrm>
            <a:off x="434786" y="242047"/>
            <a:ext cx="10515600" cy="726141"/>
          </a:xfrm>
        </p:spPr>
        <p:txBody>
          <a:bodyPr/>
          <a:lstStyle/>
          <a:p>
            <a:r>
              <a:rPr lang="en-IN" dirty="0" smtClean="0"/>
              <a:t>DFS on Undirected Graph</a:t>
            </a:r>
            <a:endParaRPr lang="en-IN" dirty="0"/>
          </a:p>
        </p:txBody>
      </p:sp>
    </p:spTree>
    <p:extLst>
      <p:ext uri="{BB962C8B-B14F-4D97-AF65-F5344CB8AC3E}">
        <p14:creationId xmlns:p14="http://schemas.microsoft.com/office/powerpoint/2010/main" val="4187581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Application: DFS</a:t>
            </a:r>
            <a:endParaRPr lang="en-IN" dirty="0"/>
          </a:p>
        </p:txBody>
      </p:sp>
      <p:sp>
        <p:nvSpPr>
          <p:cNvPr id="3" name="Content Placeholder 2"/>
          <p:cNvSpPr>
            <a:spLocks noGrp="1"/>
          </p:cNvSpPr>
          <p:nvPr>
            <p:ph idx="1"/>
          </p:nvPr>
        </p:nvSpPr>
        <p:spPr/>
        <p:txBody>
          <a:bodyPr/>
          <a:lstStyle/>
          <a:p>
            <a:r>
              <a:rPr lang="en-IN" b="1" dirty="0" smtClean="0">
                <a:solidFill>
                  <a:srgbClr val="FF0000"/>
                </a:solidFill>
              </a:rPr>
              <a:t>Cycle detection in </a:t>
            </a:r>
            <a:r>
              <a:rPr lang="en-IN" b="1" smtClean="0">
                <a:solidFill>
                  <a:srgbClr val="FF0000"/>
                </a:solidFill>
              </a:rPr>
              <a:t>a graph</a:t>
            </a:r>
            <a:endParaRPr lang="en-IN" dirty="0"/>
          </a:p>
        </p:txBody>
      </p:sp>
    </p:spTree>
    <p:extLst>
      <p:ext uri="{BB962C8B-B14F-4D97-AF65-F5344CB8AC3E}">
        <p14:creationId xmlns:p14="http://schemas.microsoft.com/office/powerpoint/2010/main" val="1222105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Syllabus</a:t>
            </a:r>
            <a:endParaRPr lang="en-IN" dirty="0"/>
          </a:p>
        </p:txBody>
      </p:sp>
      <p:sp>
        <p:nvSpPr>
          <p:cNvPr id="3" name="Content Placeholder 2"/>
          <p:cNvSpPr>
            <a:spLocks noGrp="1"/>
          </p:cNvSpPr>
          <p:nvPr>
            <p:ph idx="1"/>
          </p:nvPr>
        </p:nvSpPr>
        <p:spPr/>
        <p:txBody>
          <a:bodyPr/>
          <a:lstStyle/>
          <a:p>
            <a:r>
              <a:rPr lang="en-IN" dirty="0" smtClean="0"/>
              <a:t>Design of Algorithms</a:t>
            </a:r>
          </a:p>
          <a:p>
            <a:pPr lvl="1"/>
            <a:r>
              <a:rPr lang="en-IN" dirty="0" smtClean="0"/>
              <a:t>Divide and Conquer</a:t>
            </a:r>
          </a:p>
          <a:p>
            <a:pPr lvl="1"/>
            <a:r>
              <a:rPr lang="en-IN" dirty="0" smtClean="0"/>
              <a:t>Dynamic Programming</a:t>
            </a:r>
          </a:p>
          <a:p>
            <a:pPr lvl="1"/>
            <a:r>
              <a:rPr lang="en-IN" dirty="0" smtClean="0"/>
              <a:t>Greedy Method</a:t>
            </a:r>
          </a:p>
          <a:p>
            <a:pPr lvl="1"/>
            <a:r>
              <a:rPr lang="en-IN" dirty="0" smtClean="0"/>
              <a:t>Branch and Bound</a:t>
            </a:r>
          </a:p>
          <a:p>
            <a:pPr lvl="1"/>
            <a:r>
              <a:rPr lang="en-IN" dirty="0" smtClean="0"/>
              <a:t>Backtracking</a:t>
            </a:r>
          </a:p>
          <a:p>
            <a:r>
              <a:rPr lang="en-IN" dirty="0" smtClean="0"/>
              <a:t>Analysis of Algorithms</a:t>
            </a:r>
          </a:p>
          <a:p>
            <a:pPr lvl="1"/>
            <a:r>
              <a:rPr lang="en-IN" dirty="0" smtClean="0"/>
              <a:t>Asymptotic Analysis (Big Oh, Big Omega, Big Theta Notations)</a:t>
            </a:r>
          </a:p>
          <a:p>
            <a:pPr lvl="1"/>
            <a:r>
              <a:rPr lang="en-IN" dirty="0" smtClean="0"/>
              <a:t>Recurrence Relations</a:t>
            </a:r>
          </a:p>
          <a:p>
            <a:pPr lvl="1"/>
            <a:r>
              <a:rPr lang="en-IN" dirty="0" smtClean="0"/>
              <a:t>Amortization</a:t>
            </a:r>
          </a:p>
          <a:p>
            <a:r>
              <a:rPr lang="en-US" dirty="0" smtClean="0"/>
              <a:t>Graph Algorithms</a:t>
            </a:r>
            <a:endParaRPr lang="en-IN" dirty="0" smtClean="0"/>
          </a:p>
          <a:p>
            <a:r>
              <a:rPr lang="en-US" dirty="0" smtClean="0"/>
              <a:t>Theory of NP-completeness</a:t>
            </a:r>
            <a:endParaRPr lang="en-IN" dirty="0"/>
          </a:p>
        </p:txBody>
      </p:sp>
    </p:spTree>
    <p:extLst>
      <p:ext uri="{BB962C8B-B14F-4D97-AF65-F5344CB8AC3E}">
        <p14:creationId xmlns:p14="http://schemas.microsoft.com/office/powerpoint/2010/main" val="191632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Algorithms</a:t>
            </a:r>
            <a:endParaRPr lang="en-IN" dirty="0"/>
          </a:p>
        </p:txBody>
      </p:sp>
      <p:sp>
        <p:nvSpPr>
          <p:cNvPr id="3" name="Content Placeholder 2"/>
          <p:cNvSpPr>
            <a:spLocks noGrp="1"/>
          </p:cNvSpPr>
          <p:nvPr>
            <p:ph idx="1"/>
          </p:nvPr>
        </p:nvSpPr>
        <p:spPr/>
        <p:txBody>
          <a:bodyPr/>
          <a:lstStyle/>
          <a:p>
            <a:pPr>
              <a:lnSpc>
                <a:spcPct val="150000"/>
              </a:lnSpc>
            </a:pPr>
            <a:r>
              <a:rPr lang="en-US" dirty="0" smtClean="0">
                <a:solidFill>
                  <a:srgbClr val="FF0000"/>
                </a:solidFill>
              </a:rPr>
              <a:t>Traversal</a:t>
            </a:r>
            <a:r>
              <a:rPr lang="en-US" dirty="0" smtClean="0"/>
              <a:t>: Breadth-First Search, Depth-First Search and their applications</a:t>
            </a:r>
          </a:p>
          <a:p>
            <a:pPr>
              <a:lnSpc>
                <a:spcPct val="150000"/>
              </a:lnSpc>
            </a:pPr>
            <a:r>
              <a:rPr lang="en-US" dirty="0" smtClean="0">
                <a:solidFill>
                  <a:srgbClr val="FF0000"/>
                </a:solidFill>
              </a:rPr>
              <a:t>Minimum Spanning Tree</a:t>
            </a:r>
            <a:r>
              <a:rPr lang="en-US" dirty="0" smtClean="0"/>
              <a:t>: Prim, </a:t>
            </a:r>
            <a:r>
              <a:rPr lang="en-US" dirty="0" err="1" smtClean="0"/>
              <a:t>Kruskal</a:t>
            </a:r>
            <a:endParaRPr lang="en-US" dirty="0" smtClean="0"/>
          </a:p>
          <a:p>
            <a:pPr>
              <a:lnSpc>
                <a:spcPct val="150000"/>
              </a:lnSpc>
            </a:pPr>
            <a:r>
              <a:rPr lang="en-US" dirty="0" smtClean="0">
                <a:solidFill>
                  <a:srgbClr val="FF0000"/>
                </a:solidFill>
              </a:rPr>
              <a:t>Shortest Path</a:t>
            </a:r>
            <a:r>
              <a:rPr lang="en-US" dirty="0" smtClean="0"/>
              <a:t>: Dijkstra, Bellman-Ford, Floyd </a:t>
            </a:r>
            <a:r>
              <a:rPr lang="en-US" dirty="0" err="1" smtClean="0"/>
              <a:t>Warshall</a:t>
            </a:r>
            <a:endParaRPr lang="en-US" dirty="0" smtClean="0"/>
          </a:p>
          <a:p>
            <a:pPr>
              <a:lnSpc>
                <a:spcPct val="150000"/>
              </a:lnSpc>
            </a:pPr>
            <a:r>
              <a:rPr lang="en-US" dirty="0" smtClean="0">
                <a:solidFill>
                  <a:srgbClr val="FF0000"/>
                </a:solidFill>
              </a:rPr>
              <a:t>Maximum Flow Minimum Cut</a:t>
            </a:r>
            <a:r>
              <a:rPr lang="en-US" dirty="0" smtClean="0"/>
              <a:t>: Ford-Fulkerson</a:t>
            </a:r>
          </a:p>
          <a:p>
            <a:pPr>
              <a:lnSpc>
                <a:spcPct val="150000"/>
              </a:lnSpc>
            </a:pPr>
            <a:r>
              <a:rPr lang="en-US" dirty="0" smtClean="0">
                <a:solidFill>
                  <a:srgbClr val="FF0000"/>
                </a:solidFill>
              </a:rPr>
              <a:t>Matching in a Bipartite Graph</a:t>
            </a:r>
            <a:r>
              <a:rPr lang="en-US" dirty="0" smtClean="0"/>
              <a:t>: Hopcroft</a:t>
            </a:r>
            <a:endParaRPr lang="en-IN" dirty="0"/>
          </a:p>
        </p:txBody>
      </p:sp>
    </p:spTree>
    <p:extLst>
      <p:ext uri="{BB962C8B-B14F-4D97-AF65-F5344CB8AC3E}">
        <p14:creationId xmlns:p14="http://schemas.microsoft.com/office/powerpoint/2010/main" val="3109535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a:t>
            </a:r>
            <a:endParaRPr lang="en-IN" dirty="0"/>
          </a:p>
        </p:txBody>
      </p:sp>
      <p:sp>
        <p:nvSpPr>
          <p:cNvPr id="3" name="Content Placeholder 2"/>
          <p:cNvSpPr>
            <a:spLocks noGrp="1"/>
          </p:cNvSpPr>
          <p:nvPr>
            <p:ph idx="1"/>
          </p:nvPr>
        </p:nvSpPr>
        <p:spPr>
          <a:xfrm>
            <a:off x="838200" y="1353671"/>
            <a:ext cx="10515600" cy="1601285"/>
          </a:xfrm>
        </p:spPr>
        <p:txBody>
          <a:bodyPr/>
          <a:lstStyle/>
          <a:p>
            <a:r>
              <a:rPr lang="en-US" dirty="0" smtClean="0"/>
              <a:t>G = (V, E) </a:t>
            </a:r>
          </a:p>
          <a:p>
            <a:r>
              <a:rPr lang="en-US" dirty="0" smtClean="0"/>
              <a:t>V: Set of vertices</a:t>
            </a:r>
          </a:p>
          <a:p>
            <a:r>
              <a:rPr lang="en-US" dirty="0" smtClean="0"/>
              <a:t>E: Set of edges</a:t>
            </a:r>
            <a:endParaRPr lang="en-IN" dirty="0"/>
          </a:p>
        </p:txBody>
      </p:sp>
      <p:sp>
        <p:nvSpPr>
          <p:cNvPr id="4" name="Oval 3"/>
          <p:cNvSpPr/>
          <p:nvPr/>
        </p:nvSpPr>
        <p:spPr>
          <a:xfrm>
            <a:off x="683391" y="4283242"/>
            <a:ext cx="548640" cy="6063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IN" dirty="0"/>
          </a:p>
        </p:txBody>
      </p:sp>
      <p:sp>
        <p:nvSpPr>
          <p:cNvPr id="5" name="Oval 4"/>
          <p:cNvSpPr/>
          <p:nvPr/>
        </p:nvSpPr>
        <p:spPr>
          <a:xfrm>
            <a:off x="2135202" y="3012707"/>
            <a:ext cx="548640" cy="624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sp>
        <p:nvSpPr>
          <p:cNvPr id="6" name="Oval 5"/>
          <p:cNvSpPr/>
          <p:nvPr/>
        </p:nvSpPr>
        <p:spPr>
          <a:xfrm>
            <a:off x="4462915" y="3011102"/>
            <a:ext cx="548640" cy="624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IN" dirty="0"/>
          </a:p>
        </p:txBody>
      </p:sp>
      <p:sp>
        <p:nvSpPr>
          <p:cNvPr id="7" name="Oval 6"/>
          <p:cNvSpPr/>
          <p:nvPr/>
        </p:nvSpPr>
        <p:spPr>
          <a:xfrm>
            <a:off x="3126607" y="5937184"/>
            <a:ext cx="548640" cy="6063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en-IN" dirty="0"/>
          </a:p>
        </p:txBody>
      </p:sp>
      <p:sp>
        <p:nvSpPr>
          <p:cNvPr id="8" name="Oval 7"/>
          <p:cNvSpPr/>
          <p:nvPr/>
        </p:nvSpPr>
        <p:spPr>
          <a:xfrm>
            <a:off x="2287602" y="4666649"/>
            <a:ext cx="548640" cy="624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IN" dirty="0"/>
          </a:p>
        </p:txBody>
      </p:sp>
      <p:sp>
        <p:nvSpPr>
          <p:cNvPr id="9" name="Oval 8"/>
          <p:cNvSpPr/>
          <p:nvPr/>
        </p:nvSpPr>
        <p:spPr>
          <a:xfrm>
            <a:off x="4615315" y="4665044"/>
            <a:ext cx="548640" cy="624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endParaRPr lang="en-IN" dirty="0"/>
          </a:p>
        </p:txBody>
      </p:sp>
      <p:cxnSp>
        <p:nvCxnSpPr>
          <p:cNvPr id="11" name="Straight Connector 10"/>
          <p:cNvCxnSpPr>
            <a:stCxn id="4" idx="7"/>
            <a:endCxn id="5" idx="3"/>
          </p:cNvCxnSpPr>
          <p:nvPr/>
        </p:nvCxnSpPr>
        <p:spPr>
          <a:xfrm flipV="1">
            <a:off x="1151685" y="3545357"/>
            <a:ext cx="1063863" cy="82668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5" idx="6"/>
            <a:endCxn id="6" idx="2"/>
          </p:cNvCxnSpPr>
          <p:nvPr/>
        </p:nvCxnSpPr>
        <p:spPr>
          <a:xfrm flipV="1">
            <a:off x="2683842" y="3323121"/>
            <a:ext cx="1779073" cy="160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5" idx="4"/>
            <a:endCxn id="8" idx="0"/>
          </p:cNvCxnSpPr>
          <p:nvPr/>
        </p:nvCxnSpPr>
        <p:spPr>
          <a:xfrm>
            <a:off x="2409522" y="3636745"/>
            <a:ext cx="152400" cy="102990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4" idx="5"/>
            <a:endCxn id="7" idx="3"/>
          </p:cNvCxnSpPr>
          <p:nvPr/>
        </p:nvCxnSpPr>
        <p:spPr>
          <a:xfrm>
            <a:off x="1151685" y="4800830"/>
            <a:ext cx="2055268" cy="165394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8" idx="6"/>
            <a:endCxn id="7" idx="0"/>
          </p:cNvCxnSpPr>
          <p:nvPr/>
        </p:nvCxnSpPr>
        <p:spPr>
          <a:xfrm>
            <a:off x="2836242" y="4978668"/>
            <a:ext cx="564685" cy="9585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8" idx="7"/>
            <a:endCxn id="6" idx="3"/>
          </p:cNvCxnSpPr>
          <p:nvPr/>
        </p:nvCxnSpPr>
        <p:spPr>
          <a:xfrm flipV="1">
            <a:off x="2755896" y="3543752"/>
            <a:ext cx="1787365" cy="121428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9" idx="4"/>
            <a:endCxn id="7" idx="6"/>
          </p:cNvCxnSpPr>
          <p:nvPr/>
        </p:nvCxnSpPr>
        <p:spPr>
          <a:xfrm flipH="1">
            <a:off x="3675247" y="5289082"/>
            <a:ext cx="1214388" cy="95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6" idx="5"/>
            <a:endCxn id="9" idx="0"/>
          </p:cNvCxnSpPr>
          <p:nvPr/>
        </p:nvCxnSpPr>
        <p:spPr>
          <a:xfrm flipH="1">
            <a:off x="4889635" y="3543752"/>
            <a:ext cx="41574" cy="112129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6861224" y="4310513"/>
            <a:ext cx="548640" cy="6063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IN" dirty="0"/>
          </a:p>
        </p:txBody>
      </p:sp>
      <p:sp>
        <p:nvSpPr>
          <p:cNvPr id="22" name="Oval 21"/>
          <p:cNvSpPr/>
          <p:nvPr/>
        </p:nvSpPr>
        <p:spPr>
          <a:xfrm>
            <a:off x="8313035" y="3039978"/>
            <a:ext cx="548640" cy="624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sp>
        <p:nvSpPr>
          <p:cNvPr id="24" name="Oval 23"/>
          <p:cNvSpPr/>
          <p:nvPr/>
        </p:nvSpPr>
        <p:spPr>
          <a:xfrm>
            <a:off x="10640748" y="3038373"/>
            <a:ext cx="548640" cy="624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IN" dirty="0"/>
          </a:p>
        </p:txBody>
      </p:sp>
      <p:sp>
        <p:nvSpPr>
          <p:cNvPr id="26" name="Oval 25"/>
          <p:cNvSpPr/>
          <p:nvPr/>
        </p:nvSpPr>
        <p:spPr>
          <a:xfrm>
            <a:off x="9304440" y="5964455"/>
            <a:ext cx="548640" cy="6063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en-IN" dirty="0"/>
          </a:p>
        </p:txBody>
      </p:sp>
      <p:sp>
        <p:nvSpPr>
          <p:cNvPr id="27" name="Oval 26"/>
          <p:cNvSpPr/>
          <p:nvPr/>
        </p:nvSpPr>
        <p:spPr>
          <a:xfrm>
            <a:off x="8465435" y="4693920"/>
            <a:ext cx="548640" cy="624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IN" dirty="0"/>
          </a:p>
        </p:txBody>
      </p:sp>
      <p:sp>
        <p:nvSpPr>
          <p:cNvPr id="28" name="Oval 27"/>
          <p:cNvSpPr/>
          <p:nvPr/>
        </p:nvSpPr>
        <p:spPr>
          <a:xfrm>
            <a:off x="10793148" y="4692315"/>
            <a:ext cx="548640" cy="624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endParaRPr lang="en-IN" dirty="0"/>
          </a:p>
        </p:txBody>
      </p:sp>
      <p:cxnSp>
        <p:nvCxnSpPr>
          <p:cNvPr id="29" name="Straight Connector 28"/>
          <p:cNvCxnSpPr>
            <a:stCxn id="20" idx="7"/>
            <a:endCxn id="22" idx="3"/>
          </p:cNvCxnSpPr>
          <p:nvPr/>
        </p:nvCxnSpPr>
        <p:spPr>
          <a:xfrm flipV="1">
            <a:off x="7329518" y="3572628"/>
            <a:ext cx="1063863" cy="826689"/>
          </a:xfrm>
          <a:prstGeom prst="line">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2" idx="6"/>
            <a:endCxn id="24" idx="2"/>
          </p:cNvCxnSpPr>
          <p:nvPr/>
        </p:nvCxnSpPr>
        <p:spPr>
          <a:xfrm flipV="1">
            <a:off x="8861675" y="3350392"/>
            <a:ext cx="1779073" cy="1605"/>
          </a:xfrm>
          <a:prstGeom prst="line">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2" idx="4"/>
            <a:endCxn id="27" idx="0"/>
          </p:cNvCxnSpPr>
          <p:nvPr/>
        </p:nvCxnSpPr>
        <p:spPr>
          <a:xfrm>
            <a:off x="8587355" y="3664016"/>
            <a:ext cx="152400" cy="1029904"/>
          </a:xfrm>
          <a:prstGeom prst="line">
            <a:avLst/>
          </a:prstGeom>
          <a:ln w="38100">
            <a:solidFill>
              <a:srgbClr val="FF0000"/>
            </a:solidFill>
            <a:head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0" idx="5"/>
            <a:endCxn id="26" idx="3"/>
          </p:cNvCxnSpPr>
          <p:nvPr/>
        </p:nvCxnSpPr>
        <p:spPr>
          <a:xfrm>
            <a:off x="7329518" y="4828101"/>
            <a:ext cx="2055268" cy="1653942"/>
          </a:xfrm>
          <a:prstGeom prst="line">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7" idx="6"/>
            <a:endCxn id="26" idx="0"/>
          </p:cNvCxnSpPr>
          <p:nvPr/>
        </p:nvCxnSpPr>
        <p:spPr>
          <a:xfrm>
            <a:off x="9014075" y="5005939"/>
            <a:ext cx="564685" cy="958516"/>
          </a:xfrm>
          <a:prstGeom prst="line">
            <a:avLst/>
          </a:prstGeom>
          <a:ln w="38100">
            <a:solidFill>
              <a:srgbClr val="FF0000"/>
            </a:solidFill>
            <a:head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27" idx="7"/>
            <a:endCxn id="24" idx="3"/>
          </p:cNvCxnSpPr>
          <p:nvPr/>
        </p:nvCxnSpPr>
        <p:spPr>
          <a:xfrm flipV="1">
            <a:off x="8933729" y="3571023"/>
            <a:ext cx="1787365" cy="1214285"/>
          </a:xfrm>
          <a:prstGeom prst="line">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4" idx="4"/>
            <a:endCxn id="28" idx="0"/>
          </p:cNvCxnSpPr>
          <p:nvPr/>
        </p:nvCxnSpPr>
        <p:spPr>
          <a:xfrm>
            <a:off x="10915068" y="3662411"/>
            <a:ext cx="152400" cy="1029904"/>
          </a:xfrm>
          <a:prstGeom prst="line">
            <a:avLst/>
          </a:prstGeom>
          <a:ln w="38100">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26" idx="6"/>
            <a:endCxn id="28" idx="3"/>
          </p:cNvCxnSpPr>
          <p:nvPr/>
        </p:nvCxnSpPr>
        <p:spPr>
          <a:xfrm flipV="1">
            <a:off x="9853080" y="5224965"/>
            <a:ext cx="1020414" cy="1042686"/>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9840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Representation of Graph</a:t>
            </a:r>
            <a:endParaRPr lang="en-IN" dirty="0"/>
          </a:p>
        </p:txBody>
      </p:sp>
      <p:sp>
        <p:nvSpPr>
          <p:cNvPr id="3" name="Content Placeholder 2"/>
          <p:cNvSpPr>
            <a:spLocks noGrp="1"/>
          </p:cNvSpPr>
          <p:nvPr>
            <p:ph idx="1"/>
          </p:nvPr>
        </p:nvSpPr>
        <p:spPr>
          <a:xfrm>
            <a:off x="838200" y="1353671"/>
            <a:ext cx="10740992" cy="1897529"/>
          </a:xfrm>
        </p:spPr>
        <p:txBody>
          <a:bodyPr>
            <a:normAutofit fontScale="92500" lnSpcReduction="20000"/>
          </a:bodyPr>
          <a:lstStyle/>
          <a:p>
            <a:r>
              <a:rPr lang="en-US" dirty="0" smtClean="0">
                <a:solidFill>
                  <a:srgbClr val="FF0000"/>
                </a:solidFill>
              </a:rPr>
              <a:t>Adjacency Matrix</a:t>
            </a:r>
            <a:r>
              <a:rPr lang="en-US" dirty="0" smtClean="0"/>
              <a:t>: Given a graph G=(V, E), we create a matrix M of size |V| X |V|, where M[</a:t>
            </a:r>
            <a:r>
              <a:rPr lang="en-US" dirty="0" err="1" smtClean="0"/>
              <a:t>i</a:t>
            </a:r>
            <a:r>
              <a:rPr lang="en-US" dirty="0" smtClean="0"/>
              <a:t>][j] is 1 if there is an edge between vertex </a:t>
            </a:r>
            <a:r>
              <a:rPr lang="en-US" dirty="0" err="1" smtClean="0"/>
              <a:t>i</a:t>
            </a:r>
            <a:r>
              <a:rPr lang="en-US" dirty="0" smtClean="0"/>
              <a:t> and vertex j; otherwise it is 0.</a:t>
            </a:r>
          </a:p>
          <a:p>
            <a:r>
              <a:rPr lang="en-US" dirty="0" smtClean="0"/>
              <a:t>O(|V|</a:t>
            </a:r>
            <a:r>
              <a:rPr lang="en-US" b="1" baseline="30000" dirty="0" smtClean="0"/>
              <a:t>2</a:t>
            </a:r>
            <a:r>
              <a:rPr lang="en-US" dirty="0" smtClean="0"/>
              <a:t>).</a:t>
            </a:r>
          </a:p>
          <a:p>
            <a:r>
              <a:rPr lang="en-US" dirty="0" smtClean="0"/>
              <a:t>For undirected graph (no edge has a direction), M is a symmetric matrix.</a:t>
            </a:r>
          </a:p>
          <a:p>
            <a:r>
              <a:rPr lang="en-US" dirty="0" smtClean="0">
                <a:solidFill>
                  <a:srgbClr val="FF0000"/>
                </a:solidFill>
              </a:rPr>
              <a:t>Adjacency List</a:t>
            </a:r>
            <a:r>
              <a:rPr lang="en-US" dirty="0" smtClean="0"/>
              <a:t>: Array of Linked Lists, where the Array size is |V|, the linked list corresponding to a vertex v has all its neighbors. O(|V| + |E|)</a:t>
            </a:r>
            <a:endParaRPr lang="en-IN" dirty="0"/>
          </a:p>
        </p:txBody>
      </p:sp>
      <p:sp>
        <p:nvSpPr>
          <p:cNvPr id="4" name="Oval 3"/>
          <p:cNvSpPr/>
          <p:nvPr/>
        </p:nvSpPr>
        <p:spPr>
          <a:xfrm>
            <a:off x="1720264" y="4930273"/>
            <a:ext cx="548640" cy="6063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IN" dirty="0"/>
          </a:p>
        </p:txBody>
      </p:sp>
      <p:sp>
        <p:nvSpPr>
          <p:cNvPr id="5" name="Oval 4"/>
          <p:cNvSpPr/>
          <p:nvPr/>
        </p:nvSpPr>
        <p:spPr>
          <a:xfrm>
            <a:off x="3172075" y="3659738"/>
            <a:ext cx="548640" cy="624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sp>
        <p:nvSpPr>
          <p:cNvPr id="6" name="Oval 5"/>
          <p:cNvSpPr/>
          <p:nvPr/>
        </p:nvSpPr>
        <p:spPr>
          <a:xfrm>
            <a:off x="5499788" y="3658133"/>
            <a:ext cx="548640" cy="624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IN" dirty="0"/>
          </a:p>
        </p:txBody>
      </p:sp>
      <p:sp>
        <p:nvSpPr>
          <p:cNvPr id="7" name="Oval 6"/>
          <p:cNvSpPr/>
          <p:nvPr/>
        </p:nvSpPr>
        <p:spPr>
          <a:xfrm>
            <a:off x="4163480" y="6157495"/>
            <a:ext cx="548640" cy="6063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en-IN" dirty="0"/>
          </a:p>
        </p:txBody>
      </p:sp>
      <p:sp>
        <p:nvSpPr>
          <p:cNvPr id="8" name="Oval 7"/>
          <p:cNvSpPr/>
          <p:nvPr/>
        </p:nvSpPr>
        <p:spPr>
          <a:xfrm>
            <a:off x="3324475" y="4947920"/>
            <a:ext cx="548640" cy="624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IN" dirty="0"/>
          </a:p>
        </p:txBody>
      </p:sp>
      <p:sp>
        <p:nvSpPr>
          <p:cNvPr id="9" name="Oval 8"/>
          <p:cNvSpPr/>
          <p:nvPr/>
        </p:nvSpPr>
        <p:spPr>
          <a:xfrm>
            <a:off x="5652188" y="5312075"/>
            <a:ext cx="548640" cy="624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endParaRPr lang="en-IN" dirty="0"/>
          </a:p>
        </p:txBody>
      </p:sp>
      <p:cxnSp>
        <p:nvCxnSpPr>
          <p:cNvPr id="10" name="Straight Connector 9"/>
          <p:cNvCxnSpPr>
            <a:stCxn id="4" idx="7"/>
            <a:endCxn id="5" idx="3"/>
          </p:cNvCxnSpPr>
          <p:nvPr/>
        </p:nvCxnSpPr>
        <p:spPr>
          <a:xfrm flipV="1">
            <a:off x="2188558" y="4192388"/>
            <a:ext cx="1063863" cy="826689"/>
          </a:xfrm>
          <a:prstGeom prst="line">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5" idx="6"/>
            <a:endCxn id="6" idx="2"/>
          </p:cNvCxnSpPr>
          <p:nvPr/>
        </p:nvCxnSpPr>
        <p:spPr>
          <a:xfrm flipV="1">
            <a:off x="3720715" y="3970152"/>
            <a:ext cx="1779073" cy="1605"/>
          </a:xfrm>
          <a:prstGeom prst="line">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 idx="4"/>
            <a:endCxn id="8" idx="0"/>
          </p:cNvCxnSpPr>
          <p:nvPr/>
        </p:nvCxnSpPr>
        <p:spPr>
          <a:xfrm>
            <a:off x="3446395" y="4283776"/>
            <a:ext cx="152400" cy="664144"/>
          </a:xfrm>
          <a:prstGeom prst="line">
            <a:avLst/>
          </a:prstGeom>
          <a:ln w="38100">
            <a:solidFill>
              <a:srgbClr val="FF0000"/>
            </a:solidFill>
            <a:head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4" idx="5"/>
            <a:endCxn id="7" idx="3"/>
          </p:cNvCxnSpPr>
          <p:nvPr/>
        </p:nvCxnSpPr>
        <p:spPr>
          <a:xfrm>
            <a:off x="2188558" y="5447861"/>
            <a:ext cx="2055268" cy="1227222"/>
          </a:xfrm>
          <a:prstGeom prst="line">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6"/>
            <a:endCxn id="7" idx="0"/>
          </p:cNvCxnSpPr>
          <p:nvPr/>
        </p:nvCxnSpPr>
        <p:spPr>
          <a:xfrm>
            <a:off x="3873115" y="5259939"/>
            <a:ext cx="564685" cy="897556"/>
          </a:xfrm>
          <a:prstGeom prst="line">
            <a:avLst/>
          </a:prstGeom>
          <a:ln w="38100">
            <a:solidFill>
              <a:srgbClr val="FF0000"/>
            </a:solidFill>
            <a:head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8" idx="7"/>
            <a:endCxn id="6" idx="3"/>
          </p:cNvCxnSpPr>
          <p:nvPr/>
        </p:nvCxnSpPr>
        <p:spPr>
          <a:xfrm flipV="1">
            <a:off x="3792769" y="4190783"/>
            <a:ext cx="1787365" cy="848525"/>
          </a:xfrm>
          <a:prstGeom prst="line">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6" idx="4"/>
            <a:endCxn id="9" idx="0"/>
          </p:cNvCxnSpPr>
          <p:nvPr/>
        </p:nvCxnSpPr>
        <p:spPr>
          <a:xfrm>
            <a:off x="5774108" y="4282171"/>
            <a:ext cx="152400" cy="1029904"/>
          </a:xfrm>
          <a:prstGeom prst="line">
            <a:avLst/>
          </a:prstGeom>
          <a:ln w="38100">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7" idx="6"/>
            <a:endCxn id="9" idx="3"/>
          </p:cNvCxnSpPr>
          <p:nvPr/>
        </p:nvCxnSpPr>
        <p:spPr>
          <a:xfrm flipV="1">
            <a:off x="4712120" y="5844725"/>
            <a:ext cx="1020414" cy="615966"/>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18" name="Table 17"/>
          <p:cNvGraphicFramePr>
            <a:graphicFrameLocks noGrp="1"/>
          </p:cNvGraphicFramePr>
          <p:nvPr>
            <p:extLst>
              <p:ext uri="{D42A27DB-BD31-4B8C-83A1-F6EECF244321}">
                <p14:modId xmlns:p14="http://schemas.microsoft.com/office/powerpoint/2010/main" val="432769745"/>
              </p:ext>
            </p:extLst>
          </p:nvPr>
        </p:nvGraphicFramePr>
        <p:xfrm>
          <a:off x="6868160" y="4224866"/>
          <a:ext cx="1414395" cy="2225040"/>
        </p:xfrm>
        <a:graphic>
          <a:graphicData uri="http://schemas.openxmlformats.org/drawingml/2006/table">
            <a:tbl>
              <a:tblPr firstRow="1" bandRow="1">
                <a:tableStyleId>{5C22544A-7EE6-4342-B048-85BDC9FD1C3A}</a:tableStyleId>
              </a:tblPr>
              <a:tblGrid>
                <a:gridCol w="1414395"/>
              </a:tblGrid>
              <a:tr h="370840">
                <a:tc>
                  <a:txBody>
                    <a:bodyPr/>
                    <a:lstStyle/>
                    <a:p>
                      <a:pPr algn="ctr"/>
                      <a:r>
                        <a:rPr lang="en-US" dirty="0" smtClean="0"/>
                        <a:t>0</a:t>
                      </a:r>
                      <a:endParaRPr lang="en-IN" dirty="0"/>
                    </a:p>
                  </a:txBody>
                  <a:tcPr/>
                </a:tc>
              </a:tr>
              <a:tr h="370840">
                <a:tc>
                  <a:txBody>
                    <a:bodyPr/>
                    <a:lstStyle/>
                    <a:p>
                      <a:pPr algn="ctr"/>
                      <a:r>
                        <a:rPr lang="en-US" dirty="0" smtClean="0"/>
                        <a:t>1</a:t>
                      </a:r>
                      <a:endParaRPr lang="en-IN" dirty="0"/>
                    </a:p>
                  </a:txBody>
                  <a:tcPr/>
                </a:tc>
              </a:tr>
              <a:tr h="370840">
                <a:tc>
                  <a:txBody>
                    <a:bodyPr/>
                    <a:lstStyle/>
                    <a:p>
                      <a:pPr algn="ctr"/>
                      <a:r>
                        <a:rPr lang="en-US" dirty="0" smtClean="0"/>
                        <a:t>2</a:t>
                      </a:r>
                      <a:endParaRPr lang="en-IN" dirty="0"/>
                    </a:p>
                  </a:txBody>
                  <a:tcPr/>
                </a:tc>
              </a:tr>
              <a:tr h="370840">
                <a:tc>
                  <a:txBody>
                    <a:bodyPr/>
                    <a:lstStyle/>
                    <a:p>
                      <a:pPr algn="ctr"/>
                      <a:r>
                        <a:rPr lang="en-US" dirty="0" smtClean="0"/>
                        <a:t>3</a:t>
                      </a:r>
                      <a:endParaRPr lang="en-IN" dirty="0"/>
                    </a:p>
                  </a:txBody>
                  <a:tcPr/>
                </a:tc>
              </a:tr>
              <a:tr h="370840">
                <a:tc>
                  <a:txBody>
                    <a:bodyPr/>
                    <a:lstStyle/>
                    <a:p>
                      <a:pPr algn="ctr"/>
                      <a:r>
                        <a:rPr lang="en-US" dirty="0" smtClean="0"/>
                        <a:t>4</a:t>
                      </a:r>
                      <a:endParaRPr lang="en-IN" dirty="0"/>
                    </a:p>
                  </a:txBody>
                  <a:tcPr/>
                </a:tc>
              </a:tr>
              <a:tr h="370840">
                <a:tc>
                  <a:txBody>
                    <a:bodyPr/>
                    <a:lstStyle/>
                    <a:p>
                      <a:pPr algn="ctr"/>
                      <a:r>
                        <a:rPr lang="en-US" dirty="0" smtClean="0"/>
                        <a:t>5</a:t>
                      </a:r>
                      <a:endParaRPr lang="en-IN" dirty="0"/>
                    </a:p>
                  </a:txBody>
                  <a:tcPr/>
                </a:tc>
              </a:tr>
            </a:tbl>
          </a:graphicData>
        </a:graphic>
      </p:graphicFrame>
      <p:sp>
        <p:nvSpPr>
          <p:cNvPr id="19" name="Rectangle 18"/>
          <p:cNvSpPr/>
          <p:nvPr/>
        </p:nvSpPr>
        <p:spPr>
          <a:xfrm>
            <a:off x="8879840" y="4236452"/>
            <a:ext cx="538341" cy="3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IN" dirty="0"/>
          </a:p>
        </p:txBody>
      </p:sp>
      <p:sp>
        <p:nvSpPr>
          <p:cNvPr id="20" name="Rectangle 19"/>
          <p:cNvSpPr/>
          <p:nvPr/>
        </p:nvSpPr>
        <p:spPr>
          <a:xfrm>
            <a:off x="10139680" y="4256772"/>
            <a:ext cx="538341" cy="3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en-IN" dirty="0"/>
          </a:p>
        </p:txBody>
      </p:sp>
      <p:cxnSp>
        <p:nvCxnSpPr>
          <p:cNvPr id="22" name="Straight Arrow Connector 21"/>
          <p:cNvCxnSpPr>
            <a:endCxn id="19" idx="1"/>
          </p:cNvCxnSpPr>
          <p:nvPr/>
        </p:nvCxnSpPr>
        <p:spPr>
          <a:xfrm flipV="1">
            <a:off x="8282555" y="4399146"/>
            <a:ext cx="597285" cy="30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9" idx="3"/>
            <a:endCxn id="20" idx="1"/>
          </p:cNvCxnSpPr>
          <p:nvPr/>
        </p:nvCxnSpPr>
        <p:spPr>
          <a:xfrm>
            <a:off x="9418181" y="4399146"/>
            <a:ext cx="721499" cy="20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8859520" y="4602212"/>
            <a:ext cx="538341" cy="3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IN" dirty="0"/>
          </a:p>
        </p:txBody>
      </p:sp>
      <p:cxnSp>
        <p:nvCxnSpPr>
          <p:cNvPr id="26" name="Straight Arrow Connector 25"/>
          <p:cNvCxnSpPr>
            <a:endCxn id="25" idx="1"/>
          </p:cNvCxnSpPr>
          <p:nvPr/>
        </p:nvCxnSpPr>
        <p:spPr>
          <a:xfrm flipV="1">
            <a:off x="8262235" y="4764906"/>
            <a:ext cx="597285" cy="30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8890000" y="4967972"/>
            <a:ext cx="538341" cy="3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endParaRPr lang="en-IN" dirty="0"/>
          </a:p>
        </p:txBody>
      </p:sp>
      <p:cxnSp>
        <p:nvCxnSpPr>
          <p:cNvPr id="28" name="Straight Arrow Connector 27"/>
          <p:cNvCxnSpPr>
            <a:endCxn id="27" idx="1"/>
          </p:cNvCxnSpPr>
          <p:nvPr/>
        </p:nvCxnSpPr>
        <p:spPr>
          <a:xfrm flipV="1">
            <a:off x="8292715" y="5130666"/>
            <a:ext cx="597285" cy="30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8869680" y="6116052"/>
            <a:ext cx="538341" cy="3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IN" dirty="0"/>
          </a:p>
        </p:txBody>
      </p:sp>
      <p:sp>
        <p:nvSpPr>
          <p:cNvPr id="31" name="Rectangle 30"/>
          <p:cNvSpPr/>
          <p:nvPr/>
        </p:nvSpPr>
        <p:spPr>
          <a:xfrm>
            <a:off x="10129520" y="6136372"/>
            <a:ext cx="538341" cy="3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en-IN" dirty="0"/>
          </a:p>
        </p:txBody>
      </p:sp>
      <p:cxnSp>
        <p:nvCxnSpPr>
          <p:cNvPr id="32" name="Straight Arrow Connector 31"/>
          <p:cNvCxnSpPr>
            <a:endCxn id="30" idx="1"/>
          </p:cNvCxnSpPr>
          <p:nvPr/>
        </p:nvCxnSpPr>
        <p:spPr>
          <a:xfrm flipV="1">
            <a:off x="8272395" y="6278746"/>
            <a:ext cx="597285" cy="30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0" idx="3"/>
            <a:endCxn id="31" idx="1"/>
          </p:cNvCxnSpPr>
          <p:nvPr/>
        </p:nvCxnSpPr>
        <p:spPr>
          <a:xfrm>
            <a:off x="9408021" y="6278746"/>
            <a:ext cx="721499" cy="20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8849360" y="5323572"/>
            <a:ext cx="538341" cy="3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IN" dirty="0"/>
          </a:p>
        </p:txBody>
      </p:sp>
      <p:sp>
        <p:nvSpPr>
          <p:cNvPr id="35" name="Rectangle 34"/>
          <p:cNvSpPr/>
          <p:nvPr/>
        </p:nvSpPr>
        <p:spPr>
          <a:xfrm>
            <a:off x="10109200" y="5343892"/>
            <a:ext cx="538341" cy="3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IN" dirty="0"/>
          </a:p>
        </p:txBody>
      </p:sp>
      <p:cxnSp>
        <p:nvCxnSpPr>
          <p:cNvPr id="36" name="Straight Arrow Connector 35"/>
          <p:cNvCxnSpPr>
            <a:endCxn id="34" idx="1"/>
          </p:cNvCxnSpPr>
          <p:nvPr/>
        </p:nvCxnSpPr>
        <p:spPr>
          <a:xfrm flipV="1">
            <a:off x="8252075" y="5486266"/>
            <a:ext cx="597285" cy="30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4" idx="3"/>
            <a:endCxn id="35" idx="1"/>
          </p:cNvCxnSpPr>
          <p:nvPr/>
        </p:nvCxnSpPr>
        <p:spPr>
          <a:xfrm>
            <a:off x="9387701" y="5486266"/>
            <a:ext cx="721499" cy="20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8869680" y="5729972"/>
            <a:ext cx="538341" cy="3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endParaRPr lang="en-IN" dirty="0"/>
          </a:p>
        </p:txBody>
      </p:sp>
      <p:sp>
        <p:nvSpPr>
          <p:cNvPr id="39" name="Rectangle 38"/>
          <p:cNvSpPr/>
          <p:nvPr/>
        </p:nvSpPr>
        <p:spPr>
          <a:xfrm>
            <a:off x="10129520" y="5750292"/>
            <a:ext cx="538341" cy="3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IN" dirty="0"/>
          </a:p>
        </p:txBody>
      </p:sp>
      <p:cxnSp>
        <p:nvCxnSpPr>
          <p:cNvPr id="40" name="Straight Arrow Connector 39"/>
          <p:cNvCxnSpPr>
            <a:endCxn id="38" idx="1"/>
          </p:cNvCxnSpPr>
          <p:nvPr/>
        </p:nvCxnSpPr>
        <p:spPr>
          <a:xfrm flipV="1">
            <a:off x="8272395" y="5892666"/>
            <a:ext cx="597285" cy="30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8" idx="3"/>
            <a:endCxn id="39" idx="1"/>
          </p:cNvCxnSpPr>
          <p:nvPr/>
        </p:nvCxnSpPr>
        <p:spPr>
          <a:xfrm>
            <a:off x="9408021" y="5892666"/>
            <a:ext cx="721499" cy="20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996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Undirected &amp; Directed Graphs</a:t>
            </a:r>
            <a:endParaRPr lang="en-IN" dirty="0"/>
          </a:p>
        </p:txBody>
      </p:sp>
      <p:sp>
        <p:nvSpPr>
          <p:cNvPr id="4" name="Oval 3"/>
          <p:cNvSpPr/>
          <p:nvPr/>
        </p:nvSpPr>
        <p:spPr>
          <a:xfrm>
            <a:off x="683391" y="4283242"/>
            <a:ext cx="548640" cy="6063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IN" dirty="0"/>
          </a:p>
        </p:txBody>
      </p:sp>
      <p:sp>
        <p:nvSpPr>
          <p:cNvPr id="5" name="Oval 4"/>
          <p:cNvSpPr/>
          <p:nvPr/>
        </p:nvSpPr>
        <p:spPr>
          <a:xfrm>
            <a:off x="2135202" y="3012707"/>
            <a:ext cx="548640" cy="624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sp>
        <p:nvSpPr>
          <p:cNvPr id="6" name="Oval 5"/>
          <p:cNvSpPr/>
          <p:nvPr/>
        </p:nvSpPr>
        <p:spPr>
          <a:xfrm>
            <a:off x="4462915" y="3011102"/>
            <a:ext cx="548640" cy="624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IN" dirty="0"/>
          </a:p>
        </p:txBody>
      </p:sp>
      <p:sp>
        <p:nvSpPr>
          <p:cNvPr id="7" name="Oval 6"/>
          <p:cNvSpPr/>
          <p:nvPr/>
        </p:nvSpPr>
        <p:spPr>
          <a:xfrm>
            <a:off x="3126607" y="5937184"/>
            <a:ext cx="548640" cy="6063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en-IN" dirty="0"/>
          </a:p>
        </p:txBody>
      </p:sp>
      <p:sp>
        <p:nvSpPr>
          <p:cNvPr id="8" name="Oval 7"/>
          <p:cNvSpPr/>
          <p:nvPr/>
        </p:nvSpPr>
        <p:spPr>
          <a:xfrm>
            <a:off x="2287602" y="4666649"/>
            <a:ext cx="548640" cy="624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IN" dirty="0"/>
          </a:p>
        </p:txBody>
      </p:sp>
      <p:sp>
        <p:nvSpPr>
          <p:cNvPr id="9" name="Oval 8"/>
          <p:cNvSpPr/>
          <p:nvPr/>
        </p:nvSpPr>
        <p:spPr>
          <a:xfrm>
            <a:off x="4615315" y="4665044"/>
            <a:ext cx="548640" cy="624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endParaRPr lang="en-IN" dirty="0"/>
          </a:p>
        </p:txBody>
      </p:sp>
      <p:cxnSp>
        <p:nvCxnSpPr>
          <p:cNvPr id="10" name="Straight Connector 9"/>
          <p:cNvCxnSpPr>
            <a:stCxn id="4" idx="7"/>
            <a:endCxn id="5" idx="3"/>
          </p:cNvCxnSpPr>
          <p:nvPr/>
        </p:nvCxnSpPr>
        <p:spPr>
          <a:xfrm flipV="1">
            <a:off x="1151685" y="3545357"/>
            <a:ext cx="1063863" cy="82668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5" idx="6"/>
            <a:endCxn id="6" idx="2"/>
          </p:cNvCxnSpPr>
          <p:nvPr/>
        </p:nvCxnSpPr>
        <p:spPr>
          <a:xfrm flipV="1">
            <a:off x="2683842" y="3323121"/>
            <a:ext cx="1779073" cy="160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 idx="4"/>
            <a:endCxn id="8" idx="0"/>
          </p:cNvCxnSpPr>
          <p:nvPr/>
        </p:nvCxnSpPr>
        <p:spPr>
          <a:xfrm>
            <a:off x="2409522" y="3636745"/>
            <a:ext cx="152400" cy="102990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4" idx="5"/>
            <a:endCxn id="7" idx="3"/>
          </p:cNvCxnSpPr>
          <p:nvPr/>
        </p:nvCxnSpPr>
        <p:spPr>
          <a:xfrm>
            <a:off x="1151685" y="4800830"/>
            <a:ext cx="2055268" cy="165394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6"/>
            <a:endCxn id="7" idx="0"/>
          </p:cNvCxnSpPr>
          <p:nvPr/>
        </p:nvCxnSpPr>
        <p:spPr>
          <a:xfrm>
            <a:off x="2836242" y="4978668"/>
            <a:ext cx="564685" cy="9585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8" idx="7"/>
            <a:endCxn id="6" idx="3"/>
          </p:cNvCxnSpPr>
          <p:nvPr/>
        </p:nvCxnSpPr>
        <p:spPr>
          <a:xfrm flipV="1">
            <a:off x="2755896" y="3543752"/>
            <a:ext cx="1787365" cy="121428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9" idx="4"/>
            <a:endCxn id="7" idx="6"/>
          </p:cNvCxnSpPr>
          <p:nvPr/>
        </p:nvCxnSpPr>
        <p:spPr>
          <a:xfrm flipH="1">
            <a:off x="3675247" y="5289082"/>
            <a:ext cx="1214388" cy="95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6" idx="5"/>
            <a:endCxn id="9" idx="0"/>
          </p:cNvCxnSpPr>
          <p:nvPr/>
        </p:nvCxnSpPr>
        <p:spPr>
          <a:xfrm flipH="1">
            <a:off x="4889635" y="3543752"/>
            <a:ext cx="41574" cy="112129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80720" y="1849120"/>
            <a:ext cx="4173666" cy="646331"/>
          </a:xfrm>
          <a:prstGeom prst="rect">
            <a:avLst/>
          </a:prstGeom>
          <a:noFill/>
        </p:spPr>
        <p:txBody>
          <a:bodyPr wrap="square" rtlCol="0">
            <a:spAutoFit/>
          </a:bodyPr>
          <a:lstStyle/>
          <a:p>
            <a:r>
              <a:rPr lang="en-US" dirty="0" smtClean="0"/>
              <a:t>Degree of a Vertex: Number of neighbors of the vertex</a:t>
            </a:r>
            <a:endParaRPr lang="en-IN" dirty="0"/>
          </a:p>
        </p:txBody>
      </p:sp>
      <p:sp>
        <p:nvSpPr>
          <p:cNvPr id="26" name="Oval 25"/>
          <p:cNvSpPr/>
          <p:nvPr/>
        </p:nvSpPr>
        <p:spPr>
          <a:xfrm>
            <a:off x="6851064" y="4249553"/>
            <a:ext cx="548640" cy="6063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IN" dirty="0"/>
          </a:p>
        </p:txBody>
      </p:sp>
      <p:sp>
        <p:nvSpPr>
          <p:cNvPr id="27" name="Oval 26"/>
          <p:cNvSpPr/>
          <p:nvPr/>
        </p:nvSpPr>
        <p:spPr>
          <a:xfrm>
            <a:off x="8302875" y="2979018"/>
            <a:ext cx="548640" cy="624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sp>
        <p:nvSpPr>
          <p:cNvPr id="28" name="Oval 27"/>
          <p:cNvSpPr/>
          <p:nvPr/>
        </p:nvSpPr>
        <p:spPr>
          <a:xfrm>
            <a:off x="10630588" y="2977413"/>
            <a:ext cx="548640" cy="624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IN" dirty="0"/>
          </a:p>
        </p:txBody>
      </p:sp>
      <p:sp>
        <p:nvSpPr>
          <p:cNvPr id="29" name="Oval 28"/>
          <p:cNvSpPr/>
          <p:nvPr/>
        </p:nvSpPr>
        <p:spPr>
          <a:xfrm>
            <a:off x="8455275" y="4632960"/>
            <a:ext cx="548640" cy="624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IN" dirty="0"/>
          </a:p>
        </p:txBody>
      </p:sp>
      <p:sp>
        <p:nvSpPr>
          <p:cNvPr id="30" name="Oval 29"/>
          <p:cNvSpPr/>
          <p:nvPr/>
        </p:nvSpPr>
        <p:spPr>
          <a:xfrm>
            <a:off x="10782988" y="4631355"/>
            <a:ext cx="548640" cy="624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endParaRPr lang="en-IN" dirty="0"/>
          </a:p>
        </p:txBody>
      </p:sp>
      <p:cxnSp>
        <p:nvCxnSpPr>
          <p:cNvPr id="31" name="Straight Connector 30"/>
          <p:cNvCxnSpPr>
            <a:stCxn id="26" idx="7"/>
            <a:endCxn id="27" idx="3"/>
          </p:cNvCxnSpPr>
          <p:nvPr/>
        </p:nvCxnSpPr>
        <p:spPr>
          <a:xfrm flipV="1">
            <a:off x="7319358" y="3511668"/>
            <a:ext cx="1063863" cy="826689"/>
          </a:xfrm>
          <a:prstGeom prst="line">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7" idx="6"/>
            <a:endCxn id="28" idx="2"/>
          </p:cNvCxnSpPr>
          <p:nvPr/>
        </p:nvCxnSpPr>
        <p:spPr>
          <a:xfrm flipV="1">
            <a:off x="8851515" y="3289432"/>
            <a:ext cx="1779073" cy="1605"/>
          </a:xfrm>
          <a:prstGeom prst="line">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7" idx="4"/>
            <a:endCxn id="29" idx="0"/>
          </p:cNvCxnSpPr>
          <p:nvPr/>
        </p:nvCxnSpPr>
        <p:spPr>
          <a:xfrm>
            <a:off x="8577195" y="3603056"/>
            <a:ext cx="152400" cy="1029904"/>
          </a:xfrm>
          <a:prstGeom prst="line">
            <a:avLst/>
          </a:prstGeom>
          <a:ln w="38100">
            <a:solidFill>
              <a:srgbClr val="FF0000"/>
            </a:solidFill>
            <a:head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26" idx="5"/>
          </p:cNvCxnSpPr>
          <p:nvPr/>
        </p:nvCxnSpPr>
        <p:spPr>
          <a:xfrm>
            <a:off x="7319358" y="4767141"/>
            <a:ext cx="2055268" cy="1653942"/>
          </a:xfrm>
          <a:prstGeom prst="line">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9" idx="6"/>
            <a:endCxn id="39" idx="0"/>
          </p:cNvCxnSpPr>
          <p:nvPr/>
        </p:nvCxnSpPr>
        <p:spPr>
          <a:xfrm>
            <a:off x="9003915" y="4944979"/>
            <a:ext cx="574845" cy="988996"/>
          </a:xfrm>
          <a:prstGeom prst="line">
            <a:avLst/>
          </a:prstGeom>
          <a:ln w="38100">
            <a:solidFill>
              <a:srgbClr val="FF0000"/>
            </a:solidFill>
            <a:head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9" idx="7"/>
            <a:endCxn id="28" idx="3"/>
          </p:cNvCxnSpPr>
          <p:nvPr/>
        </p:nvCxnSpPr>
        <p:spPr>
          <a:xfrm flipV="1">
            <a:off x="8923569" y="3510063"/>
            <a:ext cx="1787365" cy="1214285"/>
          </a:xfrm>
          <a:prstGeom prst="line">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8" idx="4"/>
            <a:endCxn id="30" idx="0"/>
          </p:cNvCxnSpPr>
          <p:nvPr/>
        </p:nvCxnSpPr>
        <p:spPr>
          <a:xfrm>
            <a:off x="10904908" y="3601451"/>
            <a:ext cx="152400" cy="1029904"/>
          </a:xfrm>
          <a:prstGeom prst="line">
            <a:avLst/>
          </a:prstGeom>
          <a:ln w="38100">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endCxn id="30" idx="3"/>
          </p:cNvCxnSpPr>
          <p:nvPr/>
        </p:nvCxnSpPr>
        <p:spPr>
          <a:xfrm flipV="1">
            <a:off x="9842920" y="5164005"/>
            <a:ext cx="1020414" cy="1042686"/>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9304440" y="5933975"/>
            <a:ext cx="548640" cy="6063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en-IN" dirty="0"/>
          </a:p>
        </p:txBody>
      </p:sp>
      <p:sp>
        <p:nvSpPr>
          <p:cNvPr id="41" name="TextBox 40"/>
          <p:cNvSpPr txBox="1"/>
          <p:nvPr/>
        </p:nvSpPr>
        <p:spPr>
          <a:xfrm>
            <a:off x="7091680" y="1584960"/>
            <a:ext cx="4173666" cy="1477328"/>
          </a:xfrm>
          <a:prstGeom prst="rect">
            <a:avLst/>
          </a:prstGeom>
          <a:noFill/>
        </p:spPr>
        <p:txBody>
          <a:bodyPr wrap="square" rtlCol="0">
            <a:spAutoFit/>
          </a:bodyPr>
          <a:lstStyle/>
          <a:p>
            <a:r>
              <a:rPr lang="en-US" dirty="0" err="1" smtClean="0"/>
              <a:t>Indegree</a:t>
            </a:r>
            <a:r>
              <a:rPr lang="en-US" dirty="0" smtClean="0"/>
              <a:t> of a Vertex: Number of incoming neighbors </a:t>
            </a:r>
          </a:p>
          <a:p>
            <a:r>
              <a:rPr lang="en-US" dirty="0" err="1" smtClean="0"/>
              <a:t>Outdegree</a:t>
            </a:r>
            <a:r>
              <a:rPr lang="en-US" dirty="0" smtClean="0"/>
              <a:t> </a:t>
            </a:r>
            <a:r>
              <a:rPr lang="en-US" dirty="0"/>
              <a:t>of a Vertex: Number of </a:t>
            </a:r>
            <a:r>
              <a:rPr lang="en-US" dirty="0" smtClean="0"/>
              <a:t>outgoing </a:t>
            </a:r>
            <a:r>
              <a:rPr lang="en-US" dirty="0"/>
              <a:t>neighbors </a:t>
            </a:r>
            <a:endParaRPr lang="en-IN" dirty="0"/>
          </a:p>
          <a:p>
            <a:endParaRPr lang="en-IN" dirty="0"/>
          </a:p>
        </p:txBody>
      </p:sp>
    </p:spTree>
    <p:extLst>
      <p:ext uri="{BB962C8B-B14F-4D97-AF65-F5344CB8AC3E}">
        <p14:creationId xmlns:p14="http://schemas.microsoft.com/office/powerpoint/2010/main" val="2194611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Graph</a:t>
            </a:r>
            <a:endParaRPr lang="en-IN" dirty="0"/>
          </a:p>
        </p:txBody>
      </p:sp>
      <p:sp>
        <p:nvSpPr>
          <p:cNvPr id="3" name="Content Placeholder 2"/>
          <p:cNvSpPr>
            <a:spLocks noGrp="1"/>
          </p:cNvSpPr>
          <p:nvPr>
            <p:ph idx="1"/>
          </p:nvPr>
        </p:nvSpPr>
        <p:spPr>
          <a:xfrm>
            <a:off x="838200" y="1353671"/>
            <a:ext cx="10515600" cy="1601285"/>
          </a:xfrm>
        </p:spPr>
        <p:txBody>
          <a:bodyPr>
            <a:normAutofit fontScale="92500" lnSpcReduction="10000"/>
          </a:bodyPr>
          <a:lstStyle/>
          <a:p>
            <a:r>
              <a:rPr lang="en-US" dirty="0" smtClean="0"/>
              <a:t>G = (V, E, F) </a:t>
            </a:r>
          </a:p>
          <a:p>
            <a:r>
              <a:rPr lang="en-US" dirty="0" smtClean="0"/>
              <a:t>V: Set of vertices</a:t>
            </a:r>
          </a:p>
          <a:p>
            <a:r>
              <a:rPr lang="en-US" dirty="0" smtClean="0"/>
              <a:t>E: Set of edges</a:t>
            </a:r>
          </a:p>
          <a:p>
            <a:r>
              <a:rPr lang="en-US" dirty="0" smtClean="0"/>
              <a:t>F: E -&gt; R</a:t>
            </a:r>
            <a:r>
              <a:rPr lang="en-US" b="1" baseline="-30000" dirty="0" smtClean="0"/>
              <a:t>0</a:t>
            </a:r>
            <a:r>
              <a:rPr lang="en-US" dirty="0" smtClean="0"/>
              <a:t>+</a:t>
            </a:r>
            <a:endParaRPr lang="en-IN" dirty="0"/>
          </a:p>
        </p:txBody>
      </p:sp>
      <p:sp>
        <p:nvSpPr>
          <p:cNvPr id="4" name="Oval 3"/>
          <p:cNvSpPr/>
          <p:nvPr/>
        </p:nvSpPr>
        <p:spPr>
          <a:xfrm>
            <a:off x="683391" y="4283242"/>
            <a:ext cx="548640" cy="6063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IN" dirty="0"/>
          </a:p>
        </p:txBody>
      </p:sp>
      <p:sp>
        <p:nvSpPr>
          <p:cNvPr id="5" name="Oval 4"/>
          <p:cNvSpPr/>
          <p:nvPr/>
        </p:nvSpPr>
        <p:spPr>
          <a:xfrm>
            <a:off x="2135202" y="3012707"/>
            <a:ext cx="548640" cy="624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sp>
        <p:nvSpPr>
          <p:cNvPr id="6" name="Oval 5"/>
          <p:cNvSpPr/>
          <p:nvPr/>
        </p:nvSpPr>
        <p:spPr>
          <a:xfrm>
            <a:off x="4462915" y="3011102"/>
            <a:ext cx="548640" cy="624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IN" dirty="0"/>
          </a:p>
        </p:txBody>
      </p:sp>
      <p:sp>
        <p:nvSpPr>
          <p:cNvPr id="7" name="Oval 6"/>
          <p:cNvSpPr/>
          <p:nvPr/>
        </p:nvSpPr>
        <p:spPr>
          <a:xfrm>
            <a:off x="3126607" y="5937184"/>
            <a:ext cx="548640" cy="6063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en-IN" dirty="0"/>
          </a:p>
        </p:txBody>
      </p:sp>
      <p:sp>
        <p:nvSpPr>
          <p:cNvPr id="8" name="Oval 7"/>
          <p:cNvSpPr/>
          <p:nvPr/>
        </p:nvSpPr>
        <p:spPr>
          <a:xfrm>
            <a:off x="2287602" y="4666649"/>
            <a:ext cx="548640" cy="624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IN" dirty="0"/>
          </a:p>
        </p:txBody>
      </p:sp>
      <p:sp>
        <p:nvSpPr>
          <p:cNvPr id="9" name="Oval 8"/>
          <p:cNvSpPr/>
          <p:nvPr/>
        </p:nvSpPr>
        <p:spPr>
          <a:xfrm>
            <a:off x="4615315" y="4665044"/>
            <a:ext cx="548640" cy="624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endParaRPr lang="en-IN" dirty="0"/>
          </a:p>
        </p:txBody>
      </p:sp>
      <p:cxnSp>
        <p:nvCxnSpPr>
          <p:cNvPr id="11" name="Straight Connector 10"/>
          <p:cNvCxnSpPr>
            <a:stCxn id="4" idx="7"/>
            <a:endCxn id="5" idx="3"/>
          </p:cNvCxnSpPr>
          <p:nvPr/>
        </p:nvCxnSpPr>
        <p:spPr>
          <a:xfrm flipV="1">
            <a:off x="1151685" y="3545357"/>
            <a:ext cx="1063863" cy="82668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5" idx="6"/>
            <a:endCxn id="6" idx="2"/>
          </p:cNvCxnSpPr>
          <p:nvPr/>
        </p:nvCxnSpPr>
        <p:spPr>
          <a:xfrm flipV="1">
            <a:off x="2683842" y="3323121"/>
            <a:ext cx="1779073" cy="160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5" idx="4"/>
            <a:endCxn id="8" idx="0"/>
          </p:cNvCxnSpPr>
          <p:nvPr/>
        </p:nvCxnSpPr>
        <p:spPr>
          <a:xfrm>
            <a:off x="2409522" y="3636745"/>
            <a:ext cx="152400" cy="102990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4" idx="5"/>
            <a:endCxn id="7" idx="3"/>
          </p:cNvCxnSpPr>
          <p:nvPr/>
        </p:nvCxnSpPr>
        <p:spPr>
          <a:xfrm>
            <a:off x="1151685" y="4800830"/>
            <a:ext cx="2055268" cy="165394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8" idx="6"/>
            <a:endCxn id="7" idx="0"/>
          </p:cNvCxnSpPr>
          <p:nvPr/>
        </p:nvCxnSpPr>
        <p:spPr>
          <a:xfrm>
            <a:off x="2836242" y="4978668"/>
            <a:ext cx="564685" cy="9585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8" idx="7"/>
            <a:endCxn id="6" idx="3"/>
          </p:cNvCxnSpPr>
          <p:nvPr/>
        </p:nvCxnSpPr>
        <p:spPr>
          <a:xfrm flipV="1">
            <a:off x="2755896" y="3543752"/>
            <a:ext cx="1787365" cy="121428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9" idx="4"/>
            <a:endCxn id="7" idx="6"/>
          </p:cNvCxnSpPr>
          <p:nvPr/>
        </p:nvCxnSpPr>
        <p:spPr>
          <a:xfrm flipH="1">
            <a:off x="3675247" y="5289082"/>
            <a:ext cx="1214388" cy="95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6" idx="5"/>
            <a:endCxn id="9" idx="0"/>
          </p:cNvCxnSpPr>
          <p:nvPr/>
        </p:nvCxnSpPr>
        <p:spPr>
          <a:xfrm flipH="1">
            <a:off x="4889635" y="3543752"/>
            <a:ext cx="41574" cy="112129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6861224" y="4310513"/>
            <a:ext cx="548640" cy="6063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IN" dirty="0"/>
          </a:p>
        </p:txBody>
      </p:sp>
      <p:sp>
        <p:nvSpPr>
          <p:cNvPr id="22" name="Oval 21"/>
          <p:cNvSpPr/>
          <p:nvPr/>
        </p:nvSpPr>
        <p:spPr>
          <a:xfrm>
            <a:off x="8313035" y="3039978"/>
            <a:ext cx="548640" cy="624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sp>
        <p:nvSpPr>
          <p:cNvPr id="24" name="Oval 23"/>
          <p:cNvSpPr/>
          <p:nvPr/>
        </p:nvSpPr>
        <p:spPr>
          <a:xfrm>
            <a:off x="10640748" y="3038373"/>
            <a:ext cx="548640" cy="624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IN" dirty="0"/>
          </a:p>
        </p:txBody>
      </p:sp>
      <p:sp>
        <p:nvSpPr>
          <p:cNvPr id="26" name="Oval 25"/>
          <p:cNvSpPr/>
          <p:nvPr/>
        </p:nvSpPr>
        <p:spPr>
          <a:xfrm>
            <a:off x="9304440" y="5964455"/>
            <a:ext cx="548640" cy="6063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en-IN" dirty="0"/>
          </a:p>
        </p:txBody>
      </p:sp>
      <p:sp>
        <p:nvSpPr>
          <p:cNvPr id="27" name="Oval 26"/>
          <p:cNvSpPr/>
          <p:nvPr/>
        </p:nvSpPr>
        <p:spPr>
          <a:xfrm>
            <a:off x="8465435" y="4693920"/>
            <a:ext cx="548640" cy="624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IN" dirty="0"/>
          </a:p>
        </p:txBody>
      </p:sp>
      <p:sp>
        <p:nvSpPr>
          <p:cNvPr id="28" name="Oval 27"/>
          <p:cNvSpPr/>
          <p:nvPr/>
        </p:nvSpPr>
        <p:spPr>
          <a:xfrm>
            <a:off x="10793148" y="4692315"/>
            <a:ext cx="548640" cy="624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endParaRPr lang="en-IN" dirty="0"/>
          </a:p>
        </p:txBody>
      </p:sp>
      <p:cxnSp>
        <p:nvCxnSpPr>
          <p:cNvPr id="29" name="Straight Connector 28"/>
          <p:cNvCxnSpPr>
            <a:stCxn id="20" idx="7"/>
            <a:endCxn id="22" idx="3"/>
          </p:cNvCxnSpPr>
          <p:nvPr/>
        </p:nvCxnSpPr>
        <p:spPr>
          <a:xfrm flipV="1">
            <a:off x="7329518" y="3572628"/>
            <a:ext cx="1063863" cy="826689"/>
          </a:xfrm>
          <a:prstGeom prst="line">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2" idx="6"/>
            <a:endCxn id="24" idx="2"/>
          </p:cNvCxnSpPr>
          <p:nvPr/>
        </p:nvCxnSpPr>
        <p:spPr>
          <a:xfrm flipV="1">
            <a:off x="8861675" y="3350392"/>
            <a:ext cx="1779073" cy="1605"/>
          </a:xfrm>
          <a:prstGeom prst="line">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2" idx="4"/>
            <a:endCxn id="27" idx="0"/>
          </p:cNvCxnSpPr>
          <p:nvPr/>
        </p:nvCxnSpPr>
        <p:spPr>
          <a:xfrm>
            <a:off x="8587355" y="3664016"/>
            <a:ext cx="152400" cy="1029904"/>
          </a:xfrm>
          <a:prstGeom prst="line">
            <a:avLst/>
          </a:prstGeom>
          <a:ln w="38100">
            <a:solidFill>
              <a:srgbClr val="FF0000"/>
            </a:solidFill>
            <a:head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0" idx="5"/>
            <a:endCxn id="26" idx="3"/>
          </p:cNvCxnSpPr>
          <p:nvPr/>
        </p:nvCxnSpPr>
        <p:spPr>
          <a:xfrm>
            <a:off x="7329518" y="4828101"/>
            <a:ext cx="2055268" cy="1653942"/>
          </a:xfrm>
          <a:prstGeom prst="line">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7" idx="6"/>
            <a:endCxn id="26" idx="0"/>
          </p:cNvCxnSpPr>
          <p:nvPr/>
        </p:nvCxnSpPr>
        <p:spPr>
          <a:xfrm>
            <a:off x="9014075" y="5005939"/>
            <a:ext cx="564685" cy="958516"/>
          </a:xfrm>
          <a:prstGeom prst="line">
            <a:avLst/>
          </a:prstGeom>
          <a:ln w="38100">
            <a:solidFill>
              <a:srgbClr val="FF0000"/>
            </a:solidFill>
            <a:head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27" idx="7"/>
            <a:endCxn id="24" idx="3"/>
          </p:cNvCxnSpPr>
          <p:nvPr/>
        </p:nvCxnSpPr>
        <p:spPr>
          <a:xfrm flipV="1">
            <a:off x="8933729" y="3571023"/>
            <a:ext cx="1787365" cy="1214285"/>
          </a:xfrm>
          <a:prstGeom prst="line">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26" idx="6"/>
            <a:endCxn id="28" idx="3"/>
          </p:cNvCxnSpPr>
          <p:nvPr/>
        </p:nvCxnSpPr>
        <p:spPr>
          <a:xfrm flipV="1">
            <a:off x="9853080" y="5224965"/>
            <a:ext cx="1020414" cy="1042686"/>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393440" y="2875279"/>
            <a:ext cx="281807" cy="369332"/>
          </a:xfrm>
          <a:prstGeom prst="rect">
            <a:avLst/>
          </a:prstGeom>
          <a:noFill/>
        </p:spPr>
        <p:txBody>
          <a:bodyPr wrap="square" rtlCol="0">
            <a:spAutoFit/>
          </a:bodyPr>
          <a:lstStyle/>
          <a:p>
            <a:r>
              <a:rPr lang="en-US" dirty="0" smtClean="0"/>
              <a:t>5</a:t>
            </a:r>
            <a:endParaRPr lang="en-IN" dirty="0"/>
          </a:p>
        </p:txBody>
      </p:sp>
      <p:sp>
        <p:nvSpPr>
          <p:cNvPr id="12" name="TextBox 11"/>
          <p:cNvSpPr txBox="1"/>
          <p:nvPr/>
        </p:nvSpPr>
        <p:spPr>
          <a:xfrm flipH="1">
            <a:off x="1426005" y="3616960"/>
            <a:ext cx="169115" cy="369332"/>
          </a:xfrm>
          <a:prstGeom prst="rect">
            <a:avLst/>
          </a:prstGeom>
          <a:noFill/>
        </p:spPr>
        <p:txBody>
          <a:bodyPr wrap="square" rtlCol="0">
            <a:spAutoFit/>
          </a:bodyPr>
          <a:lstStyle/>
          <a:p>
            <a:r>
              <a:rPr lang="en-US" dirty="0" smtClean="0"/>
              <a:t>3</a:t>
            </a:r>
            <a:endParaRPr lang="en-IN" dirty="0"/>
          </a:p>
        </p:txBody>
      </p:sp>
      <p:sp>
        <p:nvSpPr>
          <p:cNvPr id="35" name="TextBox 34"/>
          <p:cNvSpPr txBox="1"/>
          <p:nvPr/>
        </p:nvSpPr>
        <p:spPr>
          <a:xfrm>
            <a:off x="9591040" y="2966719"/>
            <a:ext cx="501068" cy="369332"/>
          </a:xfrm>
          <a:prstGeom prst="rect">
            <a:avLst/>
          </a:prstGeom>
          <a:noFill/>
        </p:spPr>
        <p:txBody>
          <a:bodyPr wrap="square" rtlCol="0">
            <a:spAutoFit/>
          </a:bodyPr>
          <a:lstStyle/>
          <a:p>
            <a:r>
              <a:rPr lang="en-US" dirty="0" smtClean="0"/>
              <a:t>50</a:t>
            </a:r>
            <a:endParaRPr lang="en-IN" dirty="0"/>
          </a:p>
        </p:txBody>
      </p:sp>
      <p:cxnSp>
        <p:nvCxnSpPr>
          <p:cNvPr id="16" name="Straight Arrow Connector 15"/>
          <p:cNvCxnSpPr>
            <a:stCxn id="24" idx="4"/>
            <a:endCxn id="28" idx="1"/>
          </p:cNvCxnSpPr>
          <p:nvPr/>
        </p:nvCxnSpPr>
        <p:spPr>
          <a:xfrm flipH="1">
            <a:off x="10873494" y="3662411"/>
            <a:ext cx="41574" cy="112129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8" idx="0"/>
            <a:endCxn id="24" idx="5"/>
          </p:cNvCxnSpPr>
          <p:nvPr/>
        </p:nvCxnSpPr>
        <p:spPr>
          <a:xfrm flipV="1">
            <a:off x="11067468" y="3571023"/>
            <a:ext cx="41574" cy="112129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0492623" y="4105443"/>
            <a:ext cx="492631" cy="369332"/>
          </a:xfrm>
          <a:prstGeom prst="rect">
            <a:avLst/>
          </a:prstGeom>
          <a:noFill/>
        </p:spPr>
        <p:txBody>
          <a:bodyPr wrap="square" rtlCol="0">
            <a:spAutoFit/>
          </a:bodyPr>
          <a:lstStyle/>
          <a:p>
            <a:r>
              <a:rPr lang="en-US" dirty="0" smtClean="0"/>
              <a:t>30</a:t>
            </a:r>
            <a:endParaRPr lang="en-IN" dirty="0"/>
          </a:p>
        </p:txBody>
      </p:sp>
      <p:sp>
        <p:nvSpPr>
          <p:cNvPr id="42" name="TextBox 41"/>
          <p:cNvSpPr txBox="1"/>
          <p:nvPr/>
        </p:nvSpPr>
        <p:spPr>
          <a:xfrm>
            <a:off x="11112383" y="4125763"/>
            <a:ext cx="492631" cy="369332"/>
          </a:xfrm>
          <a:prstGeom prst="rect">
            <a:avLst/>
          </a:prstGeom>
          <a:noFill/>
        </p:spPr>
        <p:txBody>
          <a:bodyPr wrap="square" rtlCol="0">
            <a:spAutoFit/>
          </a:bodyPr>
          <a:lstStyle/>
          <a:p>
            <a:r>
              <a:rPr lang="en-US" dirty="0"/>
              <a:t>4</a:t>
            </a:r>
            <a:r>
              <a:rPr lang="en-US" dirty="0" smtClean="0"/>
              <a:t>0</a:t>
            </a:r>
            <a:endParaRPr lang="en-IN" dirty="0"/>
          </a:p>
        </p:txBody>
      </p:sp>
    </p:spTree>
    <p:extLst>
      <p:ext uri="{BB962C8B-B14F-4D97-AF65-F5344CB8AC3E}">
        <p14:creationId xmlns:p14="http://schemas.microsoft.com/office/powerpoint/2010/main" val="282794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Walk, Trail, </a:t>
            </a:r>
            <a:r>
              <a:rPr lang="en-US" dirty="0" smtClean="0"/>
              <a:t>Path</a:t>
            </a:r>
            <a:endParaRPr lang="en-IN" dirty="0"/>
          </a:p>
        </p:txBody>
      </p:sp>
      <p:sp>
        <p:nvSpPr>
          <p:cNvPr id="3" name="Content Placeholder 2"/>
          <p:cNvSpPr>
            <a:spLocks noGrp="1"/>
          </p:cNvSpPr>
          <p:nvPr>
            <p:ph idx="1"/>
          </p:nvPr>
        </p:nvSpPr>
        <p:spPr>
          <a:xfrm>
            <a:off x="838200" y="1353671"/>
            <a:ext cx="10515600" cy="1958489"/>
          </a:xfrm>
        </p:spPr>
        <p:txBody>
          <a:bodyPr/>
          <a:lstStyle/>
          <a:p>
            <a:r>
              <a:rPr lang="en-US" dirty="0" smtClean="0">
                <a:solidFill>
                  <a:srgbClr val="FF0000"/>
                </a:solidFill>
              </a:rPr>
              <a:t>Walk</a:t>
            </a:r>
            <a:r>
              <a:rPr lang="en-US" dirty="0" smtClean="0"/>
              <a:t>: Sequence of vertices in the graph where adjacent vertices must have an edge between them. Example:  1 2 5 4 3 2 5 is a walk</a:t>
            </a:r>
          </a:p>
          <a:p>
            <a:r>
              <a:rPr lang="en-US" dirty="0" smtClean="0">
                <a:solidFill>
                  <a:srgbClr val="FF0000"/>
                </a:solidFill>
              </a:rPr>
              <a:t>Trail</a:t>
            </a:r>
            <a:r>
              <a:rPr lang="en-US" dirty="0" smtClean="0"/>
              <a:t>: A walk with no repeated edge. Example: 1 2 5 4 3 2 4 is a trail.</a:t>
            </a:r>
          </a:p>
          <a:p>
            <a:r>
              <a:rPr lang="en-US" dirty="0" smtClean="0">
                <a:solidFill>
                  <a:srgbClr val="FF0000"/>
                </a:solidFill>
              </a:rPr>
              <a:t>Path</a:t>
            </a:r>
            <a:r>
              <a:rPr lang="en-US" dirty="0" smtClean="0"/>
              <a:t>: A trail/walk with no repeated vertex. Example: 1 2 5 4 3 is a path.</a:t>
            </a:r>
            <a:endParaRPr lang="en-IN" dirty="0"/>
          </a:p>
        </p:txBody>
      </p:sp>
      <p:sp>
        <p:nvSpPr>
          <p:cNvPr id="17" name="Oval 16"/>
          <p:cNvSpPr/>
          <p:nvPr/>
        </p:nvSpPr>
        <p:spPr>
          <a:xfrm>
            <a:off x="683391" y="4283242"/>
            <a:ext cx="548640" cy="6063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IN" dirty="0"/>
          </a:p>
        </p:txBody>
      </p:sp>
      <p:sp>
        <p:nvSpPr>
          <p:cNvPr id="18" name="Oval 17"/>
          <p:cNvSpPr/>
          <p:nvPr/>
        </p:nvSpPr>
        <p:spPr>
          <a:xfrm>
            <a:off x="2135202" y="3012707"/>
            <a:ext cx="548640" cy="624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sp>
        <p:nvSpPr>
          <p:cNvPr id="19" name="Oval 18"/>
          <p:cNvSpPr/>
          <p:nvPr/>
        </p:nvSpPr>
        <p:spPr>
          <a:xfrm>
            <a:off x="4462915" y="3011102"/>
            <a:ext cx="548640" cy="624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IN" dirty="0"/>
          </a:p>
        </p:txBody>
      </p:sp>
      <p:sp>
        <p:nvSpPr>
          <p:cNvPr id="20" name="Oval 19"/>
          <p:cNvSpPr/>
          <p:nvPr/>
        </p:nvSpPr>
        <p:spPr>
          <a:xfrm>
            <a:off x="3126607" y="5937184"/>
            <a:ext cx="548640" cy="6063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en-IN" dirty="0"/>
          </a:p>
        </p:txBody>
      </p:sp>
      <p:sp>
        <p:nvSpPr>
          <p:cNvPr id="21" name="Oval 20"/>
          <p:cNvSpPr/>
          <p:nvPr/>
        </p:nvSpPr>
        <p:spPr>
          <a:xfrm>
            <a:off x="2287602" y="4666649"/>
            <a:ext cx="548640" cy="624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IN" dirty="0"/>
          </a:p>
        </p:txBody>
      </p:sp>
      <p:sp>
        <p:nvSpPr>
          <p:cNvPr id="22" name="Oval 21"/>
          <p:cNvSpPr/>
          <p:nvPr/>
        </p:nvSpPr>
        <p:spPr>
          <a:xfrm>
            <a:off x="4615315" y="4665044"/>
            <a:ext cx="548640" cy="624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endParaRPr lang="en-IN" dirty="0"/>
          </a:p>
        </p:txBody>
      </p:sp>
      <p:cxnSp>
        <p:nvCxnSpPr>
          <p:cNvPr id="23" name="Straight Connector 22"/>
          <p:cNvCxnSpPr>
            <a:stCxn id="17" idx="7"/>
            <a:endCxn id="18" idx="3"/>
          </p:cNvCxnSpPr>
          <p:nvPr/>
        </p:nvCxnSpPr>
        <p:spPr>
          <a:xfrm flipV="1">
            <a:off x="1151685" y="3545357"/>
            <a:ext cx="1063863" cy="82668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8" idx="6"/>
            <a:endCxn id="19" idx="2"/>
          </p:cNvCxnSpPr>
          <p:nvPr/>
        </p:nvCxnSpPr>
        <p:spPr>
          <a:xfrm flipV="1">
            <a:off x="2683842" y="3323121"/>
            <a:ext cx="1779073" cy="160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8" idx="4"/>
            <a:endCxn id="21" idx="0"/>
          </p:cNvCxnSpPr>
          <p:nvPr/>
        </p:nvCxnSpPr>
        <p:spPr>
          <a:xfrm>
            <a:off x="2409522" y="3636745"/>
            <a:ext cx="152400" cy="102990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7" idx="5"/>
            <a:endCxn id="20" idx="3"/>
          </p:cNvCxnSpPr>
          <p:nvPr/>
        </p:nvCxnSpPr>
        <p:spPr>
          <a:xfrm>
            <a:off x="1151685" y="4800830"/>
            <a:ext cx="2055268" cy="165394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1" idx="6"/>
            <a:endCxn id="20" idx="0"/>
          </p:cNvCxnSpPr>
          <p:nvPr/>
        </p:nvCxnSpPr>
        <p:spPr>
          <a:xfrm>
            <a:off x="2836242" y="4978668"/>
            <a:ext cx="564685" cy="9585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1" idx="7"/>
            <a:endCxn id="19" idx="3"/>
          </p:cNvCxnSpPr>
          <p:nvPr/>
        </p:nvCxnSpPr>
        <p:spPr>
          <a:xfrm flipV="1">
            <a:off x="2755896" y="3543752"/>
            <a:ext cx="1787365" cy="121428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2" idx="4"/>
            <a:endCxn id="20" idx="6"/>
          </p:cNvCxnSpPr>
          <p:nvPr/>
        </p:nvCxnSpPr>
        <p:spPr>
          <a:xfrm flipH="1">
            <a:off x="3675247" y="5289082"/>
            <a:ext cx="1214388" cy="95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9" idx="5"/>
            <a:endCxn id="22" idx="0"/>
          </p:cNvCxnSpPr>
          <p:nvPr/>
        </p:nvCxnSpPr>
        <p:spPr>
          <a:xfrm flipH="1">
            <a:off x="4889635" y="3543752"/>
            <a:ext cx="41574" cy="112129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0" idx="7"/>
            <a:endCxn id="19" idx="4"/>
          </p:cNvCxnSpPr>
          <p:nvPr/>
        </p:nvCxnSpPr>
        <p:spPr>
          <a:xfrm flipV="1">
            <a:off x="3594901" y="3635140"/>
            <a:ext cx="1142334" cy="23908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24962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TotalTime>
  <Words>1487</Words>
  <Application>Microsoft Office PowerPoint</Application>
  <PresentationFormat>Widescreen</PresentationFormat>
  <Paragraphs>370</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Cambria Math</vt:lpstr>
      <vt:lpstr>Office Theme</vt:lpstr>
      <vt:lpstr>Design &amp; Analysis of Algorithms</vt:lpstr>
      <vt:lpstr>Books</vt:lpstr>
      <vt:lpstr>Syllabus</vt:lpstr>
      <vt:lpstr>Graph Algorithms</vt:lpstr>
      <vt:lpstr>Graph</vt:lpstr>
      <vt:lpstr>Representation of Graph</vt:lpstr>
      <vt:lpstr>Undirected &amp; Directed Graphs</vt:lpstr>
      <vt:lpstr>Weighted Graph</vt:lpstr>
      <vt:lpstr>Walk, Trail, Path</vt:lpstr>
      <vt:lpstr>Connected Graph</vt:lpstr>
      <vt:lpstr>Strongly Connected Graph</vt:lpstr>
      <vt:lpstr>Graph Traversal Algorithms</vt:lpstr>
      <vt:lpstr>Breadth First Traversal/Search (BFS)</vt:lpstr>
      <vt:lpstr>Breadth First Traversal/Search (BFS)</vt:lpstr>
      <vt:lpstr>Data Structure</vt:lpstr>
      <vt:lpstr>BFS Algorithm</vt:lpstr>
      <vt:lpstr>Breadth First Traversal/Search (BFS)</vt:lpstr>
      <vt:lpstr>Application: BFS</vt:lpstr>
      <vt:lpstr>Depth First Traversal/Search (DFS)</vt:lpstr>
      <vt:lpstr>Depth First Traversal/Search (DFS)</vt:lpstr>
      <vt:lpstr>Data Structure</vt:lpstr>
      <vt:lpstr>DFS Algorithm</vt:lpstr>
      <vt:lpstr>Depth First Traversal/Search (DFS)</vt:lpstr>
      <vt:lpstr>DFS on Directed Graph</vt:lpstr>
      <vt:lpstr>Depth First Traversal/Search (DFS)</vt:lpstr>
      <vt:lpstr>DFS on Undirected Graph</vt:lpstr>
      <vt:lpstr>Application: DFS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Algorithms</dc:title>
  <dc:creator>IIT</dc:creator>
  <cp:lastModifiedBy>IIT</cp:lastModifiedBy>
  <cp:revision>75</cp:revision>
  <dcterms:created xsi:type="dcterms:W3CDTF">2021-01-18T21:04:04Z</dcterms:created>
  <dcterms:modified xsi:type="dcterms:W3CDTF">2021-01-21T06:29:22Z</dcterms:modified>
</cp:coreProperties>
</file>