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60" r:id="rId4"/>
    <p:sldId id="265" r:id="rId5"/>
    <p:sldId id="261" r:id="rId6"/>
    <p:sldId id="267" r:id="rId7"/>
    <p:sldId id="268" r:id="rId8"/>
    <p:sldId id="269" r:id="rId9"/>
    <p:sldId id="270" r:id="rId10"/>
    <p:sldId id="271" r:id="rId11"/>
    <p:sldId id="264" r:id="rId12"/>
    <p:sldId id="262" r:id="rId13"/>
    <p:sldId id="263" r:id="rId14"/>
    <p:sldId id="272" r:id="rId15"/>
    <p:sldId id="273" r:id="rId16"/>
    <p:sldId id="26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0" d="100"/>
          <a:sy n="90" d="100"/>
        </p:scale>
        <p:origin x="370" y="67"/>
      </p:cViewPr>
      <p:guideLst>
        <p:guide orient="horz" pos="2160"/>
        <p:guide pos="384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a:prstGeom prst="rect">
            <a:avLst/>
          </a:prstGeom>
        </p:spPr>
        <p:txBody>
          <a:bodyPr/>
          <a:lstStyle/>
          <a:p>
            <a:r>
              <a:rPr lang="en-US"/>
              <a:t>Click to edit Master title style</a:t>
            </a:r>
            <a:endParaRPr lang="en-IN"/>
          </a:p>
        </p:txBody>
      </p:sp>
      <p:sp>
        <p:nvSpPr>
          <p:cNvPr id="3" name="Subtitle 2"/>
          <p:cNvSpPr>
            <a:spLocks noGrp="1"/>
          </p:cNvSpPr>
          <p:nvPr>
            <p:ph type="subTitle" idx="1"/>
          </p:nvPr>
        </p:nvSpPr>
        <p:spPr>
          <a:xfrm>
            <a:off x="1828800" y="3886200"/>
            <a:ext cx="85344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endParaRPr lang="en-IN"/>
          </a:p>
        </p:txBody>
      </p:sp>
      <p:sp>
        <p:nvSpPr>
          <p:cNvPr id="3" name="Vertical Text Placeholder 2"/>
          <p:cNvSpPr>
            <a:spLocks noGrp="1"/>
          </p:cNvSpPr>
          <p:nvPr>
            <p:ph type="body" orient="vert" idx="1"/>
          </p:nvPr>
        </p:nvSpPr>
        <p:spPr>
          <a:xfrm>
            <a:off x="609600" y="1600201"/>
            <a:ext cx="109728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a:xfrm>
            <a:off x="609600" y="6356351"/>
            <a:ext cx="2844800" cy="365125"/>
          </a:xfrm>
          <a:prstGeom prst="rect">
            <a:avLst/>
          </a:prstGeom>
        </p:spPr>
        <p:txBody>
          <a:bodyPr/>
          <a:lstStyle/>
          <a:p>
            <a:fld id="{C1DD59D3-470A-4EA2-882A-5B68A5D0035A}" type="datetimeFigureOut">
              <a:rPr lang="en-US" smtClean="0"/>
              <a:pPr/>
              <a:t>2/5/2025</a:t>
            </a:fld>
            <a:endParaRPr lang="en-IN"/>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IN"/>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fld id="{E7495467-D4E1-4D33-BAD7-C572E60DBCC3}"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a:prstGeom prst="rect">
            <a:avLst/>
          </a:prstGeo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09600" y="274639"/>
            <a:ext cx="80264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a:xfrm>
            <a:off x="609600" y="6356351"/>
            <a:ext cx="2844800" cy="365125"/>
          </a:xfrm>
          <a:prstGeom prst="rect">
            <a:avLst/>
          </a:prstGeom>
        </p:spPr>
        <p:txBody>
          <a:bodyPr/>
          <a:lstStyle/>
          <a:p>
            <a:fld id="{C1DD59D3-470A-4EA2-882A-5B68A5D0035A}" type="datetimeFigureOut">
              <a:rPr lang="en-US" smtClean="0"/>
              <a:pPr/>
              <a:t>2/5/2025</a:t>
            </a:fld>
            <a:endParaRPr lang="en-IN"/>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IN"/>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fld id="{E7495467-D4E1-4D33-BAD7-C572E60DBCC3}"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endParaRPr lang="en-IN"/>
          </a:p>
        </p:txBody>
      </p:sp>
      <p:sp>
        <p:nvSpPr>
          <p:cNvPr id="3" name="Content Placeholder 2"/>
          <p:cNvSpPr>
            <a:spLocks noGrp="1"/>
          </p:cNvSpPr>
          <p:nvPr>
            <p:ph idx="1"/>
          </p:nvPr>
        </p:nvSpPr>
        <p:spPr>
          <a:xfrm>
            <a:off x="609600" y="1600201"/>
            <a:ext cx="10972800" cy="4525963"/>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a:prstGeom prst="rect">
            <a:avLst/>
          </a:prstGeo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963084" y="2906713"/>
            <a:ext cx="103632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fld id="{E7495467-D4E1-4D33-BAD7-C572E60DBCC3}"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endParaRPr lang="en-IN"/>
          </a:p>
        </p:txBody>
      </p:sp>
      <p:sp>
        <p:nvSpPr>
          <p:cNvPr id="3" name="Content Placeholder 2"/>
          <p:cNvSpPr>
            <a:spLocks noGrp="1"/>
          </p:cNvSpPr>
          <p:nvPr>
            <p:ph sz="half" idx="1"/>
          </p:nvPr>
        </p:nvSpPr>
        <p:spPr>
          <a:xfrm>
            <a:off x="609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97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11"/>
          </p:nvPr>
        </p:nvSpPr>
        <p:spPr>
          <a:xfrm>
            <a:off x="4165600" y="6356351"/>
            <a:ext cx="3860800" cy="365125"/>
          </a:xfrm>
          <a:prstGeom prst="rect">
            <a:avLst/>
          </a:prstGeom>
        </p:spPr>
        <p:txBody>
          <a:bodyPr/>
          <a:lstStyle/>
          <a:p>
            <a:endParaRPr lang="en-IN"/>
          </a:p>
        </p:txBody>
      </p:sp>
      <p:sp>
        <p:nvSpPr>
          <p:cNvPr id="7" name="Slide Number Placeholder 6"/>
          <p:cNvSpPr>
            <a:spLocks noGrp="1"/>
          </p:cNvSpPr>
          <p:nvPr>
            <p:ph type="sldNum" sz="quarter" idx="12"/>
          </p:nvPr>
        </p:nvSpPr>
        <p:spPr>
          <a:xfrm>
            <a:off x="8737600" y="6356351"/>
            <a:ext cx="2844800" cy="365125"/>
          </a:xfrm>
          <a:prstGeom prst="rect">
            <a:avLst/>
          </a:prstGeom>
        </p:spPr>
        <p:txBody>
          <a:bodyPr/>
          <a:lstStyle/>
          <a:p>
            <a:fld id="{E7495467-D4E1-4D33-BAD7-C572E60DBCC3}"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93368"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a:xfrm>
            <a:off x="609600" y="6356351"/>
            <a:ext cx="2844800" cy="365125"/>
          </a:xfrm>
          <a:prstGeom prst="rect">
            <a:avLst/>
          </a:prstGeom>
        </p:spPr>
        <p:txBody>
          <a:bodyPr/>
          <a:lstStyle/>
          <a:p>
            <a:fld id="{C1DD59D3-470A-4EA2-882A-5B68A5D0035A}" type="datetimeFigureOut">
              <a:rPr lang="en-US" smtClean="0"/>
              <a:pPr/>
              <a:t>2/5/2025</a:t>
            </a:fld>
            <a:endParaRPr lang="en-IN"/>
          </a:p>
        </p:txBody>
      </p:sp>
      <p:sp>
        <p:nvSpPr>
          <p:cNvPr id="8" name="Footer Placeholder 7"/>
          <p:cNvSpPr>
            <a:spLocks noGrp="1"/>
          </p:cNvSpPr>
          <p:nvPr>
            <p:ph type="ftr" sz="quarter" idx="11"/>
          </p:nvPr>
        </p:nvSpPr>
        <p:spPr>
          <a:xfrm>
            <a:off x="4165600" y="6356351"/>
            <a:ext cx="3860800" cy="365125"/>
          </a:xfrm>
          <a:prstGeom prst="rect">
            <a:avLst/>
          </a:prstGeom>
        </p:spPr>
        <p:txBody>
          <a:bodyPr/>
          <a:lstStyle/>
          <a:p>
            <a:endParaRPr lang="en-IN"/>
          </a:p>
        </p:txBody>
      </p:sp>
      <p:sp>
        <p:nvSpPr>
          <p:cNvPr id="9" name="Slide Number Placeholder 8"/>
          <p:cNvSpPr>
            <a:spLocks noGrp="1"/>
          </p:cNvSpPr>
          <p:nvPr>
            <p:ph type="sldNum" sz="quarter" idx="12"/>
          </p:nvPr>
        </p:nvSpPr>
        <p:spPr>
          <a:xfrm>
            <a:off x="8737600" y="6356351"/>
            <a:ext cx="2844800" cy="365125"/>
          </a:xfrm>
          <a:prstGeom prst="rect">
            <a:avLst/>
          </a:prstGeom>
        </p:spPr>
        <p:txBody>
          <a:bodyPr/>
          <a:lstStyle/>
          <a:p>
            <a:fld id="{E7495467-D4E1-4D33-BAD7-C572E60DBCC3}"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endParaRPr lang="en-IN"/>
          </a:p>
        </p:txBody>
      </p:sp>
      <p:sp>
        <p:nvSpPr>
          <p:cNvPr id="3" name="Date Placeholder 2"/>
          <p:cNvSpPr>
            <a:spLocks noGrp="1"/>
          </p:cNvSpPr>
          <p:nvPr>
            <p:ph type="dt" sz="half" idx="10"/>
          </p:nvPr>
        </p:nvSpPr>
        <p:spPr>
          <a:xfrm>
            <a:off x="609600" y="6356351"/>
            <a:ext cx="2844800" cy="365125"/>
          </a:xfrm>
          <a:prstGeom prst="rect">
            <a:avLst/>
          </a:prstGeom>
        </p:spPr>
        <p:txBody>
          <a:bodyPr/>
          <a:lstStyle/>
          <a:p>
            <a:fld id="{C1DD59D3-470A-4EA2-882A-5B68A5D0035A}" type="datetimeFigureOut">
              <a:rPr lang="en-US" smtClean="0"/>
              <a:pPr/>
              <a:t>2/5/2025</a:t>
            </a:fld>
            <a:endParaRPr lang="en-IN"/>
          </a:p>
        </p:txBody>
      </p:sp>
      <p:sp>
        <p:nvSpPr>
          <p:cNvPr id="4" name="Footer Placeholder 3"/>
          <p:cNvSpPr>
            <a:spLocks noGrp="1"/>
          </p:cNvSpPr>
          <p:nvPr>
            <p:ph type="ftr" sz="quarter" idx="11"/>
          </p:nvPr>
        </p:nvSpPr>
        <p:spPr>
          <a:xfrm>
            <a:off x="4165600" y="6356351"/>
            <a:ext cx="3860800" cy="365125"/>
          </a:xfrm>
          <a:prstGeom prst="rect">
            <a:avLst/>
          </a:prstGeom>
        </p:spPr>
        <p:txBody>
          <a:bodyPr/>
          <a:lstStyle/>
          <a:p>
            <a:endParaRPr lang="en-IN"/>
          </a:p>
        </p:txBody>
      </p:sp>
      <p:sp>
        <p:nvSpPr>
          <p:cNvPr id="5" name="Slide Number Placeholder 4"/>
          <p:cNvSpPr>
            <a:spLocks noGrp="1"/>
          </p:cNvSpPr>
          <p:nvPr>
            <p:ph type="sldNum" sz="quarter" idx="12"/>
          </p:nvPr>
        </p:nvSpPr>
        <p:spPr>
          <a:xfrm>
            <a:off x="8737600" y="6356351"/>
            <a:ext cx="2844800" cy="365125"/>
          </a:xfrm>
          <a:prstGeom prst="rect">
            <a:avLst/>
          </a:prstGeom>
        </p:spPr>
        <p:txBody>
          <a:bodyPr/>
          <a:lstStyle/>
          <a:p>
            <a:fld id="{E7495467-D4E1-4D33-BAD7-C572E60DBCC3}"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9600" y="6356351"/>
            <a:ext cx="2844800" cy="365125"/>
          </a:xfrm>
          <a:prstGeom prst="rect">
            <a:avLst/>
          </a:prstGeom>
        </p:spPr>
        <p:txBody>
          <a:bodyPr/>
          <a:lstStyle/>
          <a:p>
            <a:fld id="{C1DD59D3-470A-4EA2-882A-5B68A5D0035A}" type="datetimeFigureOut">
              <a:rPr lang="en-US" smtClean="0"/>
              <a:pPr/>
              <a:t>2/5/2025</a:t>
            </a:fld>
            <a:endParaRPr lang="en-IN"/>
          </a:p>
        </p:txBody>
      </p:sp>
      <p:sp>
        <p:nvSpPr>
          <p:cNvPr id="3" name="Footer Placeholder 2"/>
          <p:cNvSpPr>
            <a:spLocks noGrp="1"/>
          </p:cNvSpPr>
          <p:nvPr>
            <p:ph type="ftr" sz="quarter" idx="11"/>
          </p:nvPr>
        </p:nvSpPr>
        <p:spPr>
          <a:xfrm>
            <a:off x="4165600" y="6356351"/>
            <a:ext cx="3860800" cy="365125"/>
          </a:xfrm>
          <a:prstGeom prst="rect">
            <a:avLst/>
          </a:prstGeom>
        </p:spPr>
        <p:txBody>
          <a:bodyPr/>
          <a:lstStyle/>
          <a:p>
            <a:endParaRPr lang="en-IN"/>
          </a:p>
        </p:txBody>
      </p:sp>
      <p:sp>
        <p:nvSpPr>
          <p:cNvPr id="4" name="Slide Number Placeholder 3"/>
          <p:cNvSpPr>
            <a:spLocks noGrp="1"/>
          </p:cNvSpPr>
          <p:nvPr>
            <p:ph type="sldNum" sz="quarter" idx="12"/>
          </p:nvPr>
        </p:nvSpPr>
        <p:spPr>
          <a:xfrm>
            <a:off x="8737600" y="6356351"/>
            <a:ext cx="2844800" cy="365125"/>
          </a:xfrm>
          <a:prstGeom prst="rect">
            <a:avLst/>
          </a:prstGeom>
        </p:spPr>
        <p:txBody>
          <a:bodyPr/>
          <a:lstStyle/>
          <a:p>
            <a:fld id="{E7495467-D4E1-4D33-BAD7-C572E60DBCC3}"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a:prstGeom prst="rect">
            <a:avLst/>
          </a:prstGeo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4766733" y="273051"/>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09601" y="1435101"/>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09600" y="6356351"/>
            <a:ext cx="2844800" cy="365125"/>
          </a:xfrm>
          <a:prstGeom prst="rect">
            <a:avLst/>
          </a:prstGeom>
        </p:spPr>
        <p:txBody>
          <a:bodyPr/>
          <a:lstStyle/>
          <a:p>
            <a:fld id="{C1DD59D3-470A-4EA2-882A-5B68A5D0035A}" type="datetimeFigureOut">
              <a:rPr lang="en-US" smtClean="0"/>
              <a:pPr/>
              <a:t>2/5/2025</a:t>
            </a:fld>
            <a:endParaRPr lang="en-IN"/>
          </a:p>
        </p:txBody>
      </p:sp>
      <p:sp>
        <p:nvSpPr>
          <p:cNvPr id="6" name="Footer Placeholder 5"/>
          <p:cNvSpPr>
            <a:spLocks noGrp="1"/>
          </p:cNvSpPr>
          <p:nvPr>
            <p:ph type="ftr" sz="quarter" idx="11"/>
          </p:nvPr>
        </p:nvSpPr>
        <p:spPr>
          <a:xfrm>
            <a:off x="4165600" y="6356351"/>
            <a:ext cx="3860800" cy="365125"/>
          </a:xfrm>
          <a:prstGeom prst="rect">
            <a:avLst/>
          </a:prstGeom>
        </p:spPr>
        <p:txBody>
          <a:bodyPr/>
          <a:lstStyle/>
          <a:p>
            <a:endParaRPr lang="en-IN"/>
          </a:p>
        </p:txBody>
      </p:sp>
      <p:sp>
        <p:nvSpPr>
          <p:cNvPr id="7" name="Slide Number Placeholder 6"/>
          <p:cNvSpPr>
            <a:spLocks noGrp="1"/>
          </p:cNvSpPr>
          <p:nvPr>
            <p:ph type="sldNum" sz="quarter" idx="12"/>
          </p:nvPr>
        </p:nvSpPr>
        <p:spPr>
          <a:xfrm>
            <a:off x="8737600" y="6356351"/>
            <a:ext cx="2844800" cy="365125"/>
          </a:xfrm>
          <a:prstGeom prst="rect">
            <a:avLst/>
          </a:prstGeom>
        </p:spPr>
        <p:txBody>
          <a:bodyPr/>
          <a:lstStyle/>
          <a:p>
            <a:fld id="{E7495467-D4E1-4D33-BAD7-C572E60DBCC3}"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a:prstGeom prst="rect">
            <a:avLst/>
          </a:prstGeo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2389717"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09600" y="6356351"/>
            <a:ext cx="2844800" cy="365125"/>
          </a:xfrm>
          <a:prstGeom prst="rect">
            <a:avLst/>
          </a:prstGeom>
        </p:spPr>
        <p:txBody>
          <a:bodyPr/>
          <a:lstStyle/>
          <a:p>
            <a:fld id="{C1DD59D3-470A-4EA2-882A-5B68A5D0035A}" type="datetimeFigureOut">
              <a:rPr lang="en-US" smtClean="0"/>
              <a:pPr/>
              <a:t>2/5/2025</a:t>
            </a:fld>
            <a:endParaRPr lang="en-IN" dirty="0"/>
          </a:p>
        </p:txBody>
      </p:sp>
      <p:sp>
        <p:nvSpPr>
          <p:cNvPr id="6" name="Footer Placeholder 5"/>
          <p:cNvSpPr>
            <a:spLocks noGrp="1"/>
          </p:cNvSpPr>
          <p:nvPr>
            <p:ph type="ftr" sz="quarter" idx="11"/>
          </p:nvPr>
        </p:nvSpPr>
        <p:spPr>
          <a:xfrm>
            <a:off x="4165600" y="6356351"/>
            <a:ext cx="3860800" cy="365125"/>
          </a:xfrm>
          <a:prstGeom prst="rect">
            <a:avLst/>
          </a:prstGeom>
        </p:spPr>
        <p:txBody>
          <a:bodyPr/>
          <a:lstStyle/>
          <a:p>
            <a:endParaRPr lang="en-IN"/>
          </a:p>
        </p:txBody>
      </p:sp>
      <p:sp>
        <p:nvSpPr>
          <p:cNvPr id="7" name="Slide Number Placeholder 6"/>
          <p:cNvSpPr>
            <a:spLocks noGrp="1"/>
          </p:cNvSpPr>
          <p:nvPr>
            <p:ph type="sldNum" sz="quarter" idx="12"/>
          </p:nvPr>
        </p:nvSpPr>
        <p:spPr>
          <a:xfrm>
            <a:off x="8737600" y="6356351"/>
            <a:ext cx="2844800" cy="365125"/>
          </a:xfrm>
          <a:prstGeom prst="rect">
            <a:avLst/>
          </a:prstGeom>
        </p:spPr>
        <p:txBody>
          <a:bodyPr/>
          <a:lstStyle/>
          <a:p>
            <a:fld id="{E7495467-D4E1-4D33-BAD7-C572E60DBCC3}"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12700" y="6435344"/>
            <a:ext cx="12192000" cy="385276"/>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IN" sz="1400" b="1" dirty="0">
                <a:solidFill>
                  <a:schemeClr val="tx2"/>
                </a:solidFill>
              </a:rPr>
              <a:t> </a:t>
            </a:r>
          </a:p>
        </p:txBody>
      </p:sp>
      <p:pic>
        <p:nvPicPr>
          <p:cNvPr id="13315" name="Picture 3"/>
          <p:cNvPicPr>
            <a:picLocks noChangeAspect="1" noChangeArrowheads="1"/>
          </p:cNvPicPr>
          <p:nvPr userDrawn="1"/>
        </p:nvPicPr>
        <p:blipFill>
          <a:blip r:embed="rId13"/>
          <a:srcRect/>
          <a:stretch>
            <a:fillRect/>
          </a:stretch>
        </p:blipFill>
        <p:spPr bwMode="auto">
          <a:xfrm>
            <a:off x="10549228" y="25734"/>
            <a:ext cx="1625600" cy="266700"/>
          </a:xfrm>
          <a:prstGeom prst="rect">
            <a:avLst/>
          </a:prstGeom>
          <a:noFill/>
          <a:ln w="9525">
            <a:noFill/>
            <a:miter lim="800000"/>
            <a:headEnd/>
            <a:tailEnd/>
          </a:ln>
          <a:effectLst/>
        </p:spPr>
      </p:pic>
      <p:pic>
        <p:nvPicPr>
          <p:cNvPr id="3" name="Picture 2">
            <a:extLst>
              <a:ext uri="{FF2B5EF4-FFF2-40B4-BE49-F238E27FC236}">
                <a16:creationId xmlns:a16="http://schemas.microsoft.com/office/drawing/2014/main" id="{EA7DD679-C477-E899-3914-6EA8F25035FC}"/>
              </a:ext>
            </a:extLst>
          </p:cNvPr>
          <p:cNvPicPr>
            <a:picLocks noChangeAspect="1"/>
          </p:cNvPicPr>
          <p:nvPr userDrawn="1"/>
        </p:nvPicPr>
        <p:blipFill>
          <a:blip r:embed="rId14"/>
          <a:stretch>
            <a:fillRect/>
          </a:stretch>
        </p:blipFill>
        <p:spPr>
          <a:xfrm>
            <a:off x="9487615" y="6492494"/>
            <a:ext cx="2657057" cy="286974"/>
          </a:xfrm>
          <a:prstGeom prst="rect">
            <a:avLst/>
          </a:prstGeom>
        </p:spPr>
      </p:pic>
      <p:sp>
        <p:nvSpPr>
          <p:cNvPr id="4" name="TextBox 3">
            <a:extLst>
              <a:ext uri="{FF2B5EF4-FFF2-40B4-BE49-F238E27FC236}">
                <a16:creationId xmlns:a16="http://schemas.microsoft.com/office/drawing/2014/main" id="{47633581-A8E4-63EF-0848-7D31179B1CD8}"/>
              </a:ext>
            </a:extLst>
          </p:cNvPr>
          <p:cNvSpPr txBox="1"/>
          <p:nvPr userDrawn="1"/>
        </p:nvSpPr>
        <p:spPr>
          <a:xfrm>
            <a:off x="10416480" y="292434"/>
            <a:ext cx="1788220" cy="276999"/>
          </a:xfrm>
          <a:prstGeom prst="rect">
            <a:avLst/>
          </a:prstGeom>
          <a:noFill/>
        </p:spPr>
        <p:txBody>
          <a:bodyPr wrap="square">
            <a:spAutoFit/>
          </a:bodyPr>
          <a:lstStyle/>
          <a:p>
            <a:pPr algn="ctr"/>
            <a:r>
              <a:rPr lang="en-IN" sz="1200" b="1" dirty="0"/>
              <a:t>21CSP76 </a:t>
            </a:r>
            <a:r>
              <a:rPr lang="en-IN" sz="1200" b="1" dirty="0">
                <a:solidFill>
                  <a:schemeClr val="tx2"/>
                </a:solidFill>
              </a:rPr>
              <a:t>  Project Work</a:t>
            </a:r>
            <a:endParaRPr lang="en-IN" sz="120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6411" y="1214422"/>
            <a:ext cx="2071670" cy="272873"/>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Team Leader</a:t>
            </a:r>
            <a:endParaRPr lang="en-IN" dirty="0"/>
          </a:p>
        </p:txBody>
      </p:sp>
      <p:sp>
        <p:nvSpPr>
          <p:cNvPr id="5" name="Rectangle 4"/>
          <p:cNvSpPr/>
          <p:nvPr/>
        </p:nvSpPr>
        <p:spPr>
          <a:xfrm>
            <a:off x="119336" y="2227432"/>
            <a:ext cx="2071670" cy="525824"/>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Team Member   USN No and Name</a:t>
            </a:r>
            <a:endParaRPr lang="en-IN" dirty="0"/>
          </a:p>
        </p:txBody>
      </p:sp>
      <p:sp>
        <p:nvSpPr>
          <p:cNvPr id="6" name="Rectangle 5"/>
          <p:cNvSpPr/>
          <p:nvPr/>
        </p:nvSpPr>
        <p:spPr>
          <a:xfrm>
            <a:off x="126411" y="4787529"/>
            <a:ext cx="2071670" cy="284545"/>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Guide Name</a:t>
            </a:r>
            <a:endParaRPr lang="en-IN" dirty="0"/>
          </a:p>
        </p:txBody>
      </p:sp>
      <p:cxnSp>
        <p:nvCxnSpPr>
          <p:cNvPr id="11" name="Straight Connector 10"/>
          <p:cNvCxnSpPr/>
          <p:nvPr/>
        </p:nvCxnSpPr>
        <p:spPr>
          <a:xfrm flipV="1">
            <a:off x="2223839" y="1445090"/>
            <a:ext cx="6786610" cy="7143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2223839" y="2701740"/>
            <a:ext cx="6786610" cy="7143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2152401" y="3286124"/>
            <a:ext cx="6786610" cy="7143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V="1">
            <a:off x="2152401" y="3857628"/>
            <a:ext cx="6786610" cy="7143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2223839" y="5000635"/>
            <a:ext cx="6786610" cy="71438"/>
          </a:xfrm>
          <a:prstGeom prst="line">
            <a:avLst/>
          </a:prstGeom>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DEAD7C0D-7904-13FB-2B90-BB37E5C76185}"/>
              </a:ext>
            </a:extLst>
          </p:cNvPr>
          <p:cNvSpPr/>
          <p:nvPr/>
        </p:nvSpPr>
        <p:spPr>
          <a:xfrm>
            <a:off x="126411" y="6453336"/>
            <a:ext cx="9262780" cy="306466"/>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Title of the Project</a:t>
            </a:r>
            <a:endParaRPr lang="en-IN" dirty="0"/>
          </a:p>
        </p:txBody>
      </p:sp>
      <p:sp>
        <p:nvSpPr>
          <p:cNvPr id="9" name="TextBox 8">
            <a:extLst>
              <a:ext uri="{FF2B5EF4-FFF2-40B4-BE49-F238E27FC236}">
                <a16:creationId xmlns:a16="http://schemas.microsoft.com/office/drawing/2014/main" id="{AB89CB5E-CFAB-CB3C-5A5D-269C0E54C17E}"/>
              </a:ext>
            </a:extLst>
          </p:cNvPr>
          <p:cNvSpPr txBox="1"/>
          <p:nvPr/>
        </p:nvSpPr>
        <p:spPr>
          <a:xfrm>
            <a:off x="695400" y="1063742"/>
            <a:ext cx="7472618" cy="369332"/>
          </a:xfrm>
          <a:prstGeom prst="rect">
            <a:avLst/>
          </a:prstGeom>
          <a:noFill/>
        </p:spPr>
        <p:txBody>
          <a:bodyPr wrap="square">
            <a:spAutoFit/>
          </a:bodyPr>
          <a:lstStyle/>
          <a:p>
            <a:pPr algn="ctr"/>
            <a:r>
              <a:rPr lang="en-US" dirty="0"/>
              <a:t>Vinay G V (1ST21CS237)</a:t>
            </a:r>
            <a:endParaRPr lang="en-IN" dirty="0"/>
          </a:p>
        </p:txBody>
      </p:sp>
      <p:sp>
        <p:nvSpPr>
          <p:cNvPr id="16" name="TextBox 15">
            <a:extLst>
              <a:ext uri="{FF2B5EF4-FFF2-40B4-BE49-F238E27FC236}">
                <a16:creationId xmlns:a16="http://schemas.microsoft.com/office/drawing/2014/main" id="{8892D001-19D3-B6FC-8530-D1F60C539984}"/>
              </a:ext>
            </a:extLst>
          </p:cNvPr>
          <p:cNvSpPr txBox="1"/>
          <p:nvPr/>
        </p:nvSpPr>
        <p:spPr>
          <a:xfrm>
            <a:off x="3215680" y="2333593"/>
            <a:ext cx="6104466" cy="369332"/>
          </a:xfrm>
          <a:prstGeom prst="rect">
            <a:avLst/>
          </a:prstGeom>
          <a:noFill/>
        </p:spPr>
        <p:txBody>
          <a:bodyPr wrap="square">
            <a:spAutoFit/>
          </a:bodyPr>
          <a:lstStyle/>
          <a:p>
            <a:r>
              <a:rPr lang="en-US" dirty="0"/>
              <a:t>Shashishekhara K (1ST21CS192)</a:t>
            </a:r>
            <a:endParaRPr lang="en-IN" dirty="0"/>
          </a:p>
        </p:txBody>
      </p:sp>
      <p:sp>
        <p:nvSpPr>
          <p:cNvPr id="18" name="TextBox 17">
            <a:extLst>
              <a:ext uri="{FF2B5EF4-FFF2-40B4-BE49-F238E27FC236}">
                <a16:creationId xmlns:a16="http://schemas.microsoft.com/office/drawing/2014/main" id="{322C9ABB-DAEF-4894-3776-6D17BF6DF993}"/>
              </a:ext>
            </a:extLst>
          </p:cNvPr>
          <p:cNvSpPr txBox="1"/>
          <p:nvPr/>
        </p:nvSpPr>
        <p:spPr>
          <a:xfrm>
            <a:off x="3219707" y="2952958"/>
            <a:ext cx="6104466" cy="369332"/>
          </a:xfrm>
          <a:prstGeom prst="rect">
            <a:avLst/>
          </a:prstGeom>
          <a:noFill/>
        </p:spPr>
        <p:txBody>
          <a:bodyPr wrap="square">
            <a:spAutoFit/>
          </a:bodyPr>
          <a:lstStyle/>
          <a:p>
            <a:r>
              <a:rPr lang="en-US" dirty="0"/>
              <a:t>Shivashankar MG (1ST21CS196)</a:t>
            </a:r>
            <a:endParaRPr lang="en-IN" dirty="0"/>
          </a:p>
        </p:txBody>
      </p:sp>
      <p:sp>
        <p:nvSpPr>
          <p:cNvPr id="20" name="TextBox 19">
            <a:extLst>
              <a:ext uri="{FF2B5EF4-FFF2-40B4-BE49-F238E27FC236}">
                <a16:creationId xmlns:a16="http://schemas.microsoft.com/office/drawing/2014/main" id="{F6BE5228-90B5-A8E1-5625-15FFE63F82B8}"/>
              </a:ext>
            </a:extLst>
          </p:cNvPr>
          <p:cNvSpPr txBox="1"/>
          <p:nvPr/>
        </p:nvSpPr>
        <p:spPr>
          <a:xfrm>
            <a:off x="3243122" y="3547620"/>
            <a:ext cx="6104466" cy="369332"/>
          </a:xfrm>
          <a:prstGeom prst="rect">
            <a:avLst/>
          </a:prstGeom>
          <a:noFill/>
        </p:spPr>
        <p:txBody>
          <a:bodyPr wrap="square">
            <a:spAutoFit/>
          </a:bodyPr>
          <a:lstStyle/>
          <a:p>
            <a:r>
              <a:rPr lang="en-US" dirty="0"/>
              <a:t>Praveen BM (1ST22CS413)</a:t>
            </a:r>
            <a:endParaRPr lang="en-IN" dirty="0"/>
          </a:p>
        </p:txBody>
      </p:sp>
      <p:sp>
        <p:nvSpPr>
          <p:cNvPr id="21" name="TextBox 20">
            <a:extLst>
              <a:ext uri="{FF2B5EF4-FFF2-40B4-BE49-F238E27FC236}">
                <a16:creationId xmlns:a16="http://schemas.microsoft.com/office/drawing/2014/main" id="{ED42F229-2FE7-58DA-9365-F26D5F3650D3}"/>
              </a:ext>
            </a:extLst>
          </p:cNvPr>
          <p:cNvSpPr txBox="1"/>
          <p:nvPr/>
        </p:nvSpPr>
        <p:spPr>
          <a:xfrm>
            <a:off x="3215680" y="4667022"/>
            <a:ext cx="2664296" cy="369332"/>
          </a:xfrm>
          <a:prstGeom prst="rect">
            <a:avLst/>
          </a:prstGeom>
          <a:noFill/>
        </p:spPr>
        <p:txBody>
          <a:bodyPr wrap="square" rtlCol="0">
            <a:spAutoFit/>
          </a:bodyPr>
          <a:lstStyle/>
          <a:p>
            <a:r>
              <a:rPr lang="en-US" dirty="0"/>
              <a:t>Prof.  Deepa. S Bhat</a:t>
            </a:r>
            <a:endParaRPr lang="en-IN" dirty="0"/>
          </a:p>
        </p:txBody>
      </p:sp>
      <p:sp>
        <p:nvSpPr>
          <p:cNvPr id="22" name="Rectangle 21">
            <a:extLst>
              <a:ext uri="{FF2B5EF4-FFF2-40B4-BE49-F238E27FC236}">
                <a16:creationId xmlns:a16="http://schemas.microsoft.com/office/drawing/2014/main" id="{E77C1AF4-F962-4110-2713-713FF5088435}"/>
              </a:ext>
            </a:extLst>
          </p:cNvPr>
          <p:cNvSpPr/>
          <p:nvPr/>
        </p:nvSpPr>
        <p:spPr>
          <a:xfrm>
            <a:off x="136035" y="6454610"/>
            <a:ext cx="9262780" cy="306466"/>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AI-Driven crop Disease Prediction and Management System</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9336" y="72256"/>
            <a:ext cx="9262780" cy="306466"/>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Class Diagram</a:t>
            </a:r>
            <a:endParaRPr lang="en-IN" dirty="0"/>
          </a:p>
        </p:txBody>
      </p:sp>
      <p:sp>
        <p:nvSpPr>
          <p:cNvPr id="2" name="Rectangle 1">
            <a:extLst>
              <a:ext uri="{FF2B5EF4-FFF2-40B4-BE49-F238E27FC236}">
                <a16:creationId xmlns:a16="http://schemas.microsoft.com/office/drawing/2014/main" id="{B28667E6-CE02-3A12-F230-6170D2139B1D}"/>
              </a:ext>
            </a:extLst>
          </p:cNvPr>
          <p:cNvSpPr/>
          <p:nvPr/>
        </p:nvSpPr>
        <p:spPr>
          <a:xfrm>
            <a:off x="119336" y="6479278"/>
            <a:ext cx="9262780" cy="306466"/>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Title of the Project</a:t>
            </a:r>
            <a:endParaRPr lang="en-IN" dirty="0"/>
          </a:p>
        </p:txBody>
      </p:sp>
      <p:pic>
        <p:nvPicPr>
          <p:cNvPr id="4" name="Picture 2">
            <a:extLst>
              <a:ext uri="{FF2B5EF4-FFF2-40B4-BE49-F238E27FC236}">
                <a16:creationId xmlns:a16="http://schemas.microsoft.com/office/drawing/2014/main" id="{BB30838B-4818-C4E1-CDEA-77FD6DB46BA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01838" y="764704"/>
            <a:ext cx="8188325" cy="496855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DF166CA8-9A26-C20F-8547-4A0233C29356}"/>
              </a:ext>
            </a:extLst>
          </p:cNvPr>
          <p:cNvSpPr/>
          <p:nvPr/>
        </p:nvSpPr>
        <p:spPr>
          <a:xfrm>
            <a:off x="119336" y="6476905"/>
            <a:ext cx="9262780" cy="306466"/>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AI-Driven crop Disease Prediction and Management System</a:t>
            </a:r>
            <a:endParaRPr lang="en-IN" dirty="0"/>
          </a:p>
        </p:txBody>
      </p:sp>
    </p:spTree>
    <p:extLst>
      <p:ext uri="{BB962C8B-B14F-4D97-AF65-F5344CB8AC3E}">
        <p14:creationId xmlns:p14="http://schemas.microsoft.com/office/powerpoint/2010/main" val="39810423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9336" y="44624"/>
            <a:ext cx="9262780" cy="306466"/>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Scope of the project</a:t>
            </a:r>
            <a:endParaRPr lang="en-IN" dirty="0"/>
          </a:p>
        </p:txBody>
      </p:sp>
      <p:sp>
        <p:nvSpPr>
          <p:cNvPr id="2" name="Rectangle 1">
            <a:extLst>
              <a:ext uri="{FF2B5EF4-FFF2-40B4-BE49-F238E27FC236}">
                <a16:creationId xmlns:a16="http://schemas.microsoft.com/office/drawing/2014/main" id="{DE736D53-544A-B278-B053-98704DAD1120}"/>
              </a:ext>
            </a:extLst>
          </p:cNvPr>
          <p:cNvSpPr/>
          <p:nvPr/>
        </p:nvSpPr>
        <p:spPr>
          <a:xfrm>
            <a:off x="119336" y="6479278"/>
            <a:ext cx="9262780" cy="306466"/>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Title of the Project</a:t>
            </a:r>
            <a:endParaRPr lang="en-IN" dirty="0"/>
          </a:p>
        </p:txBody>
      </p:sp>
      <p:sp>
        <p:nvSpPr>
          <p:cNvPr id="4" name="TextBox 3">
            <a:extLst>
              <a:ext uri="{FF2B5EF4-FFF2-40B4-BE49-F238E27FC236}">
                <a16:creationId xmlns:a16="http://schemas.microsoft.com/office/drawing/2014/main" id="{08174D5E-6B59-E9DA-9641-1FA3A0377680}"/>
              </a:ext>
            </a:extLst>
          </p:cNvPr>
          <p:cNvSpPr txBox="1"/>
          <p:nvPr/>
        </p:nvSpPr>
        <p:spPr>
          <a:xfrm>
            <a:off x="119336" y="692696"/>
            <a:ext cx="10513168" cy="4093428"/>
          </a:xfrm>
          <a:prstGeom prst="rect">
            <a:avLst/>
          </a:prstGeom>
          <a:noFill/>
        </p:spPr>
        <p:txBody>
          <a:bodyPr wrap="square">
            <a:spAutoFit/>
          </a:bodyPr>
          <a:lstStyle/>
          <a:p>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AI-Driven Crop Disease Prediction and Management System aims to develop a web web-based application that utilizes machine learning algorithms to analyze crop images and environmental data for early disease detection.</a:t>
            </a: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This project seeks to revolutionize agricultural practices by leveraging AI to support farmers in making informed decisions, ultimately leading to improved crop yields and sustainability.</a:t>
            </a: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It provides real-time recommendations for preventive measures and treatments, empowering farmers to take timely actions to mitigate crop  losses.</a:t>
            </a:r>
          </a:p>
          <a:p>
            <a:endParaRPr lang="en-IN" sz="2000" dirty="0"/>
          </a:p>
        </p:txBody>
      </p:sp>
      <p:sp>
        <p:nvSpPr>
          <p:cNvPr id="5" name="Rectangle 4">
            <a:extLst>
              <a:ext uri="{FF2B5EF4-FFF2-40B4-BE49-F238E27FC236}">
                <a16:creationId xmlns:a16="http://schemas.microsoft.com/office/drawing/2014/main" id="{1E286A6D-CC5E-4C08-26AF-F1D49E3020F7}"/>
              </a:ext>
            </a:extLst>
          </p:cNvPr>
          <p:cNvSpPr/>
          <p:nvPr/>
        </p:nvSpPr>
        <p:spPr>
          <a:xfrm>
            <a:off x="119336" y="6459971"/>
            <a:ext cx="9262780" cy="306466"/>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AI-Driven crop Disease Prediction and Management System</a:t>
            </a: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9336" y="44624"/>
            <a:ext cx="9262780" cy="306466"/>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Hardware and Software to be used</a:t>
            </a:r>
            <a:endParaRPr lang="en-IN" dirty="0"/>
          </a:p>
        </p:txBody>
      </p:sp>
      <p:sp>
        <p:nvSpPr>
          <p:cNvPr id="2" name="Rectangle 1">
            <a:extLst>
              <a:ext uri="{FF2B5EF4-FFF2-40B4-BE49-F238E27FC236}">
                <a16:creationId xmlns:a16="http://schemas.microsoft.com/office/drawing/2014/main" id="{C49E89A2-8393-608F-EFD8-72D53FC36712}"/>
              </a:ext>
            </a:extLst>
          </p:cNvPr>
          <p:cNvSpPr/>
          <p:nvPr/>
        </p:nvSpPr>
        <p:spPr>
          <a:xfrm>
            <a:off x="119336" y="6479278"/>
            <a:ext cx="9262780" cy="306466"/>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Title of the Project</a:t>
            </a:r>
            <a:endParaRPr lang="en-IN" dirty="0"/>
          </a:p>
        </p:txBody>
      </p:sp>
      <p:sp>
        <p:nvSpPr>
          <p:cNvPr id="4" name="TextBox 3">
            <a:extLst>
              <a:ext uri="{FF2B5EF4-FFF2-40B4-BE49-F238E27FC236}">
                <a16:creationId xmlns:a16="http://schemas.microsoft.com/office/drawing/2014/main" id="{F6C99C7D-3D63-8048-8B9B-989670231776}"/>
              </a:ext>
            </a:extLst>
          </p:cNvPr>
          <p:cNvSpPr txBox="1"/>
          <p:nvPr/>
        </p:nvSpPr>
        <p:spPr>
          <a:xfrm>
            <a:off x="119336" y="351090"/>
            <a:ext cx="10992544" cy="6093976"/>
          </a:xfrm>
          <a:prstGeom prst="rect">
            <a:avLst/>
          </a:prstGeom>
          <a:noFill/>
        </p:spPr>
        <p:txBody>
          <a:bodyPr wrap="square">
            <a:spAutoFit/>
          </a:bodyPr>
          <a:lstStyle/>
          <a:p>
            <a:endParaRPr lang="en-IN"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r>
              <a:rPr lang="en-IN"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Hardware Requirements</a:t>
            </a:r>
          </a:p>
          <a:p>
            <a:endParaRPr lang="en-IN"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Input Devices:</a:t>
            </a:r>
            <a:r>
              <a:rPr lang="en-IN" dirty="0">
                <a:latin typeface="Times New Roman" panose="02020603050405020304" pitchFamily="18" charset="0"/>
                <a:cs typeface="Times New Roman" panose="02020603050405020304" pitchFamily="18" charset="0"/>
              </a:rPr>
              <a:t> Cameras/Smartphones for leaf images; sensors for environmental data.</a:t>
            </a:r>
          </a:p>
          <a:p>
            <a:pPr>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Processing Units:</a:t>
            </a:r>
            <a:r>
              <a:rPr lang="en-IN" dirty="0">
                <a:latin typeface="Times New Roman" panose="02020603050405020304" pitchFamily="18" charset="0"/>
                <a:cs typeface="Times New Roman" panose="02020603050405020304" pitchFamily="18" charset="0"/>
              </a:rPr>
              <a:t> High-performance servers, GPUs (e.g., NVIDIA RTX), edge devices (NVIDIA Jetson, Google Coral).</a:t>
            </a:r>
          </a:p>
          <a:p>
            <a:pPr>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Storage:</a:t>
            </a:r>
            <a:r>
              <a:rPr lang="en-IN" dirty="0">
                <a:latin typeface="Times New Roman" panose="02020603050405020304" pitchFamily="18" charset="0"/>
                <a:cs typeface="Times New Roman" panose="02020603050405020304" pitchFamily="18" charset="0"/>
              </a:rPr>
              <a:t> Cloud and local SSD/HDD storage.</a:t>
            </a:r>
          </a:p>
          <a:p>
            <a:pPr>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Other Hardware:</a:t>
            </a:r>
            <a:r>
              <a:rPr lang="en-IN" dirty="0">
                <a:latin typeface="Times New Roman" panose="02020603050405020304" pitchFamily="18" charset="0"/>
                <a:cs typeface="Times New Roman" panose="02020603050405020304" pitchFamily="18" charset="0"/>
              </a:rPr>
              <a:t> Drones for aerial imaging; IoT devices for environmental monitoring.</a:t>
            </a:r>
          </a:p>
          <a:p>
            <a:pPr>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r>
              <a:rPr lang="en-IN"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Software Requirements</a:t>
            </a:r>
          </a:p>
          <a:p>
            <a:endParaRPr lang="en-IN"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AI/ML Frameworks:</a:t>
            </a:r>
            <a:r>
              <a:rPr lang="en-IN" dirty="0">
                <a:latin typeface="Times New Roman" panose="02020603050405020304" pitchFamily="18" charset="0"/>
                <a:cs typeface="Times New Roman" panose="02020603050405020304" pitchFamily="18" charset="0"/>
              </a:rPr>
              <a:t> TensorFlow, PyTorch, OpenCV, Scikit-learn.</a:t>
            </a:r>
          </a:p>
          <a:p>
            <a:pPr>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Database:</a:t>
            </a:r>
            <a:r>
              <a:rPr lang="en-IN" dirty="0">
                <a:latin typeface="Times New Roman" panose="02020603050405020304" pitchFamily="18" charset="0"/>
                <a:cs typeface="Times New Roman" panose="02020603050405020304" pitchFamily="18" charset="0"/>
              </a:rPr>
              <a:t> MySQL/PostgreSQL (SQL).</a:t>
            </a:r>
          </a:p>
          <a:p>
            <a:pPr>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Cloud Platforms:</a:t>
            </a:r>
            <a:r>
              <a:rPr lang="en-IN" dirty="0">
                <a:latin typeface="Times New Roman" panose="02020603050405020304" pitchFamily="18" charset="0"/>
                <a:cs typeface="Times New Roman" panose="02020603050405020304" pitchFamily="18" charset="0"/>
              </a:rPr>
              <a:t> AWS, Google Cloud, or Azure.</a:t>
            </a:r>
          </a:p>
          <a:p>
            <a:pPr>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Web/Mobile Development:</a:t>
            </a:r>
            <a:r>
              <a:rPr lang="en-IN" dirty="0">
                <a:latin typeface="Times New Roman" panose="02020603050405020304" pitchFamily="18" charset="0"/>
                <a:cs typeface="Times New Roman" panose="02020603050405020304" pitchFamily="18" charset="0"/>
              </a:rPr>
              <a:t> HTML/CSS/JS, React/Angular, Python (Flask/Django), Flutter.</a:t>
            </a:r>
          </a:p>
          <a:p>
            <a:pPr>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APIs:</a:t>
            </a:r>
            <a:r>
              <a:rPr lang="en-IN" dirty="0">
                <a:latin typeface="Times New Roman" panose="02020603050405020304" pitchFamily="18" charset="0"/>
                <a:cs typeface="Times New Roman" panose="02020603050405020304" pitchFamily="18" charset="0"/>
              </a:rPr>
              <a:t> TensorFlow.js, FastAPI, GIS tools (QGIS).</a:t>
            </a:r>
          </a:p>
          <a:p>
            <a:pPr>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Collaboration:</a:t>
            </a:r>
            <a:r>
              <a:rPr lang="en-IN" dirty="0">
                <a:latin typeface="Times New Roman" panose="02020603050405020304" pitchFamily="18" charset="0"/>
                <a:cs typeface="Times New Roman" panose="02020603050405020304" pitchFamily="18" charset="0"/>
              </a:rPr>
              <a:t> Git/GitHub/GitLab.</a:t>
            </a:r>
          </a:p>
          <a:p>
            <a:pPr>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Other Tools:</a:t>
            </a:r>
            <a:r>
              <a:rPr lang="en-IN" dirty="0">
                <a:latin typeface="Times New Roman" panose="02020603050405020304" pitchFamily="18" charset="0"/>
                <a:cs typeface="Times New Roman" panose="02020603050405020304" pitchFamily="18" charset="0"/>
              </a:rPr>
              <a:t> Jupyter Notebooks, LabelImg, Matplotlib, Tableau.</a:t>
            </a:r>
          </a:p>
          <a:p>
            <a:endParaRPr lang="en-IN"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9E374665-7559-F790-2380-C0F56860BD24}"/>
              </a:ext>
            </a:extLst>
          </p:cNvPr>
          <p:cNvSpPr/>
          <p:nvPr/>
        </p:nvSpPr>
        <p:spPr>
          <a:xfrm>
            <a:off x="119336" y="6472367"/>
            <a:ext cx="9262780" cy="306466"/>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AI-Driven crop Disease Prediction and Management System</a:t>
            </a:r>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9336" y="44624"/>
            <a:ext cx="9262780" cy="306466"/>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What Contribution would the project make?</a:t>
            </a:r>
            <a:endParaRPr lang="en-IN" dirty="0"/>
          </a:p>
        </p:txBody>
      </p:sp>
      <p:sp>
        <p:nvSpPr>
          <p:cNvPr id="2" name="Rectangle 1">
            <a:extLst>
              <a:ext uri="{FF2B5EF4-FFF2-40B4-BE49-F238E27FC236}">
                <a16:creationId xmlns:a16="http://schemas.microsoft.com/office/drawing/2014/main" id="{2388E44C-E8F1-3424-9B9C-F7C951FE7781}"/>
              </a:ext>
            </a:extLst>
          </p:cNvPr>
          <p:cNvSpPr/>
          <p:nvPr/>
        </p:nvSpPr>
        <p:spPr>
          <a:xfrm>
            <a:off x="119336" y="6479278"/>
            <a:ext cx="9262780" cy="306466"/>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Title of the Project</a:t>
            </a:r>
            <a:endParaRPr lang="en-IN" dirty="0"/>
          </a:p>
        </p:txBody>
      </p:sp>
      <p:sp>
        <p:nvSpPr>
          <p:cNvPr id="4" name="TextBox 3">
            <a:extLst>
              <a:ext uri="{FF2B5EF4-FFF2-40B4-BE49-F238E27FC236}">
                <a16:creationId xmlns:a16="http://schemas.microsoft.com/office/drawing/2014/main" id="{E5E7FD86-5699-BAE7-A935-22F50C5C18AC}"/>
              </a:ext>
            </a:extLst>
          </p:cNvPr>
          <p:cNvSpPr txBox="1"/>
          <p:nvPr/>
        </p:nvSpPr>
        <p:spPr>
          <a:xfrm>
            <a:off x="335360" y="718096"/>
            <a:ext cx="11737304" cy="5355312"/>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1. Early Disease Detection</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Helps farmers identify diseases at an early stage by analyzing leaf images using AI-powered models, reducing the risk of severe crop loss.</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Provides insights into diseases that may not be easily identified through visual inspection by untrained individuals.</a:t>
            </a:r>
          </a:p>
          <a:p>
            <a:r>
              <a:rPr lang="en-US" b="1" dirty="0">
                <a:latin typeface="Times New Roman" panose="02020603050405020304" pitchFamily="18" charset="0"/>
                <a:cs typeface="Times New Roman" panose="02020603050405020304" pitchFamily="18" charset="0"/>
              </a:rPr>
              <a:t>2. Increased Agricultural Productivity</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By identifying and treating diseases early, crops are protected, ensuring better yield and quality.</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Encourages timely intervention to minimize the impact of diseases.</a:t>
            </a:r>
          </a:p>
          <a:p>
            <a:r>
              <a:rPr lang="en-US" b="1" dirty="0">
                <a:latin typeface="Times New Roman" panose="02020603050405020304" pitchFamily="18" charset="0"/>
                <a:cs typeface="Times New Roman" panose="02020603050405020304" pitchFamily="18" charset="0"/>
              </a:rPr>
              <a:t>3. Cost-Effective Solutions</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Reduces the cost associated with traditional lab-based testing and expert consultations.</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Suggests targeted treatments, saving money on unnecessary or ineffective interventions.</a:t>
            </a:r>
          </a:p>
          <a:p>
            <a:r>
              <a:rPr lang="en-US" b="1" dirty="0">
                <a:latin typeface="Times New Roman" panose="02020603050405020304" pitchFamily="18" charset="0"/>
                <a:cs typeface="Times New Roman" panose="02020603050405020304" pitchFamily="18" charset="0"/>
              </a:rPr>
              <a:t>4. Data-Driven Decision Making</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Provides actionable insights based on real-time analysis of soil, crop type, and disease data.</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Helps in creating a database of common diseases and their successful treatments for future reference.</a:t>
            </a:r>
          </a:p>
          <a:p>
            <a:r>
              <a:rPr lang="en-US" b="1" dirty="0">
                <a:latin typeface="Times New Roman" panose="02020603050405020304" pitchFamily="18" charset="0"/>
                <a:cs typeface="Times New Roman" panose="02020603050405020304" pitchFamily="18" charset="0"/>
              </a:rPr>
              <a:t>5. Improved Sustainability</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Reduces the misuse of pesticides and fertilizers by recommending precise treatments.</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Encourages environmentally friendly practices by limiting chemical overuse.</a:t>
            </a:r>
          </a:p>
          <a:p>
            <a:r>
              <a:rPr lang="en-US" b="1" dirty="0">
                <a:latin typeface="Times New Roman" panose="02020603050405020304" pitchFamily="18" charset="0"/>
                <a:cs typeface="Times New Roman" panose="02020603050405020304" pitchFamily="18" charset="0"/>
              </a:rPr>
              <a:t>6. Supports Food Security</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Protects crops from widespread diseases, ensuring a stable supply of food.</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Reduces the likelihood of economic losses in agricultural communities, contributing to overall food system stability.</a:t>
            </a:r>
          </a:p>
        </p:txBody>
      </p:sp>
      <p:sp>
        <p:nvSpPr>
          <p:cNvPr id="5" name="Rectangle 4">
            <a:extLst>
              <a:ext uri="{FF2B5EF4-FFF2-40B4-BE49-F238E27FC236}">
                <a16:creationId xmlns:a16="http://schemas.microsoft.com/office/drawing/2014/main" id="{416B4F4F-245C-B9E7-09E9-76DA1ABE9E44}"/>
              </a:ext>
            </a:extLst>
          </p:cNvPr>
          <p:cNvSpPr/>
          <p:nvPr/>
        </p:nvSpPr>
        <p:spPr>
          <a:xfrm>
            <a:off x="94019" y="6476905"/>
            <a:ext cx="9262780" cy="306466"/>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AI-Driven crop Disease Prediction and Management System</a:t>
            </a:r>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9336" y="44624"/>
            <a:ext cx="9262780" cy="306466"/>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Result Analysis</a:t>
            </a:r>
            <a:endParaRPr lang="en-IN" dirty="0"/>
          </a:p>
        </p:txBody>
      </p:sp>
      <p:sp>
        <p:nvSpPr>
          <p:cNvPr id="2" name="Rectangle 1">
            <a:extLst>
              <a:ext uri="{FF2B5EF4-FFF2-40B4-BE49-F238E27FC236}">
                <a16:creationId xmlns:a16="http://schemas.microsoft.com/office/drawing/2014/main" id="{2388E44C-E8F1-3424-9B9C-F7C951FE7781}"/>
              </a:ext>
            </a:extLst>
          </p:cNvPr>
          <p:cNvSpPr/>
          <p:nvPr/>
        </p:nvSpPr>
        <p:spPr>
          <a:xfrm>
            <a:off x="119336" y="6479278"/>
            <a:ext cx="9262780" cy="306466"/>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Title of the Project</a:t>
            </a:r>
            <a:endParaRPr lang="en-IN" dirty="0"/>
          </a:p>
        </p:txBody>
      </p:sp>
      <p:sp>
        <p:nvSpPr>
          <p:cNvPr id="5" name="TextBox 4">
            <a:extLst>
              <a:ext uri="{FF2B5EF4-FFF2-40B4-BE49-F238E27FC236}">
                <a16:creationId xmlns:a16="http://schemas.microsoft.com/office/drawing/2014/main" id="{FCA4AAF1-E8ED-7B1E-B0C0-80BC59AE440A}"/>
              </a:ext>
            </a:extLst>
          </p:cNvPr>
          <p:cNvSpPr txBox="1"/>
          <p:nvPr/>
        </p:nvSpPr>
        <p:spPr>
          <a:xfrm>
            <a:off x="155080" y="836712"/>
            <a:ext cx="11809312" cy="4647426"/>
          </a:xfrm>
          <a:prstGeom prst="rect">
            <a:avLst/>
          </a:prstGeom>
          <a:noFill/>
        </p:spPr>
        <p:txBody>
          <a:bodyPr wrap="square">
            <a:spAutoFit/>
          </a:bodyPr>
          <a:lstStyle/>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 system takes an image of a plant leaf as input and then proceeds through several stages to determine if the plant is healthy or diseased, and to provide treatment recommendations if needed. The process begins with </a:t>
            </a:r>
            <a:r>
              <a:rPr lang="en-US" sz="2000" b="1" dirty="0">
                <a:latin typeface="Times New Roman" panose="02020603050405020304" pitchFamily="18" charset="0"/>
                <a:cs typeface="Times New Roman" panose="02020603050405020304" pitchFamily="18" charset="0"/>
              </a:rPr>
              <a:t>image pre-processing</a:t>
            </a:r>
            <a:r>
              <a:rPr lang="en-US" sz="2000" dirty="0">
                <a:latin typeface="Times New Roman" panose="02020603050405020304" pitchFamily="18" charset="0"/>
                <a:cs typeface="Times New Roman" panose="02020603050405020304" pitchFamily="18" charset="0"/>
              </a:rPr>
              <a:t>, where the input image is enhanced or cleaned (e.g., adjusting brightness, contrast, removing noise). Next, </a:t>
            </a:r>
            <a:r>
              <a:rPr lang="en-US" sz="2000" b="1" dirty="0">
                <a:latin typeface="Times New Roman" panose="02020603050405020304" pitchFamily="18" charset="0"/>
                <a:cs typeface="Times New Roman" panose="02020603050405020304" pitchFamily="18" charset="0"/>
              </a:rPr>
              <a:t>image segmentation</a:t>
            </a:r>
            <a:r>
              <a:rPr lang="en-US" sz="2000" dirty="0">
                <a:latin typeface="Times New Roman" panose="02020603050405020304" pitchFamily="18" charset="0"/>
                <a:cs typeface="Times New Roman" panose="02020603050405020304" pitchFamily="18" charset="0"/>
              </a:rPr>
              <a:t> isolates the leaf or specific regions of interest (often the infected areas) from the background.</a:t>
            </a: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Once the regions of interest are clear, </a:t>
            </a:r>
            <a:r>
              <a:rPr lang="en-US" sz="2000" b="1" dirty="0">
                <a:latin typeface="Times New Roman" panose="02020603050405020304" pitchFamily="18" charset="0"/>
                <a:cs typeface="Times New Roman" panose="02020603050405020304" pitchFamily="18" charset="0"/>
              </a:rPr>
              <a:t>feature extraction</a:t>
            </a:r>
            <a:r>
              <a:rPr lang="en-US" sz="2000" dirty="0">
                <a:latin typeface="Times New Roman" panose="02020603050405020304" pitchFamily="18" charset="0"/>
                <a:cs typeface="Times New Roman" panose="02020603050405020304" pitchFamily="18" charset="0"/>
              </a:rPr>
              <a:t> gathers important information (such as color, texture, or shape patterns) that best represent the health condition of the leaf. These features are then fed into an </a:t>
            </a:r>
            <a:r>
              <a:rPr lang="en-US" sz="2000" b="1" dirty="0">
                <a:latin typeface="Times New Roman" panose="02020603050405020304" pitchFamily="18" charset="0"/>
                <a:cs typeface="Times New Roman" panose="02020603050405020304" pitchFamily="18" charset="0"/>
              </a:rPr>
              <a:t>image classification</a:t>
            </a:r>
            <a:r>
              <a:rPr lang="en-US" sz="2000" dirty="0">
                <a:latin typeface="Times New Roman" panose="02020603050405020304" pitchFamily="18" charset="0"/>
                <a:cs typeface="Times New Roman" panose="02020603050405020304" pitchFamily="18" charset="0"/>
              </a:rPr>
              <a:t> algorithm, which analyzes them to categorize the plant as either “Diseased Plant” or “Healthy Plant.” If the result is a diseased plant, the system can provide specific </a:t>
            </a:r>
            <a:r>
              <a:rPr lang="en-US" sz="2000" b="1" dirty="0">
                <a:latin typeface="Times New Roman" panose="02020603050405020304" pitchFamily="18" charset="0"/>
                <a:cs typeface="Times New Roman" panose="02020603050405020304" pitchFamily="18" charset="0"/>
              </a:rPr>
              <a:t>treatment</a:t>
            </a:r>
            <a:r>
              <a:rPr lang="en-US" sz="2000" dirty="0">
                <a:latin typeface="Times New Roman" panose="02020603050405020304" pitchFamily="18" charset="0"/>
                <a:cs typeface="Times New Roman" panose="02020603050405020304" pitchFamily="18" charset="0"/>
              </a:rPr>
              <a:t> recommendations. This end-to-end process ensures that the system can identify the presence of a disease and suggest corrective actions in a systematic manner.</a:t>
            </a:r>
          </a:p>
        </p:txBody>
      </p:sp>
      <p:sp>
        <p:nvSpPr>
          <p:cNvPr id="6" name="Rectangle 5">
            <a:extLst>
              <a:ext uri="{FF2B5EF4-FFF2-40B4-BE49-F238E27FC236}">
                <a16:creationId xmlns:a16="http://schemas.microsoft.com/office/drawing/2014/main" id="{1A2FEBC5-AB97-A981-B690-9602CD9F2CC4}"/>
              </a:ext>
            </a:extLst>
          </p:cNvPr>
          <p:cNvSpPr/>
          <p:nvPr/>
        </p:nvSpPr>
        <p:spPr>
          <a:xfrm>
            <a:off x="119336" y="6468438"/>
            <a:ext cx="9262780" cy="306466"/>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AI-Driven crop Disease Prediction and Management System</a:t>
            </a:r>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9336" y="44624"/>
            <a:ext cx="9262780" cy="306466"/>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Conclusion and Future Enhancement</a:t>
            </a:r>
            <a:endParaRPr lang="en-IN" dirty="0"/>
          </a:p>
        </p:txBody>
      </p:sp>
      <p:sp>
        <p:nvSpPr>
          <p:cNvPr id="2" name="Rectangle 1">
            <a:extLst>
              <a:ext uri="{FF2B5EF4-FFF2-40B4-BE49-F238E27FC236}">
                <a16:creationId xmlns:a16="http://schemas.microsoft.com/office/drawing/2014/main" id="{2388E44C-E8F1-3424-9B9C-F7C951FE7781}"/>
              </a:ext>
            </a:extLst>
          </p:cNvPr>
          <p:cNvSpPr/>
          <p:nvPr/>
        </p:nvSpPr>
        <p:spPr>
          <a:xfrm>
            <a:off x="119336" y="6479278"/>
            <a:ext cx="9262780" cy="306466"/>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Title of the Project</a:t>
            </a:r>
            <a:endParaRPr lang="en-IN" dirty="0"/>
          </a:p>
        </p:txBody>
      </p:sp>
      <p:sp>
        <p:nvSpPr>
          <p:cNvPr id="4" name="TextBox 3">
            <a:extLst>
              <a:ext uri="{FF2B5EF4-FFF2-40B4-BE49-F238E27FC236}">
                <a16:creationId xmlns:a16="http://schemas.microsoft.com/office/drawing/2014/main" id="{CE6EE2D9-A4D2-7DA6-513A-E710D687A869}"/>
              </a:ext>
            </a:extLst>
          </p:cNvPr>
          <p:cNvSpPr txBox="1"/>
          <p:nvPr/>
        </p:nvSpPr>
        <p:spPr>
          <a:xfrm>
            <a:off x="119336" y="548680"/>
            <a:ext cx="11593288" cy="2308324"/>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The Farmer’s Assistant is a user-friendly web application that leverages machine learning and web scraping to empower farmers with real-time, data-driven insights. It features crop recommendation via the Random Forest algorithm, fertilizer advice through a rule-based classification system, and crop disease detection using the </a:t>
            </a:r>
            <a:r>
              <a:rPr lang="en-US" dirty="0" err="1">
                <a:latin typeface="Times New Roman" panose="02020603050405020304" pitchFamily="18" charset="0"/>
                <a:cs typeface="Times New Roman" panose="02020603050405020304" pitchFamily="18" charset="0"/>
              </a:rPr>
              <a:t>EfficientNet</a:t>
            </a:r>
            <a:r>
              <a:rPr lang="en-US" dirty="0">
                <a:latin typeface="Times New Roman" panose="02020603050405020304" pitchFamily="18" charset="0"/>
                <a:cs typeface="Times New Roman" panose="02020603050405020304" pitchFamily="18" charset="0"/>
              </a:rPr>
              <a:t> model to analyze leaf images—all accessible through intuitive user interfaces that handle diverse inputs like soil nutrient levels and crop types. Built with a responsive design and an optimized backend for reliability and scalability, the system not only provides prompt, actionable guidance but also paves the way for future enhancements such as automatic soil testing integration, seasonal growth predictions, personalized advice, live weather data, geographical analysis, historical yield tracking, and a collaborative community forum, all while aiming to support multiple languages and local farming practices.</a:t>
            </a:r>
            <a:endParaRPr lang="en-IN"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5E03DDDC-9E18-A29E-09DC-3AE63E4FFD70}"/>
              </a:ext>
            </a:extLst>
          </p:cNvPr>
          <p:cNvSpPr txBox="1"/>
          <p:nvPr/>
        </p:nvSpPr>
        <p:spPr>
          <a:xfrm>
            <a:off x="119336" y="3559657"/>
            <a:ext cx="11593288" cy="1754326"/>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Our application runs smoothly, and we plan several enhancements to boost functionality. We aim to integrate features that show the availability of recommended items on shopping websites and refine fertilizer suggestions using data on various brands and N, P, and K values. Future updates include advanced machine learning to incorporate weather, geographic, and seasonal trends, along with real-time soil testing integration. Additionally, we plan to develop an intuitive dashboard with insights like nutrient trends and yield predictions, integrate drone-based crop monitoring, and offer pest control and organic farming advice, all with multilingual and personalized support for diverse farming communities.</a:t>
            </a:r>
            <a:endParaRPr lang="en-IN" dirty="0">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6906927A-3FB3-967F-B530-F07806958CA5}"/>
              </a:ext>
            </a:extLst>
          </p:cNvPr>
          <p:cNvSpPr/>
          <p:nvPr/>
        </p:nvSpPr>
        <p:spPr>
          <a:xfrm>
            <a:off x="118923" y="6479278"/>
            <a:ext cx="9262780" cy="306466"/>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AI-Driven crop Disease Prediction and Management System</a:t>
            </a:r>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9336" y="44624"/>
            <a:ext cx="9262780" cy="306466"/>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References</a:t>
            </a:r>
            <a:endParaRPr lang="en-IN" dirty="0"/>
          </a:p>
        </p:txBody>
      </p:sp>
      <p:sp>
        <p:nvSpPr>
          <p:cNvPr id="2" name="Rectangle 1">
            <a:extLst>
              <a:ext uri="{FF2B5EF4-FFF2-40B4-BE49-F238E27FC236}">
                <a16:creationId xmlns:a16="http://schemas.microsoft.com/office/drawing/2014/main" id="{48F85D07-9F53-FAE4-315A-3163A6AF59DA}"/>
              </a:ext>
            </a:extLst>
          </p:cNvPr>
          <p:cNvSpPr/>
          <p:nvPr/>
        </p:nvSpPr>
        <p:spPr>
          <a:xfrm>
            <a:off x="119336" y="6479278"/>
            <a:ext cx="9262780" cy="306466"/>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Title of the Project</a:t>
            </a:r>
            <a:endParaRPr lang="en-IN" dirty="0"/>
          </a:p>
        </p:txBody>
      </p:sp>
      <p:sp>
        <p:nvSpPr>
          <p:cNvPr id="4" name="TextBox 3">
            <a:extLst>
              <a:ext uri="{FF2B5EF4-FFF2-40B4-BE49-F238E27FC236}">
                <a16:creationId xmlns:a16="http://schemas.microsoft.com/office/drawing/2014/main" id="{ED8946E7-A136-A299-09D0-A076542E9ABB}"/>
              </a:ext>
            </a:extLst>
          </p:cNvPr>
          <p:cNvSpPr txBox="1"/>
          <p:nvPr/>
        </p:nvSpPr>
        <p:spPr>
          <a:xfrm>
            <a:off x="407368" y="620688"/>
            <a:ext cx="11665296" cy="5016758"/>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Mohanty, Sharada P.</a:t>
            </a:r>
            <a:br>
              <a:rPr kumimoji="0" lang="en-US" altLang="en-US" sz="2000" b="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000" b="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"Using Deep Learning for Image-Based Plant Disease Detection." Frontiers in Plant Science, 2021.</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This paper discusses the use of convolutional neural networks (CNNs) to detect plant diseases using leaf images with high accuracy.</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Sladojevic S.</a:t>
            </a:r>
            <a:br>
              <a:rPr kumimoji="0" lang="en-US" altLang="en-US" sz="2000" b="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000" b="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"Deep Neural Networks Based Recognition of Plant Diseases by Leaf Image Classification." Computational Intelligence and Neuroscience, 2022.</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Focuses on using CNNs for classifying plant diseases from leaf images.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Brahimi M.</a:t>
            </a:r>
            <a:br>
              <a:rPr kumimoji="0" lang="en-US" altLang="en-US" sz="2000" b="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000" b="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"Deep Learning for Plant Diseases: Detection and Saliency Map Visualization." IEEE Access, 2023.</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Proposes a method for plant disease detection using CNNs and saliency map visualization to highlight affected areas.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sz="2000" dirty="0">
              <a:latin typeface="Times New Roman" panose="02020603050405020304" pitchFamily="18" charset="0"/>
              <a:ea typeface="Yu Gothic UI" panose="020B0500000000000000" pitchFamily="34" charset="-128"/>
              <a:cs typeface="Times New Roman" panose="02020603050405020304" pitchFamily="18" charset="0"/>
            </a:endParaRPr>
          </a:p>
        </p:txBody>
      </p:sp>
      <p:sp>
        <p:nvSpPr>
          <p:cNvPr id="5" name="Rectangle 4">
            <a:extLst>
              <a:ext uri="{FF2B5EF4-FFF2-40B4-BE49-F238E27FC236}">
                <a16:creationId xmlns:a16="http://schemas.microsoft.com/office/drawing/2014/main" id="{B5DD5764-9BD5-B228-5BB5-3674E4414ABB}"/>
              </a:ext>
            </a:extLst>
          </p:cNvPr>
          <p:cNvSpPr/>
          <p:nvPr/>
        </p:nvSpPr>
        <p:spPr>
          <a:xfrm>
            <a:off x="119336" y="6451505"/>
            <a:ext cx="9262780" cy="306466"/>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AI-Driven crop Disease Prediction and Management System</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119336" y="36720"/>
            <a:ext cx="9262780" cy="306466"/>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Why is the Particular Topic Chosen</a:t>
            </a:r>
            <a:endParaRPr lang="en-IN" dirty="0"/>
          </a:p>
        </p:txBody>
      </p:sp>
      <p:sp>
        <p:nvSpPr>
          <p:cNvPr id="2" name="Rectangle 1">
            <a:extLst>
              <a:ext uri="{FF2B5EF4-FFF2-40B4-BE49-F238E27FC236}">
                <a16:creationId xmlns:a16="http://schemas.microsoft.com/office/drawing/2014/main" id="{3C388146-5BFA-332E-9D25-AD28F66076DD}"/>
              </a:ext>
            </a:extLst>
          </p:cNvPr>
          <p:cNvSpPr/>
          <p:nvPr/>
        </p:nvSpPr>
        <p:spPr>
          <a:xfrm>
            <a:off x="119336" y="6479278"/>
            <a:ext cx="9262780" cy="306466"/>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Title of the Project</a:t>
            </a:r>
            <a:endParaRPr lang="en-IN" dirty="0"/>
          </a:p>
        </p:txBody>
      </p:sp>
      <p:sp>
        <p:nvSpPr>
          <p:cNvPr id="3" name="TextBox 2">
            <a:extLst>
              <a:ext uri="{FF2B5EF4-FFF2-40B4-BE49-F238E27FC236}">
                <a16:creationId xmlns:a16="http://schemas.microsoft.com/office/drawing/2014/main" id="{F5BB9210-272B-D10C-BB46-F6E38542CBA5}"/>
              </a:ext>
            </a:extLst>
          </p:cNvPr>
          <p:cNvSpPr txBox="1"/>
          <p:nvPr/>
        </p:nvSpPr>
        <p:spPr>
          <a:xfrm>
            <a:off x="119336" y="1052736"/>
            <a:ext cx="11728878" cy="4462760"/>
          </a:xfrm>
          <a:prstGeom prst="rect">
            <a:avLst/>
          </a:prstGeom>
          <a:noFill/>
        </p:spPr>
        <p:txBody>
          <a:bodyPr wrap="square" rtlCol="0">
            <a:spAutoFit/>
          </a:bodyPr>
          <a:lstStyle/>
          <a:p>
            <a:pPr marL="342900" indent="-342900" algn="just">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Enhancing Agricultural Productivity</a:t>
            </a:r>
            <a:r>
              <a:rPr lang="en-IN"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Crop diseases significantly impact yields. Early detection and management help improve overall agricultural productivity.</a:t>
            </a:r>
          </a:p>
          <a:p>
            <a:pPr marL="342900" indent="-342900" algn="just">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Empowering Farmers</a:t>
            </a:r>
            <a:r>
              <a:rPr lang="en-IN" sz="2000" dirty="0">
                <a:latin typeface="Times New Roman" panose="02020603050405020304" pitchFamily="18" charset="0"/>
                <a:cs typeface="Times New Roman" panose="02020603050405020304" pitchFamily="18" charset="0"/>
              </a:rPr>
              <a:t>: Provides farmers with accessible,</a:t>
            </a:r>
            <a:r>
              <a:rPr lang="en-US" sz="2000" dirty="0">
                <a:latin typeface="Times New Roman" panose="02020603050405020304" pitchFamily="18" charset="0"/>
                <a:cs typeface="Times New Roman" panose="02020603050405020304" pitchFamily="18" charset="0"/>
              </a:rPr>
              <a:t> AI-driven tools to identify and manage crop diseases without replying solely on experts.</a:t>
            </a:r>
            <a:endParaRPr lang="en-IN"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Cost and Time Efficiency</a:t>
            </a:r>
            <a:r>
              <a:rPr lang="en-US" sz="2000" dirty="0">
                <a:latin typeface="Times New Roman" panose="02020603050405020304" pitchFamily="18" charset="0"/>
                <a:cs typeface="Times New Roman" panose="02020603050405020304" pitchFamily="18" charset="0"/>
              </a:rPr>
              <a:t>: Automates disease detection, saving time and reducing costs associated with manual inspections and expert consultations.</a:t>
            </a:r>
          </a:p>
          <a:p>
            <a:pPr marL="342900" indent="-342900"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Preventing Losses</a:t>
            </a:r>
            <a:r>
              <a:rPr lang="en-US" sz="2000" dirty="0">
                <a:latin typeface="Times New Roman" panose="02020603050405020304" pitchFamily="18" charset="0"/>
                <a:cs typeface="Times New Roman" panose="02020603050405020304" pitchFamily="18" charset="0"/>
              </a:rPr>
              <a:t>: Helps prevent large-scale crop failures by enabling timely intervention.</a:t>
            </a:r>
            <a:endParaRPr lang="en-IN"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Sustainability</a:t>
            </a:r>
            <a:r>
              <a:rPr lang="en-US" sz="2000" dirty="0">
                <a:latin typeface="Times New Roman" panose="02020603050405020304" pitchFamily="18" charset="0"/>
                <a:cs typeface="Times New Roman" panose="02020603050405020304" pitchFamily="18" charset="0"/>
              </a:rPr>
              <a:t>: Promotes healthier crops and reduces excessive use of pesticides, contributing to sustainable farming practices.</a:t>
            </a:r>
          </a:p>
          <a:p>
            <a:pPr marL="342900" indent="-342900"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Technology Integration in Agriculture</a:t>
            </a:r>
            <a:r>
              <a:rPr lang="en-US" sz="2000" dirty="0">
                <a:latin typeface="Times New Roman" panose="02020603050405020304" pitchFamily="18" charset="0"/>
                <a:cs typeface="Times New Roman" panose="02020603050405020304" pitchFamily="18" charset="0"/>
              </a:rPr>
              <a:t>: Demonstrates the practical use of AI to modernize traditional farming methods.</a:t>
            </a:r>
          </a:p>
          <a:p>
            <a:pPr marL="342900" indent="-342900"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Addressing Global Challenges</a:t>
            </a:r>
            <a:r>
              <a:rPr lang="en-US" sz="2000" dirty="0">
                <a:latin typeface="Times New Roman" panose="02020603050405020304" pitchFamily="18" charset="0"/>
                <a:cs typeface="Times New Roman" panose="02020603050405020304" pitchFamily="18" charset="0"/>
              </a:rPr>
              <a:t>: Tackles a pressing global issue, as crop diseases are a major concern for food security and the agricultural economy.</a:t>
            </a:r>
          </a:p>
          <a:p>
            <a:pPr algn="just"/>
            <a:endParaRPr lang="en-US" sz="2400"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38977CA9-FBA9-C633-4599-D3F577758626}"/>
              </a:ext>
            </a:extLst>
          </p:cNvPr>
          <p:cNvSpPr/>
          <p:nvPr/>
        </p:nvSpPr>
        <p:spPr>
          <a:xfrm>
            <a:off x="119336" y="6459971"/>
            <a:ext cx="9262780" cy="306466"/>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AI-Driven crop Disease Prediction and Management System</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9336" y="44624"/>
            <a:ext cx="9262780" cy="306466"/>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Objective of the Project</a:t>
            </a:r>
            <a:endParaRPr lang="en-IN" dirty="0"/>
          </a:p>
        </p:txBody>
      </p:sp>
      <p:sp>
        <p:nvSpPr>
          <p:cNvPr id="2" name="Rectangle 1">
            <a:extLst>
              <a:ext uri="{FF2B5EF4-FFF2-40B4-BE49-F238E27FC236}">
                <a16:creationId xmlns:a16="http://schemas.microsoft.com/office/drawing/2014/main" id="{8E2496BC-8F78-5A69-68BD-E9A8213AC0EE}"/>
              </a:ext>
            </a:extLst>
          </p:cNvPr>
          <p:cNvSpPr/>
          <p:nvPr/>
        </p:nvSpPr>
        <p:spPr>
          <a:xfrm>
            <a:off x="263352" y="1124744"/>
            <a:ext cx="360040" cy="36004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1</a:t>
            </a:r>
          </a:p>
        </p:txBody>
      </p:sp>
      <p:sp>
        <p:nvSpPr>
          <p:cNvPr id="5" name="Rectangle 4">
            <a:extLst>
              <a:ext uri="{FF2B5EF4-FFF2-40B4-BE49-F238E27FC236}">
                <a16:creationId xmlns:a16="http://schemas.microsoft.com/office/drawing/2014/main" id="{3FAA2BEE-C52C-D664-BEEE-5D8E2120A15B}"/>
              </a:ext>
            </a:extLst>
          </p:cNvPr>
          <p:cNvSpPr/>
          <p:nvPr/>
        </p:nvSpPr>
        <p:spPr>
          <a:xfrm>
            <a:off x="263352" y="2492896"/>
            <a:ext cx="360040" cy="36004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2</a:t>
            </a:r>
          </a:p>
        </p:txBody>
      </p:sp>
      <p:sp>
        <p:nvSpPr>
          <p:cNvPr id="6" name="Rectangle 5">
            <a:extLst>
              <a:ext uri="{FF2B5EF4-FFF2-40B4-BE49-F238E27FC236}">
                <a16:creationId xmlns:a16="http://schemas.microsoft.com/office/drawing/2014/main" id="{2C21BA7D-61A9-282D-D756-8D43F0B141CF}"/>
              </a:ext>
            </a:extLst>
          </p:cNvPr>
          <p:cNvSpPr/>
          <p:nvPr/>
        </p:nvSpPr>
        <p:spPr>
          <a:xfrm>
            <a:off x="263352" y="3789040"/>
            <a:ext cx="360040" cy="36004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3</a:t>
            </a:r>
          </a:p>
        </p:txBody>
      </p:sp>
      <p:sp>
        <p:nvSpPr>
          <p:cNvPr id="7" name="Rectangle 6">
            <a:extLst>
              <a:ext uri="{FF2B5EF4-FFF2-40B4-BE49-F238E27FC236}">
                <a16:creationId xmlns:a16="http://schemas.microsoft.com/office/drawing/2014/main" id="{EA00A275-F784-3262-D141-53EE66AD4764}"/>
              </a:ext>
            </a:extLst>
          </p:cNvPr>
          <p:cNvSpPr/>
          <p:nvPr/>
        </p:nvSpPr>
        <p:spPr>
          <a:xfrm>
            <a:off x="263352" y="5085184"/>
            <a:ext cx="360040" cy="36004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4</a:t>
            </a:r>
          </a:p>
        </p:txBody>
      </p:sp>
      <p:sp>
        <p:nvSpPr>
          <p:cNvPr id="4" name="Rectangle 3">
            <a:extLst>
              <a:ext uri="{FF2B5EF4-FFF2-40B4-BE49-F238E27FC236}">
                <a16:creationId xmlns:a16="http://schemas.microsoft.com/office/drawing/2014/main" id="{35B4B60E-D682-81F0-277D-B6F89C4731AB}"/>
              </a:ext>
            </a:extLst>
          </p:cNvPr>
          <p:cNvSpPr/>
          <p:nvPr/>
        </p:nvSpPr>
        <p:spPr>
          <a:xfrm>
            <a:off x="119336" y="6479278"/>
            <a:ext cx="9262780" cy="306466"/>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Title of the Project</a:t>
            </a:r>
            <a:endParaRPr lang="en-IN" dirty="0"/>
          </a:p>
        </p:txBody>
      </p:sp>
      <p:sp>
        <p:nvSpPr>
          <p:cNvPr id="12" name="TextBox 11">
            <a:extLst>
              <a:ext uri="{FF2B5EF4-FFF2-40B4-BE49-F238E27FC236}">
                <a16:creationId xmlns:a16="http://schemas.microsoft.com/office/drawing/2014/main" id="{40779014-C671-62A4-93B6-F1709B6F7BAB}"/>
              </a:ext>
            </a:extLst>
          </p:cNvPr>
          <p:cNvSpPr txBox="1"/>
          <p:nvPr/>
        </p:nvSpPr>
        <p:spPr>
          <a:xfrm>
            <a:off x="687189" y="1023697"/>
            <a:ext cx="11091484" cy="1046440"/>
          </a:xfrm>
          <a:prstGeom prst="rect">
            <a:avLst/>
          </a:prstGeom>
          <a:noFill/>
        </p:spPr>
        <p:txBody>
          <a:bodyPr wrap="square" rtlCol="0">
            <a:spAutoFit/>
          </a:bodyPr>
          <a:lstStyle/>
          <a:p>
            <a:pPr algn="just"/>
            <a:r>
              <a:rPr lang="en-IN" sz="2000" b="1" dirty="0">
                <a:latin typeface="Times New Roman" panose="02020603050405020304" pitchFamily="18" charset="0"/>
                <a:cs typeface="Times New Roman" panose="02020603050405020304" pitchFamily="18" charset="0"/>
              </a:rPr>
              <a:t>Accurate Disease Diagnosis </a:t>
            </a:r>
            <a:r>
              <a:rPr lang="en-US" sz="2000" b="1" dirty="0">
                <a:latin typeface="Times New Roman" panose="02020603050405020304" pitchFamily="18" charset="0"/>
                <a:cs typeface="Times New Roman" panose="02020603050405020304" pitchFamily="18" charset="0"/>
              </a:rPr>
              <a:t>: </a:t>
            </a:r>
          </a:p>
          <a:p>
            <a:pPr marL="342900" indent="-342900"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Detect and identify crop diseases using image-based analysis of diseased leaves.</a:t>
            </a:r>
          </a:p>
          <a:p>
            <a:pPr marL="342900" indent="-342900"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Provide precise and reliable results to enable early intervention.</a:t>
            </a:r>
            <a:endParaRPr lang="en-IN" sz="20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E6C77C5F-3C98-5DE9-4CF0-217BEB47556C}"/>
              </a:ext>
            </a:extLst>
          </p:cNvPr>
          <p:cNvSpPr txBox="1"/>
          <p:nvPr/>
        </p:nvSpPr>
        <p:spPr>
          <a:xfrm>
            <a:off x="687189" y="2453117"/>
            <a:ext cx="11091484" cy="1015663"/>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E</a:t>
            </a:r>
            <a:r>
              <a:rPr lang="en-IN" sz="2000" b="1" dirty="0">
                <a:latin typeface="Times New Roman" panose="02020603050405020304" pitchFamily="18" charset="0"/>
                <a:cs typeface="Times New Roman" panose="02020603050405020304" pitchFamily="18" charset="0"/>
              </a:rPr>
              <a:t>ffective Management Recommendations</a:t>
            </a:r>
            <a:r>
              <a:rPr lang="en-US" sz="2000" b="1" dirty="0">
                <a:latin typeface="Times New Roman" panose="02020603050405020304" pitchFamily="18" charset="0"/>
                <a:cs typeface="Times New Roman" panose="02020603050405020304" pitchFamily="18" charset="0"/>
              </a:rPr>
              <a:t>: </a:t>
            </a:r>
          </a:p>
          <a:p>
            <a:pPr marL="342900" indent="-3429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Suggest appropriate treatments and management strategies to mitigate disease impact.</a:t>
            </a:r>
          </a:p>
          <a:p>
            <a:pPr marL="342900" indent="-342900">
              <a:buFont typeface="Wingdings" panose="05000000000000000000" pitchFamily="2" charset="2"/>
              <a:buChar char="§"/>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Recommend preventive measures to minimize future occurrences.</a:t>
            </a:r>
            <a:endParaRPr lang="en-IN" sz="2000"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F4D1CB65-D12A-7BEF-2EE5-D64E4DAB5F50}"/>
              </a:ext>
            </a:extLst>
          </p:cNvPr>
          <p:cNvSpPr txBox="1"/>
          <p:nvPr/>
        </p:nvSpPr>
        <p:spPr>
          <a:xfrm>
            <a:off x="690728" y="3506913"/>
            <a:ext cx="11143818" cy="1015663"/>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Improved Agricultural Practices</a:t>
            </a:r>
            <a:r>
              <a:rPr lang="en-US" sz="2000" b="1" dirty="0">
                <a:latin typeface="Times New Roman" panose="02020603050405020304" pitchFamily="18" charset="0"/>
                <a:cs typeface="Times New Roman" panose="02020603050405020304" pitchFamily="18" charset="0"/>
              </a:rPr>
              <a:t>: </a:t>
            </a:r>
          </a:p>
          <a:p>
            <a:pPr marL="342900" indent="-342900">
              <a:buFont typeface="Wingdings" panose="05000000000000000000" pitchFamily="2" charset="2"/>
              <a:buChar char="§"/>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Support farmers in making data-driven decisions to increase crop yield and quality.</a:t>
            </a:r>
          </a:p>
          <a:p>
            <a:pPr marL="342900" indent="-3429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Reduce the dependency on guesswork and enhance efficiency in managing resources.</a:t>
            </a:r>
            <a:endParaRPr lang="en-IN" sz="2000"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C4E3BEA1-291D-B463-0A77-9908D89EC50F}"/>
              </a:ext>
            </a:extLst>
          </p:cNvPr>
          <p:cNvSpPr txBox="1"/>
          <p:nvPr/>
        </p:nvSpPr>
        <p:spPr>
          <a:xfrm>
            <a:off x="716895" y="5085184"/>
            <a:ext cx="11091484" cy="1323439"/>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Sustainable Farming</a:t>
            </a:r>
            <a:r>
              <a:rPr lang="en-US" sz="2000" b="1" dirty="0">
                <a:latin typeface="Times New Roman" panose="02020603050405020304" pitchFamily="18" charset="0"/>
                <a:cs typeface="Times New Roman" panose="02020603050405020304" pitchFamily="18" charset="0"/>
              </a:rPr>
              <a:t>: </a:t>
            </a:r>
          </a:p>
          <a:p>
            <a:pPr marL="342900" indent="-342900">
              <a:buFont typeface="Wingdings" panose="05000000000000000000" pitchFamily="2" charset="2"/>
              <a:buChar char="§"/>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Minimize the use of unnecessary chemicals through targeted treatments.</a:t>
            </a:r>
          </a:p>
          <a:p>
            <a:pPr marL="342900" indent="-342900">
              <a:buFont typeface="Wingdings" panose="05000000000000000000" pitchFamily="2" charset="2"/>
              <a:buChar char="§"/>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Promote environmentally friendly and sustainable farming practices. </a:t>
            </a:r>
          </a:p>
          <a:p>
            <a:endParaRPr lang="en-IN" sz="2000" dirty="0"/>
          </a:p>
        </p:txBody>
      </p:sp>
      <p:sp>
        <p:nvSpPr>
          <p:cNvPr id="16" name="Rectangle 15">
            <a:extLst>
              <a:ext uri="{FF2B5EF4-FFF2-40B4-BE49-F238E27FC236}">
                <a16:creationId xmlns:a16="http://schemas.microsoft.com/office/drawing/2014/main" id="{792DAE3F-C379-4412-CF97-44893746E10A}"/>
              </a:ext>
            </a:extLst>
          </p:cNvPr>
          <p:cNvSpPr/>
          <p:nvPr/>
        </p:nvSpPr>
        <p:spPr>
          <a:xfrm>
            <a:off x="93688" y="6468438"/>
            <a:ext cx="9262780" cy="306466"/>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AI-Driven crop Disease Prediction and Management System</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9336" y="44624"/>
            <a:ext cx="9262780" cy="306466"/>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Statement about the Problem</a:t>
            </a:r>
            <a:endParaRPr lang="en-IN" dirty="0"/>
          </a:p>
        </p:txBody>
      </p:sp>
      <p:sp>
        <p:nvSpPr>
          <p:cNvPr id="2" name="Rectangle 1">
            <a:extLst>
              <a:ext uri="{FF2B5EF4-FFF2-40B4-BE49-F238E27FC236}">
                <a16:creationId xmlns:a16="http://schemas.microsoft.com/office/drawing/2014/main" id="{DDA2050F-1CB5-D6E4-108A-4BCA8ED4E600}"/>
              </a:ext>
            </a:extLst>
          </p:cNvPr>
          <p:cNvSpPr/>
          <p:nvPr/>
        </p:nvSpPr>
        <p:spPr>
          <a:xfrm>
            <a:off x="119336" y="6479278"/>
            <a:ext cx="9262780" cy="306466"/>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Title of the Project</a:t>
            </a:r>
            <a:endParaRPr lang="en-IN" dirty="0"/>
          </a:p>
        </p:txBody>
      </p:sp>
      <p:sp>
        <p:nvSpPr>
          <p:cNvPr id="4" name="TextBox 3">
            <a:extLst>
              <a:ext uri="{FF2B5EF4-FFF2-40B4-BE49-F238E27FC236}">
                <a16:creationId xmlns:a16="http://schemas.microsoft.com/office/drawing/2014/main" id="{B596F533-A8FB-376B-19CC-1B2565E58EA6}"/>
              </a:ext>
            </a:extLst>
          </p:cNvPr>
          <p:cNvSpPr txBox="1"/>
          <p:nvPr/>
        </p:nvSpPr>
        <p:spPr>
          <a:xfrm>
            <a:off x="14104" y="836712"/>
            <a:ext cx="11593288" cy="3600986"/>
          </a:xfrm>
          <a:prstGeom prst="rect">
            <a:avLst/>
          </a:prstGeom>
          <a:noFill/>
        </p:spPr>
        <p:txBody>
          <a:bodyPr wrap="square" rtlCol="0">
            <a:spAutoFit/>
          </a:bodyPr>
          <a:lstStyle/>
          <a:p>
            <a:pPr marL="342900" indent="-34290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Agriculture is a cornerstone of global food security and economic stability, yet it faces numerous challenges, including the pervasive impact of plant diseases. Crop diseases can drastically reduce yield and quality, threatening the livelihoods of farmers and the global food supply chain. The traditional methods of disease detection often rely on manual inspection, which is time-consuming, prone to errors, and requires expert knowledge that may not always be accessible to farmers in rural or underdeveloped areas.</a:t>
            </a:r>
          </a:p>
          <a:p>
            <a:pPr marL="342900" indent="-342900" algn="just">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Moreover, delayed or incorrect disease identification can lead to inappropriate treatment, further exacerbating the problem through excessive use of pesticides, increased costs, and environmental degradation. There is a critical need for a reliable, efficient, and scalable solution that empowers farmers with timely and accurate disease detection, enabling effective management practices and minimizing losses</a:t>
            </a:r>
            <a:r>
              <a:rPr lang="en-US" sz="2400" dirty="0">
                <a:latin typeface="Times New Roman" panose="02020603050405020304" pitchFamily="18" charset="0"/>
                <a:cs typeface="Times New Roman" panose="02020603050405020304" pitchFamily="18" charset="0"/>
              </a:rPr>
              <a:t>.</a:t>
            </a:r>
          </a:p>
          <a:p>
            <a:pPr algn="just"/>
            <a:endParaRPr lang="en-IN" sz="2400"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2AF5E07B-AC50-4EE2-46CE-76163EE80E3F}"/>
              </a:ext>
            </a:extLst>
          </p:cNvPr>
          <p:cNvSpPr/>
          <p:nvPr/>
        </p:nvSpPr>
        <p:spPr>
          <a:xfrm>
            <a:off x="131581" y="6468438"/>
            <a:ext cx="9262780" cy="306466"/>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AI-Driven crop Disease Prediction and Management System</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9336" y="44624"/>
            <a:ext cx="9262780" cy="306466"/>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Literature Survey</a:t>
            </a: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748400846"/>
              </p:ext>
            </p:extLst>
          </p:nvPr>
        </p:nvGraphicFramePr>
        <p:xfrm>
          <a:off x="119336" y="539938"/>
          <a:ext cx="10297145" cy="1601848"/>
        </p:xfrm>
        <a:graphic>
          <a:graphicData uri="http://schemas.openxmlformats.org/drawingml/2006/table">
            <a:tbl>
              <a:tblPr firstRow="1" bandRow="1">
                <a:tableStyleId>{5C22544A-7EE6-4342-B048-85BDC9FD1C3A}</a:tableStyleId>
              </a:tblPr>
              <a:tblGrid>
                <a:gridCol w="1494748">
                  <a:extLst>
                    <a:ext uri="{9D8B030D-6E8A-4147-A177-3AD203B41FA5}">
                      <a16:colId xmlns:a16="http://schemas.microsoft.com/office/drawing/2014/main" val="20000"/>
                    </a:ext>
                  </a:extLst>
                </a:gridCol>
                <a:gridCol w="2624110">
                  <a:extLst>
                    <a:ext uri="{9D8B030D-6E8A-4147-A177-3AD203B41FA5}">
                      <a16:colId xmlns:a16="http://schemas.microsoft.com/office/drawing/2014/main" val="20001"/>
                    </a:ext>
                  </a:extLst>
                </a:gridCol>
                <a:gridCol w="2059429">
                  <a:extLst>
                    <a:ext uri="{9D8B030D-6E8A-4147-A177-3AD203B41FA5}">
                      <a16:colId xmlns:a16="http://schemas.microsoft.com/office/drawing/2014/main" val="20002"/>
                    </a:ext>
                  </a:extLst>
                </a:gridCol>
                <a:gridCol w="2059429">
                  <a:extLst>
                    <a:ext uri="{9D8B030D-6E8A-4147-A177-3AD203B41FA5}">
                      <a16:colId xmlns:a16="http://schemas.microsoft.com/office/drawing/2014/main" val="20003"/>
                    </a:ext>
                  </a:extLst>
                </a:gridCol>
                <a:gridCol w="2059429">
                  <a:extLst>
                    <a:ext uri="{9D8B030D-6E8A-4147-A177-3AD203B41FA5}">
                      <a16:colId xmlns:a16="http://schemas.microsoft.com/office/drawing/2014/main" val="20004"/>
                    </a:ext>
                  </a:extLst>
                </a:gridCol>
              </a:tblGrid>
              <a:tr h="480884">
                <a:tc>
                  <a:txBody>
                    <a:bodyPr/>
                    <a:lstStyle/>
                    <a:p>
                      <a:r>
                        <a:rPr lang="en-US" dirty="0"/>
                        <a:t>Authors</a:t>
                      </a:r>
                      <a:endParaRPr lang="en-IN" dirty="0"/>
                    </a:p>
                  </a:txBody>
                  <a:tcPr/>
                </a:tc>
                <a:tc>
                  <a:txBody>
                    <a:bodyPr/>
                    <a:lstStyle/>
                    <a:p>
                      <a:r>
                        <a:rPr lang="en-US" dirty="0"/>
                        <a:t>Paper Title and Publication Year</a:t>
                      </a:r>
                      <a:endParaRPr lang="en-IN" dirty="0"/>
                    </a:p>
                  </a:txBody>
                  <a:tcPr/>
                </a:tc>
                <a:tc>
                  <a:txBody>
                    <a:bodyPr/>
                    <a:lstStyle/>
                    <a:p>
                      <a:r>
                        <a:rPr lang="en-US" dirty="0"/>
                        <a:t>Methodology used</a:t>
                      </a:r>
                      <a:endParaRPr lang="en-IN" dirty="0"/>
                    </a:p>
                  </a:txBody>
                  <a:tcPr/>
                </a:tc>
                <a:tc>
                  <a:txBody>
                    <a:bodyPr/>
                    <a:lstStyle/>
                    <a:p>
                      <a:r>
                        <a:rPr lang="en-US" dirty="0"/>
                        <a:t>Merits</a:t>
                      </a:r>
                      <a:endParaRPr lang="en-IN" dirty="0"/>
                    </a:p>
                  </a:txBody>
                  <a:tcPr/>
                </a:tc>
                <a:tc>
                  <a:txBody>
                    <a:bodyPr/>
                    <a:lstStyle/>
                    <a:p>
                      <a:r>
                        <a:rPr lang="en-US" dirty="0"/>
                        <a:t>Demerits</a:t>
                      </a:r>
                      <a:endParaRPr lang="en-IN" dirty="0"/>
                    </a:p>
                  </a:txBody>
                  <a:tcPr/>
                </a:tc>
                <a:extLst>
                  <a:ext uri="{0D108BD9-81ED-4DB2-BD59-A6C34878D82A}">
                    <a16:rowId xmlns:a16="http://schemas.microsoft.com/office/drawing/2014/main" val="10000"/>
                  </a:ext>
                </a:extLst>
              </a:tr>
              <a:tr h="480884">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880001603"/>
                  </a:ext>
                </a:extLst>
              </a:tr>
              <a:tr h="480884">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462667640"/>
                  </a:ext>
                </a:extLst>
              </a:tr>
            </a:tbl>
          </a:graphicData>
        </a:graphic>
      </p:graphicFrame>
      <p:sp>
        <p:nvSpPr>
          <p:cNvPr id="2" name="Rectangle 1">
            <a:extLst>
              <a:ext uri="{FF2B5EF4-FFF2-40B4-BE49-F238E27FC236}">
                <a16:creationId xmlns:a16="http://schemas.microsoft.com/office/drawing/2014/main" id="{ED30CA91-A733-DE85-BF4A-036D9B438A0E}"/>
              </a:ext>
            </a:extLst>
          </p:cNvPr>
          <p:cNvSpPr/>
          <p:nvPr/>
        </p:nvSpPr>
        <p:spPr>
          <a:xfrm>
            <a:off x="119336" y="6479278"/>
            <a:ext cx="9262780" cy="306466"/>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Title of the Project</a:t>
            </a:r>
            <a:endParaRPr lang="en-IN" dirty="0"/>
          </a:p>
        </p:txBody>
      </p:sp>
      <p:graphicFrame>
        <p:nvGraphicFramePr>
          <p:cNvPr id="5" name="Table 4">
            <a:extLst>
              <a:ext uri="{FF2B5EF4-FFF2-40B4-BE49-F238E27FC236}">
                <a16:creationId xmlns:a16="http://schemas.microsoft.com/office/drawing/2014/main" id="{8FBD4BB6-BD2F-B677-4B36-E524CB2CD3D2}"/>
              </a:ext>
            </a:extLst>
          </p:cNvPr>
          <p:cNvGraphicFramePr>
            <a:graphicFrameLocks noGrp="1"/>
          </p:cNvGraphicFramePr>
          <p:nvPr>
            <p:extLst>
              <p:ext uri="{D42A27DB-BD31-4B8C-83A1-F6EECF244321}">
                <p14:modId xmlns:p14="http://schemas.microsoft.com/office/powerpoint/2010/main" val="152276670"/>
              </p:ext>
            </p:extLst>
          </p:nvPr>
        </p:nvGraphicFramePr>
        <p:xfrm>
          <a:off x="119336" y="539938"/>
          <a:ext cx="10297145" cy="5409341"/>
        </p:xfrm>
        <a:graphic>
          <a:graphicData uri="http://schemas.openxmlformats.org/drawingml/2006/table">
            <a:tbl>
              <a:tblPr firstRow="1" bandRow="1">
                <a:tableStyleId>{5C22544A-7EE6-4342-B048-85BDC9FD1C3A}</a:tableStyleId>
              </a:tblPr>
              <a:tblGrid>
                <a:gridCol w="1512168">
                  <a:extLst>
                    <a:ext uri="{9D8B030D-6E8A-4147-A177-3AD203B41FA5}">
                      <a16:colId xmlns:a16="http://schemas.microsoft.com/office/drawing/2014/main" val="20000"/>
                    </a:ext>
                  </a:extLst>
                </a:gridCol>
                <a:gridCol w="2606690">
                  <a:extLst>
                    <a:ext uri="{9D8B030D-6E8A-4147-A177-3AD203B41FA5}">
                      <a16:colId xmlns:a16="http://schemas.microsoft.com/office/drawing/2014/main" val="20001"/>
                    </a:ext>
                  </a:extLst>
                </a:gridCol>
                <a:gridCol w="2059429">
                  <a:extLst>
                    <a:ext uri="{9D8B030D-6E8A-4147-A177-3AD203B41FA5}">
                      <a16:colId xmlns:a16="http://schemas.microsoft.com/office/drawing/2014/main" val="20002"/>
                    </a:ext>
                  </a:extLst>
                </a:gridCol>
                <a:gridCol w="2059429">
                  <a:extLst>
                    <a:ext uri="{9D8B030D-6E8A-4147-A177-3AD203B41FA5}">
                      <a16:colId xmlns:a16="http://schemas.microsoft.com/office/drawing/2014/main" val="20003"/>
                    </a:ext>
                  </a:extLst>
                </a:gridCol>
                <a:gridCol w="2059429">
                  <a:extLst>
                    <a:ext uri="{9D8B030D-6E8A-4147-A177-3AD203B41FA5}">
                      <a16:colId xmlns:a16="http://schemas.microsoft.com/office/drawing/2014/main" val="20004"/>
                    </a:ext>
                  </a:extLst>
                </a:gridCol>
              </a:tblGrid>
              <a:tr h="970907">
                <a:tc>
                  <a:txBody>
                    <a:bodyPr/>
                    <a:lstStyle/>
                    <a:p>
                      <a:r>
                        <a:rPr lang="en-US" dirty="0"/>
                        <a:t>Authors</a:t>
                      </a:r>
                      <a:endParaRPr lang="en-IN" dirty="0"/>
                    </a:p>
                  </a:txBody>
                  <a:tcPr/>
                </a:tc>
                <a:tc>
                  <a:txBody>
                    <a:bodyPr/>
                    <a:lstStyle/>
                    <a:p>
                      <a:r>
                        <a:rPr lang="en-US" dirty="0"/>
                        <a:t>Paper Title and Publication Year</a:t>
                      </a:r>
                      <a:endParaRPr lang="en-IN" dirty="0"/>
                    </a:p>
                  </a:txBody>
                  <a:tcPr/>
                </a:tc>
                <a:tc>
                  <a:txBody>
                    <a:bodyPr/>
                    <a:lstStyle/>
                    <a:p>
                      <a:r>
                        <a:rPr lang="en-US" dirty="0"/>
                        <a:t>Methodology used</a:t>
                      </a:r>
                      <a:endParaRPr lang="en-IN" dirty="0"/>
                    </a:p>
                  </a:txBody>
                  <a:tcPr/>
                </a:tc>
                <a:tc>
                  <a:txBody>
                    <a:bodyPr/>
                    <a:lstStyle/>
                    <a:p>
                      <a:r>
                        <a:rPr lang="en-US" dirty="0"/>
                        <a:t>Merits</a:t>
                      </a:r>
                      <a:endParaRPr lang="en-IN" dirty="0"/>
                    </a:p>
                  </a:txBody>
                  <a:tcPr/>
                </a:tc>
                <a:tc>
                  <a:txBody>
                    <a:bodyPr/>
                    <a:lstStyle/>
                    <a:p>
                      <a:r>
                        <a:rPr lang="en-US" dirty="0"/>
                        <a:t>Demerits</a:t>
                      </a:r>
                      <a:endParaRPr lang="en-IN" dirty="0"/>
                    </a:p>
                  </a:txBody>
                  <a:tcPr/>
                </a:tc>
                <a:extLst>
                  <a:ext uri="{0D108BD9-81ED-4DB2-BD59-A6C34878D82A}">
                    <a16:rowId xmlns:a16="http://schemas.microsoft.com/office/drawing/2014/main" val="10000"/>
                  </a:ext>
                </a:extLst>
              </a:tr>
              <a:tr h="2219217">
                <a:tc>
                  <a:txBody>
                    <a:bodyPr/>
                    <a:lstStyle/>
                    <a:p>
                      <a:pPr algn="l"/>
                      <a:r>
                        <a:rPr lang="en-IN" dirty="0"/>
                        <a:t>Mohanty, Sharada P.</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Using </a:t>
                      </a:r>
                      <a:r>
                        <a:rPr lang="en-US" i="1" dirty="0"/>
                        <a:t>Deep Learning for Image-Based </a:t>
                      </a:r>
                      <a:r>
                        <a:rPr lang="en-US" dirty="0"/>
                        <a:t>Plant Disease Detection (2019)</a:t>
                      </a:r>
                    </a:p>
                    <a:p>
                      <a:endParaRPr lang="en-US" dirty="0"/>
                    </a:p>
                  </a:txBody>
                  <a:tcPr anchor="ctr"/>
                </a:tc>
                <a:tc>
                  <a:txBody>
                    <a:bodyPr/>
                    <a:lstStyle/>
                    <a:p>
                      <a:r>
                        <a:rPr lang="en-IN" dirty="0"/>
                        <a:t>Convolutional Neural Networks (CNN)</a:t>
                      </a:r>
                    </a:p>
                  </a:txBody>
                  <a:tcPr anchor="ctr"/>
                </a:tc>
                <a:tc>
                  <a:txBody>
                    <a:bodyPr/>
                    <a:lstStyle/>
                    <a:p>
                      <a:r>
                        <a:rPr lang="en-US" dirty="0"/>
                        <a:t>High accuracy in detecting plant diseases using image data.</a:t>
                      </a:r>
                      <a:endParaRPr lang="en-IN" dirty="0"/>
                    </a:p>
                  </a:txBody>
                  <a:tcPr/>
                </a:tc>
                <a:tc>
                  <a:txBody>
                    <a:bodyPr/>
                    <a:lstStyle/>
                    <a:p>
                      <a:r>
                        <a:rPr lang="en-US" dirty="0"/>
                        <a:t>Requires large datasets; not effective in detecting unseen diseases.</a:t>
                      </a:r>
                      <a:endParaRPr lang="en-IN" dirty="0"/>
                    </a:p>
                  </a:txBody>
                  <a:tcPr/>
                </a:tc>
                <a:extLst>
                  <a:ext uri="{0D108BD9-81ED-4DB2-BD59-A6C34878D82A}">
                    <a16:rowId xmlns:a16="http://schemas.microsoft.com/office/drawing/2014/main" val="880001603"/>
                  </a:ext>
                </a:extLst>
              </a:tr>
              <a:tr h="2219217">
                <a:tc>
                  <a:txBody>
                    <a:bodyPr/>
                    <a:lstStyle/>
                    <a:p>
                      <a:r>
                        <a:rPr lang="en-IN" dirty="0"/>
                        <a:t>Sladojevic S.</a:t>
                      </a:r>
                    </a:p>
                  </a:txBody>
                  <a:tcPr anchor="ctr"/>
                </a:tc>
                <a:tc>
                  <a:txBody>
                    <a:bodyPr/>
                    <a:lstStyle/>
                    <a:p>
                      <a:r>
                        <a:rPr lang="en-US" dirty="0"/>
                        <a:t>Deep Neural Networks for Plant Disease Recognition (2020)</a:t>
                      </a:r>
                      <a:endParaRPr lang="en-IN" dirty="0"/>
                    </a:p>
                  </a:txBody>
                  <a:tcPr/>
                </a:tc>
                <a:tc>
                  <a:txBody>
                    <a:bodyPr/>
                    <a:lstStyle/>
                    <a:p>
                      <a:r>
                        <a:rPr lang="en-IN" dirty="0"/>
                        <a:t>CNN and Transfer Learning</a:t>
                      </a:r>
                    </a:p>
                  </a:txBody>
                  <a:tcPr/>
                </a:tc>
                <a:tc>
                  <a:txBody>
                    <a:bodyPr/>
                    <a:lstStyle/>
                    <a:p>
                      <a:r>
                        <a:rPr lang="en-US" dirty="0"/>
                        <a:t>Real-time prediction with high precision; suitable for mobile devices.</a:t>
                      </a:r>
                      <a:endParaRPr lang="en-IN" dirty="0"/>
                    </a:p>
                  </a:txBody>
                  <a:tcPr/>
                </a:tc>
                <a:tc>
                  <a:txBody>
                    <a:bodyPr/>
                    <a:lstStyle/>
                    <a:p>
                      <a:r>
                        <a:rPr lang="en-US" dirty="0"/>
                        <a:t>Limited to diseases included in the training dataset; hardware dependency.</a:t>
                      </a:r>
                      <a:endParaRPr lang="en-IN" dirty="0"/>
                    </a:p>
                  </a:txBody>
                  <a:tcPr/>
                </a:tc>
                <a:extLst>
                  <a:ext uri="{0D108BD9-81ED-4DB2-BD59-A6C34878D82A}">
                    <a16:rowId xmlns:a16="http://schemas.microsoft.com/office/drawing/2014/main" val="1462667640"/>
                  </a:ext>
                </a:extLst>
              </a:tr>
            </a:tbl>
          </a:graphicData>
        </a:graphic>
      </p:graphicFrame>
      <p:sp>
        <p:nvSpPr>
          <p:cNvPr id="6" name="Rectangle 5">
            <a:extLst>
              <a:ext uri="{FF2B5EF4-FFF2-40B4-BE49-F238E27FC236}">
                <a16:creationId xmlns:a16="http://schemas.microsoft.com/office/drawing/2014/main" id="{A05CF265-2FBB-DF54-E771-B7FE5FC0C4C5}"/>
              </a:ext>
            </a:extLst>
          </p:cNvPr>
          <p:cNvSpPr/>
          <p:nvPr/>
        </p:nvSpPr>
        <p:spPr>
          <a:xfrm>
            <a:off x="119336" y="6468438"/>
            <a:ext cx="9262780" cy="306466"/>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AI-Driven crop Disease Prediction and Management System</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9336" y="51708"/>
            <a:ext cx="9262780" cy="306466"/>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Literature Survey</a:t>
            </a:r>
            <a:endParaRPr lang="en-IN" dirty="0"/>
          </a:p>
        </p:txBody>
      </p:sp>
      <p:sp>
        <p:nvSpPr>
          <p:cNvPr id="2" name="Rectangle 1">
            <a:extLst>
              <a:ext uri="{FF2B5EF4-FFF2-40B4-BE49-F238E27FC236}">
                <a16:creationId xmlns:a16="http://schemas.microsoft.com/office/drawing/2014/main" id="{B28667E6-CE02-3A12-F230-6170D2139B1D}"/>
              </a:ext>
            </a:extLst>
          </p:cNvPr>
          <p:cNvSpPr/>
          <p:nvPr/>
        </p:nvSpPr>
        <p:spPr>
          <a:xfrm>
            <a:off x="119336" y="6479278"/>
            <a:ext cx="9262780" cy="306466"/>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Title of the Project</a:t>
            </a:r>
            <a:endParaRPr lang="en-IN" dirty="0"/>
          </a:p>
        </p:txBody>
      </p:sp>
      <p:graphicFrame>
        <p:nvGraphicFramePr>
          <p:cNvPr id="8" name="Table 7">
            <a:extLst>
              <a:ext uri="{FF2B5EF4-FFF2-40B4-BE49-F238E27FC236}">
                <a16:creationId xmlns:a16="http://schemas.microsoft.com/office/drawing/2014/main" id="{38D913C1-250D-B831-4A1F-A49352A2C516}"/>
              </a:ext>
            </a:extLst>
          </p:cNvPr>
          <p:cNvGraphicFramePr>
            <a:graphicFrameLocks noGrp="1"/>
          </p:cNvGraphicFramePr>
          <p:nvPr>
            <p:extLst>
              <p:ext uri="{D42A27DB-BD31-4B8C-83A1-F6EECF244321}">
                <p14:modId xmlns:p14="http://schemas.microsoft.com/office/powerpoint/2010/main" val="2596939136"/>
              </p:ext>
            </p:extLst>
          </p:nvPr>
        </p:nvGraphicFramePr>
        <p:xfrm>
          <a:off x="119336" y="539938"/>
          <a:ext cx="10297145" cy="1601848"/>
        </p:xfrm>
        <a:graphic>
          <a:graphicData uri="http://schemas.openxmlformats.org/drawingml/2006/table">
            <a:tbl>
              <a:tblPr firstRow="1" bandRow="1">
                <a:tableStyleId>{5C22544A-7EE6-4342-B048-85BDC9FD1C3A}</a:tableStyleId>
              </a:tblPr>
              <a:tblGrid>
                <a:gridCol w="1494748">
                  <a:extLst>
                    <a:ext uri="{9D8B030D-6E8A-4147-A177-3AD203B41FA5}">
                      <a16:colId xmlns:a16="http://schemas.microsoft.com/office/drawing/2014/main" val="20000"/>
                    </a:ext>
                  </a:extLst>
                </a:gridCol>
                <a:gridCol w="2624110">
                  <a:extLst>
                    <a:ext uri="{9D8B030D-6E8A-4147-A177-3AD203B41FA5}">
                      <a16:colId xmlns:a16="http://schemas.microsoft.com/office/drawing/2014/main" val="20001"/>
                    </a:ext>
                  </a:extLst>
                </a:gridCol>
                <a:gridCol w="2059429">
                  <a:extLst>
                    <a:ext uri="{9D8B030D-6E8A-4147-A177-3AD203B41FA5}">
                      <a16:colId xmlns:a16="http://schemas.microsoft.com/office/drawing/2014/main" val="20002"/>
                    </a:ext>
                  </a:extLst>
                </a:gridCol>
                <a:gridCol w="2059429">
                  <a:extLst>
                    <a:ext uri="{9D8B030D-6E8A-4147-A177-3AD203B41FA5}">
                      <a16:colId xmlns:a16="http://schemas.microsoft.com/office/drawing/2014/main" val="20003"/>
                    </a:ext>
                  </a:extLst>
                </a:gridCol>
                <a:gridCol w="2059429">
                  <a:extLst>
                    <a:ext uri="{9D8B030D-6E8A-4147-A177-3AD203B41FA5}">
                      <a16:colId xmlns:a16="http://schemas.microsoft.com/office/drawing/2014/main" val="20004"/>
                    </a:ext>
                  </a:extLst>
                </a:gridCol>
              </a:tblGrid>
              <a:tr h="480884">
                <a:tc>
                  <a:txBody>
                    <a:bodyPr/>
                    <a:lstStyle/>
                    <a:p>
                      <a:r>
                        <a:rPr lang="en-US" dirty="0"/>
                        <a:t>Authors</a:t>
                      </a:r>
                      <a:endParaRPr lang="en-IN" dirty="0"/>
                    </a:p>
                  </a:txBody>
                  <a:tcPr/>
                </a:tc>
                <a:tc>
                  <a:txBody>
                    <a:bodyPr/>
                    <a:lstStyle/>
                    <a:p>
                      <a:r>
                        <a:rPr lang="en-US" dirty="0"/>
                        <a:t>Paper Title and Publication Year</a:t>
                      </a:r>
                      <a:endParaRPr lang="en-IN" dirty="0"/>
                    </a:p>
                  </a:txBody>
                  <a:tcPr/>
                </a:tc>
                <a:tc>
                  <a:txBody>
                    <a:bodyPr/>
                    <a:lstStyle/>
                    <a:p>
                      <a:r>
                        <a:rPr lang="en-US" dirty="0"/>
                        <a:t>Methodology used</a:t>
                      </a:r>
                      <a:endParaRPr lang="en-IN" dirty="0"/>
                    </a:p>
                  </a:txBody>
                  <a:tcPr/>
                </a:tc>
                <a:tc>
                  <a:txBody>
                    <a:bodyPr/>
                    <a:lstStyle/>
                    <a:p>
                      <a:r>
                        <a:rPr lang="en-US" dirty="0"/>
                        <a:t>Merits</a:t>
                      </a:r>
                      <a:endParaRPr lang="en-IN" dirty="0"/>
                    </a:p>
                  </a:txBody>
                  <a:tcPr/>
                </a:tc>
                <a:tc>
                  <a:txBody>
                    <a:bodyPr/>
                    <a:lstStyle/>
                    <a:p>
                      <a:r>
                        <a:rPr lang="en-US" dirty="0"/>
                        <a:t>Demerits</a:t>
                      </a:r>
                      <a:endParaRPr lang="en-IN" dirty="0"/>
                    </a:p>
                  </a:txBody>
                  <a:tcPr/>
                </a:tc>
                <a:extLst>
                  <a:ext uri="{0D108BD9-81ED-4DB2-BD59-A6C34878D82A}">
                    <a16:rowId xmlns:a16="http://schemas.microsoft.com/office/drawing/2014/main" val="10000"/>
                  </a:ext>
                </a:extLst>
              </a:tr>
              <a:tr h="480884">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79336087"/>
                  </a:ext>
                </a:extLst>
              </a:tr>
              <a:tr h="480884">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534630840"/>
                  </a:ext>
                </a:extLst>
              </a:tr>
            </a:tbl>
          </a:graphicData>
        </a:graphic>
      </p:graphicFrame>
      <p:graphicFrame>
        <p:nvGraphicFramePr>
          <p:cNvPr id="4" name="Table 3">
            <a:extLst>
              <a:ext uri="{FF2B5EF4-FFF2-40B4-BE49-F238E27FC236}">
                <a16:creationId xmlns:a16="http://schemas.microsoft.com/office/drawing/2014/main" id="{1AD80639-FA38-2108-38DA-05AD57F141B0}"/>
              </a:ext>
            </a:extLst>
          </p:cNvPr>
          <p:cNvGraphicFramePr>
            <a:graphicFrameLocks noGrp="1"/>
          </p:cNvGraphicFramePr>
          <p:nvPr>
            <p:extLst>
              <p:ext uri="{D42A27DB-BD31-4B8C-83A1-F6EECF244321}">
                <p14:modId xmlns:p14="http://schemas.microsoft.com/office/powerpoint/2010/main" val="3071866422"/>
              </p:ext>
            </p:extLst>
          </p:nvPr>
        </p:nvGraphicFramePr>
        <p:xfrm>
          <a:off x="119336" y="539938"/>
          <a:ext cx="10297145" cy="5337335"/>
        </p:xfrm>
        <a:graphic>
          <a:graphicData uri="http://schemas.openxmlformats.org/drawingml/2006/table">
            <a:tbl>
              <a:tblPr firstRow="1" bandRow="1">
                <a:tableStyleId>{5C22544A-7EE6-4342-B048-85BDC9FD1C3A}</a:tableStyleId>
              </a:tblPr>
              <a:tblGrid>
                <a:gridCol w="1494748">
                  <a:extLst>
                    <a:ext uri="{9D8B030D-6E8A-4147-A177-3AD203B41FA5}">
                      <a16:colId xmlns:a16="http://schemas.microsoft.com/office/drawing/2014/main" val="20000"/>
                    </a:ext>
                  </a:extLst>
                </a:gridCol>
                <a:gridCol w="2624110">
                  <a:extLst>
                    <a:ext uri="{9D8B030D-6E8A-4147-A177-3AD203B41FA5}">
                      <a16:colId xmlns:a16="http://schemas.microsoft.com/office/drawing/2014/main" val="20001"/>
                    </a:ext>
                  </a:extLst>
                </a:gridCol>
                <a:gridCol w="2059429">
                  <a:extLst>
                    <a:ext uri="{9D8B030D-6E8A-4147-A177-3AD203B41FA5}">
                      <a16:colId xmlns:a16="http://schemas.microsoft.com/office/drawing/2014/main" val="20002"/>
                    </a:ext>
                  </a:extLst>
                </a:gridCol>
                <a:gridCol w="2059429">
                  <a:extLst>
                    <a:ext uri="{9D8B030D-6E8A-4147-A177-3AD203B41FA5}">
                      <a16:colId xmlns:a16="http://schemas.microsoft.com/office/drawing/2014/main" val="20003"/>
                    </a:ext>
                  </a:extLst>
                </a:gridCol>
                <a:gridCol w="2059429">
                  <a:extLst>
                    <a:ext uri="{9D8B030D-6E8A-4147-A177-3AD203B41FA5}">
                      <a16:colId xmlns:a16="http://schemas.microsoft.com/office/drawing/2014/main" val="20004"/>
                    </a:ext>
                  </a:extLst>
                </a:gridCol>
              </a:tblGrid>
              <a:tr h="889556">
                <a:tc>
                  <a:txBody>
                    <a:bodyPr/>
                    <a:lstStyle/>
                    <a:p>
                      <a:r>
                        <a:rPr lang="en-US" dirty="0"/>
                        <a:t>Authors</a:t>
                      </a:r>
                      <a:endParaRPr lang="en-IN" dirty="0"/>
                    </a:p>
                  </a:txBody>
                  <a:tcPr/>
                </a:tc>
                <a:tc>
                  <a:txBody>
                    <a:bodyPr/>
                    <a:lstStyle/>
                    <a:p>
                      <a:r>
                        <a:rPr lang="en-US" dirty="0"/>
                        <a:t>Paper Title and Publication Year</a:t>
                      </a:r>
                      <a:endParaRPr lang="en-IN" dirty="0"/>
                    </a:p>
                  </a:txBody>
                  <a:tcPr/>
                </a:tc>
                <a:tc>
                  <a:txBody>
                    <a:bodyPr/>
                    <a:lstStyle/>
                    <a:p>
                      <a:r>
                        <a:rPr lang="en-US" dirty="0"/>
                        <a:t>Methodology used</a:t>
                      </a:r>
                      <a:endParaRPr lang="en-IN" dirty="0"/>
                    </a:p>
                  </a:txBody>
                  <a:tcPr/>
                </a:tc>
                <a:tc>
                  <a:txBody>
                    <a:bodyPr/>
                    <a:lstStyle/>
                    <a:p>
                      <a:r>
                        <a:rPr lang="en-US" dirty="0"/>
                        <a:t>Merits</a:t>
                      </a:r>
                      <a:endParaRPr lang="en-IN" dirty="0"/>
                    </a:p>
                  </a:txBody>
                  <a:tcPr/>
                </a:tc>
                <a:tc>
                  <a:txBody>
                    <a:bodyPr/>
                    <a:lstStyle/>
                    <a:p>
                      <a:r>
                        <a:rPr lang="en-US" dirty="0"/>
                        <a:t>Demerits</a:t>
                      </a:r>
                      <a:endParaRPr lang="en-IN" dirty="0"/>
                    </a:p>
                  </a:txBody>
                  <a:tcPr/>
                </a:tc>
                <a:extLst>
                  <a:ext uri="{0D108BD9-81ED-4DB2-BD59-A6C34878D82A}">
                    <a16:rowId xmlns:a16="http://schemas.microsoft.com/office/drawing/2014/main" val="10000"/>
                  </a:ext>
                </a:extLst>
              </a:tr>
              <a:tr h="2414509">
                <a:tc>
                  <a:txBody>
                    <a:bodyPr/>
                    <a:lstStyle/>
                    <a:p>
                      <a:r>
                        <a:rPr lang="en-US" dirty="0"/>
                        <a:t>Kamilaris  A.     and Prenafeta-Boldu F. X.</a:t>
                      </a:r>
                      <a:endParaRPr lang="en-IN" dirty="0"/>
                    </a:p>
                  </a:txBody>
                  <a:tcPr/>
                </a:tc>
                <a:tc>
                  <a:txBody>
                    <a:bodyPr/>
                    <a:lstStyle/>
                    <a:p>
                      <a:r>
                        <a:rPr lang="en-US" dirty="0"/>
                        <a:t>Deep Learning in Agriculture: A Survey (2021)</a:t>
                      </a:r>
                      <a:endParaRPr lang="en-IN" dirty="0"/>
                    </a:p>
                  </a:txBody>
                  <a:tcPr/>
                </a:tc>
                <a:tc>
                  <a:txBody>
                    <a:bodyPr/>
                    <a:lstStyle/>
                    <a:p>
                      <a:r>
                        <a:rPr lang="en-US" dirty="0"/>
                        <a:t>Survey and analysis of AI techniques</a:t>
                      </a:r>
                      <a:endParaRPr lang="en-IN" dirty="0"/>
                    </a:p>
                  </a:txBody>
                  <a:tcPr/>
                </a:tc>
                <a:tc>
                  <a:txBody>
                    <a:bodyPr/>
                    <a:lstStyle/>
                    <a:p>
                      <a:r>
                        <a:rPr lang="en-US" dirty="0"/>
                        <a:t>Comprehensive review; discusses various deep learning methods in agriculture.</a:t>
                      </a:r>
                      <a:endParaRPr lang="en-IN" dirty="0"/>
                    </a:p>
                  </a:txBody>
                  <a:tcPr/>
                </a:tc>
                <a:tc>
                  <a:txBody>
                    <a:bodyPr/>
                    <a:lstStyle/>
                    <a:p>
                      <a:r>
                        <a:rPr lang="en-US" dirty="0"/>
                        <a:t>Does not include implementation details; lacks a focus on specific disease prediction techniques.</a:t>
                      </a:r>
                      <a:endParaRPr lang="en-IN" dirty="0"/>
                    </a:p>
                  </a:txBody>
                  <a:tcPr/>
                </a:tc>
                <a:extLst>
                  <a:ext uri="{0D108BD9-81ED-4DB2-BD59-A6C34878D82A}">
                    <a16:rowId xmlns:a16="http://schemas.microsoft.com/office/drawing/2014/main" val="3079336087"/>
                  </a:ext>
                </a:extLst>
              </a:tr>
              <a:tr h="2033270">
                <a:tc>
                  <a:txBody>
                    <a:bodyPr/>
                    <a:lstStyle/>
                    <a:p>
                      <a:r>
                        <a:rPr lang="da-DK" dirty="0"/>
                        <a:t>Too, E. C.</a:t>
                      </a:r>
                      <a:endParaRPr lang="en-IN" dirty="0"/>
                    </a:p>
                  </a:txBody>
                  <a:tcPr/>
                </a:tc>
                <a:tc>
                  <a:txBody>
                    <a:bodyPr/>
                    <a:lstStyle/>
                    <a:p>
                      <a:r>
                        <a:rPr lang="en-US" dirty="0"/>
                        <a:t>A Comparative Study of Fine-Tuning Deep Learning Models for Plant Disease Identification (2023)</a:t>
                      </a:r>
                      <a:endParaRPr lang="en-IN" dirty="0"/>
                    </a:p>
                  </a:txBody>
                  <a:tcPr/>
                </a:tc>
                <a:tc>
                  <a:txBody>
                    <a:bodyPr/>
                    <a:lstStyle/>
                    <a:p>
                      <a:r>
                        <a:rPr lang="en-US" dirty="0"/>
                        <a:t>Transfer Learning with pre-trained models</a:t>
                      </a:r>
                      <a:endParaRPr lang="en-IN" dirty="0"/>
                    </a:p>
                  </a:txBody>
                  <a:tcPr/>
                </a:tc>
                <a:tc>
                  <a:txBody>
                    <a:bodyPr/>
                    <a:lstStyle/>
                    <a:p>
                      <a:r>
                        <a:rPr lang="en-US" dirty="0"/>
                        <a:t>Reduces training time and computational costs; effective for small datasets.</a:t>
                      </a:r>
                      <a:endParaRPr lang="en-IN" dirty="0"/>
                    </a:p>
                  </a:txBody>
                  <a:tcPr/>
                </a:tc>
                <a:tc>
                  <a:txBody>
                    <a:bodyPr/>
                    <a:lstStyle/>
                    <a:p>
                      <a:r>
                        <a:rPr lang="en-US" dirty="0"/>
                        <a:t>Limited to the features of pre-trained models; may overfit on smaller datasets.</a:t>
                      </a:r>
                    </a:p>
                  </a:txBody>
                  <a:tcPr anchor="ctr"/>
                </a:tc>
                <a:extLst>
                  <a:ext uri="{0D108BD9-81ED-4DB2-BD59-A6C34878D82A}">
                    <a16:rowId xmlns:a16="http://schemas.microsoft.com/office/drawing/2014/main" val="1534630840"/>
                  </a:ext>
                </a:extLst>
              </a:tr>
            </a:tbl>
          </a:graphicData>
        </a:graphic>
      </p:graphicFrame>
      <p:sp>
        <p:nvSpPr>
          <p:cNvPr id="5" name="Rectangle 4">
            <a:extLst>
              <a:ext uri="{FF2B5EF4-FFF2-40B4-BE49-F238E27FC236}">
                <a16:creationId xmlns:a16="http://schemas.microsoft.com/office/drawing/2014/main" id="{B44E0BBE-976B-31EF-E58B-51EBFAA17FCB}"/>
              </a:ext>
            </a:extLst>
          </p:cNvPr>
          <p:cNvSpPr/>
          <p:nvPr/>
        </p:nvSpPr>
        <p:spPr>
          <a:xfrm>
            <a:off x="119336" y="6459971"/>
            <a:ext cx="9262780" cy="306466"/>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AI-Driven crop Disease Prediction and Management System</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9336" y="72256"/>
            <a:ext cx="9262780" cy="306466"/>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Architecture Diagram</a:t>
            </a:r>
            <a:endParaRPr lang="en-IN" dirty="0"/>
          </a:p>
        </p:txBody>
      </p:sp>
      <p:sp>
        <p:nvSpPr>
          <p:cNvPr id="2" name="Rectangle 1">
            <a:extLst>
              <a:ext uri="{FF2B5EF4-FFF2-40B4-BE49-F238E27FC236}">
                <a16:creationId xmlns:a16="http://schemas.microsoft.com/office/drawing/2014/main" id="{B28667E6-CE02-3A12-F230-6170D2139B1D}"/>
              </a:ext>
            </a:extLst>
          </p:cNvPr>
          <p:cNvSpPr/>
          <p:nvPr/>
        </p:nvSpPr>
        <p:spPr>
          <a:xfrm>
            <a:off x="119336" y="6479278"/>
            <a:ext cx="9262780" cy="306466"/>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Title of the Project</a:t>
            </a:r>
            <a:endParaRPr lang="en-IN" dirty="0"/>
          </a:p>
        </p:txBody>
      </p:sp>
      <p:pic>
        <p:nvPicPr>
          <p:cNvPr id="4" name="object 6">
            <a:extLst>
              <a:ext uri="{FF2B5EF4-FFF2-40B4-BE49-F238E27FC236}">
                <a16:creationId xmlns:a16="http://schemas.microsoft.com/office/drawing/2014/main" id="{C5094426-979B-1172-17FB-20A0335CA023}"/>
              </a:ext>
            </a:extLst>
          </p:cNvPr>
          <p:cNvPicPr/>
          <p:nvPr/>
        </p:nvPicPr>
        <p:blipFill>
          <a:blip r:embed="rId2" cstate="print"/>
          <a:stretch>
            <a:fillRect/>
          </a:stretch>
        </p:blipFill>
        <p:spPr>
          <a:xfrm>
            <a:off x="1919536" y="908720"/>
            <a:ext cx="7200800" cy="4680520"/>
          </a:xfrm>
          <a:prstGeom prst="rect">
            <a:avLst/>
          </a:prstGeom>
        </p:spPr>
      </p:pic>
      <p:sp>
        <p:nvSpPr>
          <p:cNvPr id="5" name="Rectangle 4">
            <a:extLst>
              <a:ext uri="{FF2B5EF4-FFF2-40B4-BE49-F238E27FC236}">
                <a16:creationId xmlns:a16="http://schemas.microsoft.com/office/drawing/2014/main" id="{86BF8A11-BCAB-4D05-D616-759D033A085E}"/>
              </a:ext>
            </a:extLst>
          </p:cNvPr>
          <p:cNvSpPr/>
          <p:nvPr/>
        </p:nvSpPr>
        <p:spPr>
          <a:xfrm>
            <a:off x="123363" y="6476905"/>
            <a:ext cx="9262780" cy="306466"/>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AI-Driven crop Disease Prediction and Management System</a:t>
            </a:r>
            <a:endParaRPr lang="en-IN" dirty="0"/>
          </a:p>
        </p:txBody>
      </p:sp>
    </p:spTree>
    <p:extLst>
      <p:ext uri="{BB962C8B-B14F-4D97-AF65-F5344CB8AC3E}">
        <p14:creationId xmlns:p14="http://schemas.microsoft.com/office/powerpoint/2010/main" val="33711081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9336" y="72256"/>
            <a:ext cx="9262780" cy="306466"/>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 case Diagram</a:t>
            </a:r>
            <a:endParaRPr lang="en-IN" dirty="0"/>
          </a:p>
        </p:txBody>
      </p:sp>
      <p:sp>
        <p:nvSpPr>
          <p:cNvPr id="2" name="Rectangle 1">
            <a:extLst>
              <a:ext uri="{FF2B5EF4-FFF2-40B4-BE49-F238E27FC236}">
                <a16:creationId xmlns:a16="http://schemas.microsoft.com/office/drawing/2014/main" id="{B28667E6-CE02-3A12-F230-6170D2139B1D}"/>
              </a:ext>
            </a:extLst>
          </p:cNvPr>
          <p:cNvSpPr/>
          <p:nvPr/>
        </p:nvSpPr>
        <p:spPr>
          <a:xfrm>
            <a:off x="119336" y="6479278"/>
            <a:ext cx="9262780" cy="306466"/>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Title of the Project</a:t>
            </a:r>
            <a:endParaRPr lang="en-IN" dirty="0"/>
          </a:p>
        </p:txBody>
      </p:sp>
      <p:pic>
        <p:nvPicPr>
          <p:cNvPr id="4" name="object 9">
            <a:extLst>
              <a:ext uri="{FF2B5EF4-FFF2-40B4-BE49-F238E27FC236}">
                <a16:creationId xmlns:a16="http://schemas.microsoft.com/office/drawing/2014/main" id="{75566562-BB8F-5AB2-1849-6E5BEE9A7B63}"/>
              </a:ext>
            </a:extLst>
          </p:cNvPr>
          <p:cNvPicPr/>
          <p:nvPr/>
        </p:nvPicPr>
        <p:blipFill>
          <a:blip r:embed="rId2" cstate="print"/>
          <a:stretch>
            <a:fillRect/>
          </a:stretch>
        </p:blipFill>
        <p:spPr>
          <a:xfrm>
            <a:off x="1991544" y="1340768"/>
            <a:ext cx="7920880" cy="4104456"/>
          </a:xfrm>
          <a:prstGeom prst="rect">
            <a:avLst/>
          </a:prstGeom>
        </p:spPr>
      </p:pic>
    </p:spTree>
    <p:extLst>
      <p:ext uri="{BB962C8B-B14F-4D97-AF65-F5344CB8AC3E}">
        <p14:creationId xmlns:p14="http://schemas.microsoft.com/office/powerpoint/2010/main" val="14329472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9336" y="72256"/>
            <a:ext cx="9262780" cy="306466"/>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Sequence Diagram</a:t>
            </a:r>
            <a:endParaRPr lang="en-IN" dirty="0"/>
          </a:p>
        </p:txBody>
      </p:sp>
      <p:sp>
        <p:nvSpPr>
          <p:cNvPr id="2" name="Rectangle 1">
            <a:extLst>
              <a:ext uri="{FF2B5EF4-FFF2-40B4-BE49-F238E27FC236}">
                <a16:creationId xmlns:a16="http://schemas.microsoft.com/office/drawing/2014/main" id="{B28667E6-CE02-3A12-F230-6170D2139B1D}"/>
              </a:ext>
            </a:extLst>
          </p:cNvPr>
          <p:cNvSpPr/>
          <p:nvPr/>
        </p:nvSpPr>
        <p:spPr>
          <a:xfrm>
            <a:off x="119336" y="6479278"/>
            <a:ext cx="9262780" cy="306466"/>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Title of the Project</a:t>
            </a:r>
            <a:endParaRPr lang="en-IN" dirty="0"/>
          </a:p>
        </p:txBody>
      </p:sp>
      <p:pic>
        <p:nvPicPr>
          <p:cNvPr id="4" name="Picture 3">
            <a:extLst>
              <a:ext uri="{FF2B5EF4-FFF2-40B4-BE49-F238E27FC236}">
                <a16:creationId xmlns:a16="http://schemas.microsoft.com/office/drawing/2014/main" id="{B7B2DDD9-5903-508D-71B6-0E4DBD1289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2150" y="1412776"/>
            <a:ext cx="8267700" cy="3744416"/>
          </a:xfrm>
          <a:prstGeom prst="rect">
            <a:avLst/>
          </a:prstGeom>
        </p:spPr>
      </p:pic>
      <p:sp>
        <p:nvSpPr>
          <p:cNvPr id="5" name="Rectangle 4">
            <a:extLst>
              <a:ext uri="{FF2B5EF4-FFF2-40B4-BE49-F238E27FC236}">
                <a16:creationId xmlns:a16="http://schemas.microsoft.com/office/drawing/2014/main" id="{AC750085-1F74-F50E-1A89-5257CC3986C2}"/>
              </a:ext>
            </a:extLst>
          </p:cNvPr>
          <p:cNvSpPr/>
          <p:nvPr/>
        </p:nvSpPr>
        <p:spPr>
          <a:xfrm>
            <a:off x="119336" y="6459971"/>
            <a:ext cx="9262780" cy="306466"/>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AI-Driven crop Disease Prediction and Management System</a:t>
            </a:r>
            <a:endParaRPr lang="en-IN" dirty="0"/>
          </a:p>
        </p:txBody>
      </p:sp>
    </p:spTree>
    <p:extLst>
      <p:ext uri="{BB962C8B-B14F-4D97-AF65-F5344CB8AC3E}">
        <p14:creationId xmlns:p14="http://schemas.microsoft.com/office/powerpoint/2010/main" val="8782506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340</TotalTime>
  <Words>1880</Words>
  <Application>Microsoft Office PowerPoint</Application>
  <PresentationFormat>Widescreen</PresentationFormat>
  <Paragraphs>180</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CSE lab5 sys17</dc:creator>
  <cp:lastModifiedBy>Vinay G V</cp:lastModifiedBy>
  <cp:revision>42</cp:revision>
  <dcterms:created xsi:type="dcterms:W3CDTF">2023-11-03T04:19:06Z</dcterms:created>
  <dcterms:modified xsi:type="dcterms:W3CDTF">2025-02-05T17:32:10Z</dcterms:modified>
</cp:coreProperties>
</file>