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131" y="926261"/>
            <a:ext cx="10289136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131" y="926261"/>
            <a:ext cx="10289136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415" y="1502947"/>
            <a:ext cx="10200569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18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831" y="964205"/>
            <a:ext cx="3876040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0"/>
              </a:lnSpc>
            </a:pP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2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2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2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774191"/>
            <a:ext cx="10692765" cy="6015355"/>
            <a:chOff x="0" y="774191"/>
            <a:chExt cx="10692765" cy="60153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4191"/>
              <a:ext cx="10692384" cy="601522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80844" y="1629155"/>
              <a:ext cx="7366000" cy="4636135"/>
            </a:xfrm>
            <a:custGeom>
              <a:avLst/>
              <a:gdLst/>
              <a:ahLst/>
              <a:cxnLst/>
              <a:rect l="l" t="t" r="r" b="b"/>
              <a:pathLst>
                <a:path w="7366000" h="4636135">
                  <a:moveTo>
                    <a:pt x="7365491" y="4636008"/>
                  </a:moveTo>
                  <a:lnTo>
                    <a:pt x="0" y="4636008"/>
                  </a:lnTo>
                  <a:lnTo>
                    <a:pt x="0" y="0"/>
                  </a:lnTo>
                  <a:lnTo>
                    <a:pt x="7365491" y="0"/>
                  </a:lnTo>
                  <a:lnTo>
                    <a:pt x="7365491" y="4636008"/>
                  </a:lnTo>
                  <a:close/>
                </a:path>
              </a:pathLst>
            </a:custGeom>
            <a:solidFill>
              <a:srgbClr val="2131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80844" y="1629155"/>
              <a:ext cx="7366000" cy="4638040"/>
            </a:xfrm>
            <a:custGeom>
              <a:avLst/>
              <a:gdLst/>
              <a:ahLst/>
              <a:cxnLst/>
              <a:rect l="l" t="t" r="r" b="b"/>
              <a:pathLst>
                <a:path w="7366000" h="4638040">
                  <a:moveTo>
                    <a:pt x="0" y="0"/>
                  </a:moveTo>
                  <a:lnTo>
                    <a:pt x="7365491" y="0"/>
                  </a:lnTo>
                  <a:lnTo>
                    <a:pt x="7365491" y="4637531"/>
                  </a:lnTo>
                  <a:lnTo>
                    <a:pt x="0" y="4637531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55191" y="1970532"/>
              <a:ext cx="8166100" cy="4036060"/>
            </a:xfrm>
            <a:custGeom>
              <a:avLst/>
              <a:gdLst/>
              <a:ahLst/>
              <a:cxnLst/>
              <a:rect l="l" t="t" r="r" b="b"/>
              <a:pathLst>
                <a:path w="8166100" h="4036060">
                  <a:moveTo>
                    <a:pt x="8165591" y="4035551"/>
                  </a:moveTo>
                  <a:lnTo>
                    <a:pt x="0" y="4035551"/>
                  </a:lnTo>
                  <a:lnTo>
                    <a:pt x="0" y="0"/>
                  </a:lnTo>
                  <a:lnTo>
                    <a:pt x="8165591" y="0"/>
                  </a:lnTo>
                  <a:lnTo>
                    <a:pt x="8165591" y="40355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6716" y="1972055"/>
              <a:ext cx="8166100" cy="4034154"/>
            </a:xfrm>
            <a:custGeom>
              <a:avLst/>
              <a:gdLst/>
              <a:ahLst/>
              <a:cxnLst/>
              <a:rect l="l" t="t" r="r" b="b"/>
              <a:pathLst>
                <a:path w="8166100" h="4034154">
                  <a:moveTo>
                    <a:pt x="0" y="0"/>
                  </a:moveTo>
                  <a:lnTo>
                    <a:pt x="8165591" y="0"/>
                  </a:lnTo>
                  <a:lnTo>
                    <a:pt x="8165591" y="4034028"/>
                  </a:lnTo>
                  <a:lnTo>
                    <a:pt x="0" y="403402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10839" y="4032503"/>
              <a:ext cx="59690" cy="523240"/>
            </a:xfrm>
            <a:custGeom>
              <a:avLst/>
              <a:gdLst/>
              <a:ahLst/>
              <a:cxnLst/>
              <a:rect l="l" t="t" r="r" b="b"/>
              <a:pathLst>
                <a:path w="59689" h="523239">
                  <a:moveTo>
                    <a:pt x="59435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59435" y="0"/>
                  </a:lnTo>
                  <a:lnTo>
                    <a:pt x="59435" y="522732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912364" y="4034027"/>
              <a:ext cx="59690" cy="523240"/>
            </a:xfrm>
            <a:custGeom>
              <a:avLst/>
              <a:gdLst/>
              <a:ahLst/>
              <a:cxnLst/>
              <a:rect l="l" t="t" r="r" b="b"/>
              <a:pathLst>
                <a:path w="59689" h="523239">
                  <a:moveTo>
                    <a:pt x="0" y="0"/>
                  </a:moveTo>
                  <a:lnTo>
                    <a:pt x="59435" y="0"/>
                  </a:lnTo>
                  <a:lnTo>
                    <a:pt x="59435" y="522732"/>
                  </a:lnTo>
                  <a:lnTo>
                    <a:pt x="0" y="5227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479494" y="3428754"/>
            <a:ext cx="5655310" cy="3822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300" spc="25" b="1">
                <a:solidFill>
                  <a:srgbClr val="161C23"/>
                </a:solidFill>
                <a:latin typeface="Arial"/>
                <a:cs typeface="Arial"/>
              </a:rPr>
              <a:t>NEXT</a:t>
            </a:r>
            <a:r>
              <a:rPr dirty="0" sz="2300" spc="-15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2300" spc="20" b="1">
                <a:solidFill>
                  <a:srgbClr val="161C23"/>
                </a:solidFill>
                <a:latin typeface="Arial"/>
                <a:cs typeface="Arial"/>
              </a:rPr>
              <a:t>GEN</a:t>
            </a:r>
            <a:r>
              <a:rPr dirty="0" sz="2300" spc="-15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2300" spc="20" b="1">
                <a:solidFill>
                  <a:srgbClr val="161C23"/>
                </a:solidFill>
                <a:latin typeface="Arial"/>
                <a:cs typeface="Arial"/>
              </a:rPr>
              <a:t>EMPLOYABILITY</a:t>
            </a:r>
            <a:r>
              <a:rPr dirty="0" sz="2300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2300" spc="25" b="1">
                <a:solidFill>
                  <a:srgbClr val="161C23"/>
                </a:solidFill>
                <a:latin typeface="Arial"/>
                <a:cs typeface="Arial"/>
              </a:rPr>
              <a:t>PROGRAM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6967" y="4068852"/>
            <a:ext cx="4430395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300" spc="10">
                <a:solidFill>
                  <a:srgbClr val="161C23"/>
                </a:solidFill>
                <a:latin typeface="Arial MT"/>
                <a:cs typeface="Arial MT"/>
              </a:rPr>
              <a:t>Creating</a:t>
            </a:r>
            <a:r>
              <a:rPr dirty="0" sz="2300" spc="-5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2300" spc="20">
                <a:solidFill>
                  <a:srgbClr val="161C23"/>
                </a:solidFill>
                <a:latin typeface="Arial MT"/>
                <a:cs typeface="Arial MT"/>
              </a:rPr>
              <a:t>a </a:t>
            </a:r>
            <a:r>
              <a:rPr dirty="0" sz="2300" spc="10">
                <a:solidFill>
                  <a:srgbClr val="161C23"/>
                </a:solidFill>
                <a:latin typeface="Arial MT"/>
                <a:cs typeface="Arial MT"/>
              </a:rPr>
              <a:t>future-ready</a:t>
            </a:r>
            <a:r>
              <a:rPr dirty="0" sz="2300" spc="15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2300" spc="10">
                <a:solidFill>
                  <a:srgbClr val="161C23"/>
                </a:solidFill>
                <a:latin typeface="Arial MT"/>
                <a:cs typeface="Arial MT"/>
              </a:rPr>
              <a:t>workforce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7443" y="5063857"/>
            <a:ext cx="9258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Team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9828" y="5063857"/>
            <a:ext cx="3587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 MT"/>
                <a:cs typeface="Arial MT"/>
              </a:rPr>
              <a:t>b</a:t>
            </a:r>
            <a:r>
              <a:rPr dirty="0" sz="1400" spc="5">
                <a:latin typeface="Arial MT"/>
                <a:cs typeface="Arial MT"/>
              </a:rPr>
              <a:t>e</a:t>
            </a:r>
            <a:r>
              <a:rPr dirty="0" sz="1400" spc="-5">
                <a:latin typeface="Arial MT"/>
                <a:cs typeface="Arial MT"/>
              </a:rPr>
              <a:t>r</a:t>
            </a:r>
            <a:r>
              <a:rPr dirty="0" sz="1400"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4142" y="5430778"/>
            <a:ext cx="841375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 spc="10">
                <a:latin typeface="Arial MT"/>
                <a:cs typeface="Arial MT"/>
              </a:rPr>
              <a:t>Student</a:t>
            </a:r>
            <a:r>
              <a:rPr dirty="0" sz="1250" spc="-45">
                <a:latin typeface="Arial MT"/>
                <a:cs typeface="Arial MT"/>
              </a:rPr>
              <a:t> </a:t>
            </a:r>
            <a:r>
              <a:rPr dirty="0" sz="1250" spc="20">
                <a:latin typeface="Arial MT"/>
                <a:cs typeface="Arial MT"/>
              </a:rPr>
              <a:t>Na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4142" y="5597742"/>
            <a:ext cx="795655" cy="4768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400"/>
              </a:lnSpc>
              <a:spcBef>
                <a:spcPts val="90"/>
              </a:spcBef>
            </a:pPr>
            <a:r>
              <a:rPr dirty="0" sz="1250" spc="10">
                <a:latin typeface="Arial MT"/>
                <a:cs typeface="Arial MT"/>
              </a:rPr>
              <a:t>Kanth</a:t>
            </a:r>
            <a:r>
              <a:rPr dirty="0" sz="1250" spc="-70">
                <a:latin typeface="Arial MT"/>
                <a:cs typeface="Arial MT"/>
              </a:rPr>
              <a:t> </a:t>
            </a:r>
            <a:r>
              <a:rPr dirty="0" sz="1250" spc="20">
                <a:latin typeface="Arial MT"/>
                <a:cs typeface="Arial MT"/>
              </a:rPr>
              <a:t>Red </a:t>
            </a:r>
            <a:r>
              <a:rPr dirty="0" sz="1250" spc="-335">
                <a:latin typeface="Arial MT"/>
                <a:cs typeface="Arial MT"/>
              </a:rPr>
              <a:t> </a:t>
            </a:r>
            <a:r>
              <a:rPr dirty="0" sz="1250" spc="10">
                <a:latin typeface="Arial MT"/>
                <a:cs typeface="Arial MT"/>
              </a:rPr>
              <a:t>Student</a:t>
            </a:r>
            <a:r>
              <a:rPr dirty="0" sz="1250" spc="-60">
                <a:latin typeface="Arial MT"/>
                <a:cs typeface="Arial MT"/>
              </a:rPr>
              <a:t> </a:t>
            </a:r>
            <a:r>
              <a:rPr dirty="0" sz="1250" spc="10">
                <a:latin typeface="Arial MT"/>
                <a:cs typeface="Arial MT"/>
              </a:rPr>
              <a:t>ID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7656" y="5430778"/>
            <a:ext cx="1517015" cy="64389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R="5080" indent="43815">
              <a:lnSpc>
                <a:spcPct val="103200"/>
              </a:lnSpc>
              <a:spcBef>
                <a:spcPts val="85"/>
              </a:spcBef>
            </a:pPr>
            <a:r>
              <a:rPr dirty="0" sz="1250" spc="25">
                <a:latin typeface="Arial MT"/>
                <a:cs typeface="Arial MT"/>
              </a:rPr>
              <a:t>me</a:t>
            </a:r>
            <a:r>
              <a:rPr dirty="0" sz="1250" spc="-30">
                <a:latin typeface="Arial MT"/>
                <a:cs typeface="Arial MT"/>
              </a:rPr>
              <a:t> </a:t>
            </a:r>
            <a:r>
              <a:rPr dirty="0" sz="1250" spc="10">
                <a:latin typeface="Arial MT"/>
                <a:cs typeface="Arial MT"/>
              </a:rPr>
              <a:t>:</a:t>
            </a:r>
            <a:r>
              <a:rPr dirty="0" sz="1250" spc="-25">
                <a:latin typeface="Arial MT"/>
                <a:cs typeface="Arial MT"/>
              </a:rPr>
              <a:t> </a:t>
            </a:r>
            <a:r>
              <a:rPr dirty="0" sz="1250" spc="15">
                <a:latin typeface="Arial MT"/>
                <a:cs typeface="Arial MT"/>
              </a:rPr>
              <a:t>Chappidi</a:t>
            </a:r>
            <a:r>
              <a:rPr dirty="0" sz="1250" spc="-25">
                <a:latin typeface="Arial MT"/>
                <a:cs typeface="Arial MT"/>
              </a:rPr>
              <a:t> </a:t>
            </a:r>
            <a:r>
              <a:rPr dirty="0" sz="1250" spc="15">
                <a:latin typeface="Arial MT"/>
                <a:cs typeface="Arial MT"/>
              </a:rPr>
              <a:t>Vinay </a:t>
            </a:r>
            <a:r>
              <a:rPr dirty="0" sz="1250" spc="-335">
                <a:latin typeface="Arial MT"/>
                <a:cs typeface="Arial MT"/>
              </a:rPr>
              <a:t> </a:t>
            </a:r>
            <a:r>
              <a:rPr dirty="0" sz="1250" spc="10">
                <a:latin typeface="Arial MT"/>
                <a:cs typeface="Arial MT"/>
              </a:rPr>
              <a:t>dy</a:t>
            </a:r>
            <a:endParaRPr sz="1250">
              <a:latin typeface="Arial MT"/>
              <a:cs typeface="Arial MT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dirty="0" sz="1250" spc="10">
                <a:latin typeface="Arial MT"/>
                <a:cs typeface="Arial MT"/>
              </a:rPr>
              <a:t>:</a:t>
            </a:r>
            <a:r>
              <a:rPr dirty="0" sz="1250" spc="-30">
                <a:latin typeface="Arial MT"/>
                <a:cs typeface="Arial MT"/>
              </a:rPr>
              <a:t> </a:t>
            </a:r>
            <a:r>
              <a:rPr dirty="0" sz="1250" spc="15">
                <a:latin typeface="Arial MT"/>
                <a:cs typeface="Arial MT"/>
              </a:rPr>
              <a:t>720921104020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86255" y="2191511"/>
            <a:ext cx="7048500" cy="3167380"/>
            <a:chOff x="1286255" y="2191511"/>
            <a:chExt cx="7048500" cy="3167380"/>
          </a:xfrm>
        </p:grpSpPr>
        <p:sp>
          <p:nvSpPr>
            <p:cNvPr id="20" name="object 20"/>
            <p:cNvSpPr/>
            <p:nvPr/>
          </p:nvSpPr>
          <p:spPr>
            <a:xfrm>
              <a:off x="1286255" y="5356859"/>
              <a:ext cx="2322830" cy="0"/>
            </a:xfrm>
            <a:custGeom>
              <a:avLst/>
              <a:gdLst/>
              <a:ahLst/>
              <a:cxnLst/>
              <a:rect l="l" t="t" r="r" b="b"/>
              <a:pathLst>
                <a:path w="2322829" h="0">
                  <a:moveTo>
                    <a:pt x="0" y="0"/>
                  </a:moveTo>
                  <a:lnTo>
                    <a:pt x="2322576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655307" y="5356859"/>
              <a:ext cx="1588135" cy="0"/>
            </a:xfrm>
            <a:custGeom>
              <a:avLst/>
              <a:gdLst/>
              <a:ahLst/>
              <a:cxnLst/>
              <a:rect l="l" t="t" r="r" b="b"/>
              <a:pathLst>
                <a:path w="1588134" h="0">
                  <a:moveTo>
                    <a:pt x="0" y="0"/>
                  </a:moveTo>
                  <a:lnTo>
                    <a:pt x="1588008" y="0"/>
                  </a:lnTo>
                </a:path>
              </a:pathLst>
            </a:custGeom>
            <a:ln w="31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4267" y="2234183"/>
              <a:ext cx="1341120" cy="7787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52944" y="2191511"/>
              <a:ext cx="781811" cy="7787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91811" y="2278379"/>
              <a:ext cx="1856232" cy="60350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649183" y="5045590"/>
            <a:ext cx="11398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College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Name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61973" y="5430778"/>
            <a:ext cx="2072005" cy="4184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R="5080">
              <a:lnSpc>
                <a:spcPct val="103200"/>
              </a:lnSpc>
              <a:spcBef>
                <a:spcPts val="85"/>
              </a:spcBef>
            </a:pPr>
            <a:r>
              <a:rPr dirty="0" sz="1250" spc="15">
                <a:latin typeface="Arial MT"/>
                <a:cs typeface="Arial MT"/>
              </a:rPr>
              <a:t>Jct </a:t>
            </a:r>
            <a:r>
              <a:rPr dirty="0" sz="1250" spc="10">
                <a:latin typeface="Arial MT"/>
                <a:cs typeface="Arial MT"/>
              </a:rPr>
              <a:t>College of Engineering </a:t>
            </a:r>
            <a:r>
              <a:rPr dirty="0" sz="1250" spc="20">
                <a:latin typeface="Arial MT"/>
                <a:cs typeface="Arial MT"/>
              </a:rPr>
              <a:t>&amp; </a:t>
            </a:r>
            <a:r>
              <a:rPr dirty="0" sz="1250" spc="-335">
                <a:latin typeface="Arial MT"/>
                <a:cs typeface="Arial MT"/>
              </a:rPr>
              <a:t> </a:t>
            </a:r>
            <a:r>
              <a:rPr dirty="0" sz="1250" spc="10">
                <a:latin typeface="Arial MT"/>
                <a:cs typeface="Arial MT"/>
              </a:rPr>
              <a:t>Technology-Coimbatore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02131" y="926261"/>
            <a:ext cx="3901440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2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2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2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0147" y="1455167"/>
            <a:ext cx="177038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latin typeface="Arial MT"/>
                <a:cs typeface="Arial MT"/>
              </a:rPr>
              <a:t>Homepage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075" y="2019300"/>
            <a:ext cx="8711183" cy="43784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31" y="926261"/>
            <a:ext cx="390144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Next</a:t>
            </a:r>
            <a:r>
              <a:rPr dirty="0" spc="-15"/>
              <a:t> </a:t>
            </a:r>
            <a:r>
              <a:rPr dirty="0"/>
              <a:t>Gen</a:t>
            </a:r>
            <a:r>
              <a:rPr dirty="0" spc="-30"/>
              <a:t> </a:t>
            </a:r>
            <a:r>
              <a:rPr dirty="0"/>
              <a:t>Employability</a:t>
            </a:r>
            <a:r>
              <a:rPr dirty="0" spc="-40"/>
              <a:t> </a:t>
            </a:r>
            <a:r>
              <a:rPr dirty="0"/>
              <a:t>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42169" y="1718687"/>
            <a:ext cx="120332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5" b="1">
                <a:latin typeface="Arial"/>
                <a:cs typeface="Arial"/>
              </a:rPr>
              <a:t>U</a:t>
            </a:r>
            <a:r>
              <a:rPr dirty="0" sz="1600" spc="20" b="1">
                <a:latin typeface="Arial"/>
                <a:cs typeface="Arial"/>
              </a:rPr>
              <a:t>se</a:t>
            </a:r>
            <a:r>
              <a:rPr dirty="0" sz="1600" spc="10" b="1">
                <a:latin typeface="Arial"/>
                <a:cs typeface="Arial"/>
              </a:rPr>
              <a:t>r</a:t>
            </a:r>
            <a:r>
              <a:rPr dirty="0" sz="1600" spc="5" b="1">
                <a:latin typeface="Arial"/>
                <a:cs typeface="Arial"/>
              </a:rPr>
              <a:t>-</a:t>
            </a:r>
            <a:r>
              <a:rPr dirty="0" sz="1600" spc="40" b="1">
                <a:latin typeface="Arial"/>
                <a:cs typeface="Arial"/>
              </a:rPr>
              <a:t>P</a:t>
            </a:r>
            <a:r>
              <a:rPr dirty="0" sz="1600" spc="10" b="1">
                <a:latin typeface="Arial"/>
                <a:cs typeface="Arial"/>
              </a:rPr>
              <a:t>r</a:t>
            </a:r>
            <a:r>
              <a:rPr dirty="0" sz="1600" spc="5" b="1">
                <a:latin typeface="Arial"/>
                <a:cs typeface="Arial"/>
              </a:rPr>
              <a:t>of</a:t>
            </a:r>
            <a:r>
              <a:rPr dirty="0" sz="1600" spc="10" b="1">
                <a:latin typeface="Arial"/>
                <a:cs typeface="Arial"/>
              </a:rPr>
              <a:t>ile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0431" y="2115311"/>
            <a:ext cx="8474964" cy="42336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31" y="926261"/>
            <a:ext cx="390144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Next</a:t>
            </a:r>
            <a:r>
              <a:rPr dirty="0" spc="-15"/>
              <a:t> </a:t>
            </a:r>
            <a:r>
              <a:rPr dirty="0"/>
              <a:t>Gen</a:t>
            </a:r>
            <a:r>
              <a:rPr dirty="0" spc="-30"/>
              <a:t> </a:t>
            </a:r>
            <a:r>
              <a:rPr dirty="0"/>
              <a:t>Employability</a:t>
            </a:r>
            <a:r>
              <a:rPr dirty="0" spc="-40"/>
              <a:t> </a:t>
            </a:r>
            <a:r>
              <a:rPr dirty="0"/>
              <a:t>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25483" y="1738508"/>
            <a:ext cx="123634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5" b="1">
                <a:latin typeface="Arial"/>
                <a:cs typeface="Arial"/>
              </a:rPr>
              <a:t>Admin-Page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4940" y="2154936"/>
            <a:ext cx="7837931" cy="41727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31" y="926261"/>
            <a:ext cx="390144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Next</a:t>
            </a:r>
            <a:r>
              <a:rPr dirty="0" spc="-15"/>
              <a:t> </a:t>
            </a:r>
            <a:r>
              <a:rPr dirty="0"/>
              <a:t>Gen</a:t>
            </a:r>
            <a:r>
              <a:rPr dirty="0" spc="-30"/>
              <a:t> </a:t>
            </a:r>
            <a:r>
              <a:rPr dirty="0"/>
              <a:t>Employability</a:t>
            </a:r>
            <a:r>
              <a:rPr dirty="0" spc="-40"/>
              <a:t> </a:t>
            </a:r>
            <a:r>
              <a:rPr dirty="0"/>
              <a:t>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13002" y="1743160"/>
            <a:ext cx="1861820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5" b="1">
                <a:latin typeface="Arial"/>
                <a:cs typeface="Arial"/>
              </a:rPr>
              <a:t>Departments-Page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2916" y="2176272"/>
            <a:ext cx="8378951" cy="39730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31" y="926261"/>
            <a:ext cx="390144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Next</a:t>
            </a:r>
            <a:r>
              <a:rPr dirty="0" spc="-15"/>
              <a:t> </a:t>
            </a:r>
            <a:r>
              <a:rPr dirty="0"/>
              <a:t>Gen</a:t>
            </a:r>
            <a:r>
              <a:rPr dirty="0" spc="-30"/>
              <a:t> </a:t>
            </a:r>
            <a:r>
              <a:rPr dirty="0"/>
              <a:t>Employability</a:t>
            </a:r>
            <a:r>
              <a:rPr dirty="0" spc="-40"/>
              <a:t> </a:t>
            </a:r>
            <a:r>
              <a:rPr dirty="0"/>
              <a:t>Program</a:t>
            </a:r>
          </a:p>
        </p:txBody>
      </p:sp>
      <p:sp>
        <p:nvSpPr>
          <p:cNvPr id="10" name="object 10"/>
          <p:cNvSpPr/>
          <p:nvPr/>
        </p:nvSpPr>
        <p:spPr>
          <a:xfrm>
            <a:off x="390131" y="2313431"/>
            <a:ext cx="9729470" cy="4363720"/>
          </a:xfrm>
          <a:custGeom>
            <a:avLst/>
            <a:gdLst/>
            <a:ahLst/>
            <a:cxnLst/>
            <a:rect l="l" t="t" r="r" b="b"/>
            <a:pathLst>
              <a:path w="9729470" h="4363720">
                <a:moveTo>
                  <a:pt x="9729229" y="3739908"/>
                </a:moveTo>
                <a:lnTo>
                  <a:pt x="9287269" y="3739908"/>
                </a:lnTo>
                <a:lnTo>
                  <a:pt x="9287269" y="3491484"/>
                </a:lnTo>
                <a:lnTo>
                  <a:pt x="6769608" y="3491484"/>
                </a:lnTo>
                <a:lnTo>
                  <a:pt x="6769608" y="3364992"/>
                </a:lnTo>
                <a:lnTo>
                  <a:pt x="9547860" y="3364992"/>
                </a:lnTo>
                <a:lnTo>
                  <a:pt x="9547860" y="2991624"/>
                </a:lnTo>
                <a:lnTo>
                  <a:pt x="4082808" y="2991624"/>
                </a:lnTo>
                <a:lnTo>
                  <a:pt x="4082808" y="2866656"/>
                </a:lnTo>
                <a:lnTo>
                  <a:pt x="7133844" y="2866656"/>
                </a:lnTo>
                <a:lnTo>
                  <a:pt x="7133844" y="2616708"/>
                </a:lnTo>
                <a:lnTo>
                  <a:pt x="8830069" y="2616708"/>
                </a:lnTo>
                <a:lnTo>
                  <a:pt x="8830069" y="2368296"/>
                </a:lnTo>
                <a:lnTo>
                  <a:pt x="9032761" y="2368296"/>
                </a:lnTo>
                <a:lnTo>
                  <a:pt x="9032761" y="2118360"/>
                </a:lnTo>
                <a:lnTo>
                  <a:pt x="9482328" y="2118360"/>
                </a:lnTo>
                <a:lnTo>
                  <a:pt x="9482328" y="1744980"/>
                </a:lnTo>
                <a:lnTo>
                  <a:pt x="3735324" y="1744980"/>
                </a:lnTo>
                <a:lnTo>
                  <a:pt x="3735324" y="1620012"/>
                </a:lnTo>
                <a:lnTo>
                  <a:pt x="5817108" y="1620012"/>
                </a:lnTo>
                <a:lnTo>
                  <a:pt x="5817108" y="1370076"/>
                </a:lnTo>
                <a:lnTo>
                  <a:pt x="9258313" y="1370076"/>
                </a:lnTo>
                <a:lnTo>
                  <a:pt x="9258313" y="996696"/>
                </a:lnTo>
                <a:lnTo>
                  <a:pt x="2767584" y="996696"/>
                </a:lnTo>
                <a:lnTo>
                  <a:pt x="2767584" y="746760"/>
                </a:lnTo>
                <a:lnTo>
                  <a:pt x="1933968" y="746760"/>
                </a:lnTo>
                <a:lnTo>
                  <a:pt x="1933968" y="621792"/>
                </a:lnTo>
                <a:lnTo>
                  <a:pt x="9031224" y="621792"/>
                </a:lnTo>
                <a:lnTo>
                  <a:pt x="9031224" y="373380"/>
                </a:lnTo>
                <a:lnTo>
                  <a:pt x="9701797" y="373380"/>
                </a:lnTo>
                <a:lnTo>
                  <a:pt x="9701797" y="0"/>
                </a:lnTo>
                <a:lnTo>
                  <a:pt x="3656076" y="0"/>
                </a:lnTo>
                <a:lnTo>
                  <a:pt x="3643884" y="0"/>
                </a:lnTo>
                <a:lnTo>
                  <a:pt x="71640" y="0"/>
                </a:lnTo>
                <a:lnTo>
                  <a:pt x="71640" y="248412"/>
                </a:lnTo>
                <a:lnTo>
                  <a:pt x="0" y="248412"/>
                </a:lnTo>
                <a:lnTo>
                  <a:pt x="0" y="498360"/>
                </a:lnTo>
                <a:lnTo>
                  <a:pt x="0" y="621792"/>
                </a:lnTo>
                <a:lnTo>
                  <a:pt x="0" y="871728"/>
                </a:lnTo>
                <a:lnTo>
                  <a:pt x="71640" y="871728"/>
                </a:lnTo>
                <a:lnTo>
                  <a:pt x="71640" y="996696"/>
                </a:lnTo>
                <a:lnTo>
                  <a:pt x="0" y="996696"/>
                </a:lnTo>
                <a:lnTo>
                  <a:pt x="0" y="1246644"/>
                </a:lnTo>
                <a:lnTo>
                  <a:pt x="0" y="1370076"/>
                </a:lnTo>
                <a:lnTo>
                  <a:pt x="0" y="1495044"/>
                </a:lnTo>
                <a:lnTo>
                  <a:pt x="0" y="1620012"/>
                </a:lnTo>
                <a:lnTo>
                  <a:pt x="0" y="1868424"/>
                </a:lnTo>
                <a:lnTo>
                  <a:pt x="71640" y="1868424"/>
                </a:lnTo>
                <a:lnTo>
                  <a:pt x="71640" y="1994916"/>
                </a:lnTo>
                <a:lnTo>
                  <a:pt x="0" y="1994916"/>
                </a:lnTo>
                <a:lnTo>
                  <a:pt x="0" y="2368296"/>
                </a:lnTo>
                <a:lnTo>
                  <a:pt x="71640" y="2368296"/>
                </a:lnTo>
                <a:lnTo>
                  <a:pt x="71640" y="2493276"/>
                </a:lnTo>
                <a:lnTo>
                  <a:pt x="0" y="2493276"/>
                </a:lnTo>
                <a:lnTo>
                  <a:pt x="0" y="2743200"/>
                </a:lnTo>
                <a:lnTo>
                  <a:pt x="0" y="2866656"/>
                </a:lnTo>
                <a:lnTo>
                  <a:pt x="0" y="3116592"/>
                </a:lnTo>
                <a:lnTo>
                  <a:pt x="71640" y="3116592"/>
                </a:lnTo>
                <a:lnTo>
                  <a:pt x="71640" y="3241560"/>
                </a:lnTo>
                <a:lnTo>
                  <a:pt x="0" y="3241560"/>
                </a:lnTo>
                <a:lnTo>
                  <a:pt x="0" y="3614940"/>
                </a:lnTo>
                <a:lnTo>
                  <a:pt x="71640" y="3614940"/>
                </a:lnTo>
                <a:lnTo>
                  <a:pt x="71640" y="3739908"/>
                </a:lnTo>
                <a:lnTo>
                  <a:pt x="0" y="3739908"/>
                </a:lnTo>
                <a:lnTo>
                  <a:pt x="0" y="3989844"/>
                </a:lnTo>
                <a:lnTo>
                  <a:pt x="0" y="4113276"/>
                </a:lnTo>
                <a:lnTo>
                  <a:pt x="0" y="4363224"/>
                </a:lnTo>
                <a:lnTo>
                  <a:pt x="2383548" y="4363224"/>
                </a:lnTo>
                <a:lnTo>
                  <a:pt x="2383548" y="4113276"/>
                </a:lnTo>
                <a:lnTo>
                  <a:pt x="9729229" y="4113276"/>
                </a:lnTo>
                <a:lnTo>
                  <a:pt x="9729229" y="3739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8759" y="1644059"/>
            <a:ext cx="9892030" cy="49834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Future</a:t>
            </a:r>
            <a:r>
              <a:rPr dirty="0" sz="1850" spc="-15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Enhancements</a:t>
            </a:r>
            <a:r>
              <a:rPr dirty="0" sz="1850" spc="5" b="1">
                <a:solidFill>
                  <a:srgbClr val="364150"/>
                </a:solidFill>
                <a:latin typeface="Arial"/>
                <a:cs typeface="Arial"/>
              </a:rPr>
              <a:t>:</a:t>
            </a:r>
            <a:endParaRPr sz="185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1485"/>
              </a:spcBef>
            </a:pP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1.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Artificial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Intelligence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19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Machine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Learning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Integration</a:t>
            </a:r>
            <a:endParaRPr sz="1600">
              <a:latin typeface="Segoe UI Symbol"/>
              <a:cs typeface="Segoe UI Symbol"/>
            </a:endParaRPr>
          </a:p>
          <a:p>
            <a:pPr marL="161925" marR="32384">
              <a:lnSpc>
                <a:spcPts val="1970"/>
              </a:lnSpc>
              <a:spcBef>
                <a:spcPts val="6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235585" algn="l"/>
              </a:tabLst>
            </a:pP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Content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Recommendation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System: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Implement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machine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learning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algorithms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analyze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user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behavior,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preferences,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interactions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with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content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provide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personalized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note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recommendations.</a:t>
            </a:r>
            <a:endParaRPr sz="1600">
              <a:latin typeface="Segoe UI Symbol"/>
              <a:cs typeface="Segoe UI Symbol"/>
            </a:endParaRPr>
          </a:p>
          <a:p>
            <a:pPr marL="234950" indent="-73660">
              <a:lnSpc>
                <a:spcPts val="1880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235585" algn="l"/>
              </a:tabLst>
            </a:pP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Automatic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Categorization: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Utilize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natural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language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processing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85">
                <a:solidFill>
                  <a:srgbClr val="0C0C0C"/>
                </a:solidFill>
                <a:latin typeface="Segoe UI Symbol"/>
                <a:cs typeface="Segoe UI Symbol"/>
              </a:rPr>
              <a:t>(NLP)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techniques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endParaRPr sz="1600">
              <a:latin typeface="Segoe UI Symbol"/>
              <a:cs typeface="Segoe UI Symbol"/>
            </a:endParaRPr>
          </a:p>
          <a:p>
            <a:pPr marL="161925" marR="476250">
              <a:lnSpc>
                <a:spcPct val="102499"/>
              </a:lnSpc>
            </a:pP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automatically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categorize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notes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Segoe UI Symbol"/>
                <a:cs typeface="Segoe UI Symbol"/>
              </a:rPr>
              <a:t>based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on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their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content,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making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upload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process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more </a:t>
            </a:r>
            <a:r>
              <a:rPr dirty="0" sz="1600" spc="-4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efficient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improving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discoverability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of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Segoe UI Symbol"/>
                <a:cs typeface="Segoe UI Symbol"/>
              </a:rPr>
              <a:t>resources.</a:t>
            </a:r>
            <a:endParaRPr sz="1600">
              <a:latin typeface="Segoe UI Symbol"/>
              <a:cs typeface="Segoe UI Symbol"/>
            </a:endParaRPr>
          </a:p>
          <a:p>
            <a:pPr marL="161925">
              <a:lnSpc>
                <a:spcPct val="100000"/>
              </a:lnSpc>
              <a:spcBef>
                <a:spcPts val="35"/>
              </a:spcBef>
            </a:pP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2.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Enhanced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Collaboration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Features</a:t>
            </a:r>
            <a:endParaRPr sz="1600">
              <a:latin typeface="Segoe UI Symbol"/>
              <a:cs typeface="Segoe UI Symbol"/>
            </a:endParaRPr>
          </a:p>
          <a:p>
            <a:pPr marL="161925" marR="250825">
              <a:lnSpc>
                <a:spcPct val="102499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235585" algn="l"/>
              </a:tabLst>
            </a:pP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Real-Time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Collaboration: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Introduce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real-time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editing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commenting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features,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allowing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multiple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users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work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on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same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document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simultaneously,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similar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Segoe UI Symbol"/>
                <a:cs typeface="Segoe UI Symbol"/>
              </a:rPr>
              <a:t>Google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Segoe UI Symbol"/>
                <a:cs typeface="Segoe UI Symbol"/>
              </a:rPr>
              <a:t>Docs.</a:t>
            </a:r>
            <a:endParaRPr sz="1600">
              <a:latin typeface="Segoe UI Symbol"/>
              <a:cs typeface="Segoe UI Symbol"/>
            </a:endParaRPr>
          </a:p>
          <a:p>
            <a:pPr marL="161925" marR="902969">
              <a:lnSpc>
                <a:spcPts val="1970"/>
              </a:lnSpc>
              <a:spcBef>
                <a:spcPts val="6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235585" algn="l"/>
              </a:tabLst>
            </a:pP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Study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Groups: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Enable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users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create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join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study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groups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within</a:t>
            </a:r>
            <a:r>
              <a:rPr dirty="0" sz="1600" spc="24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application,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fostering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more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organized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collaborative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learning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environment.</a:t>
            </a:r>
            <a:endParaRPr sz="1600">
              <a:latin typeface="Segoe UI Symbol"/>
              <a:cs typeface="Segoe UI Symbol"/>
            </a:endParaRPr>
          </a:p>
          <a:p>
            <a:pPr marL="161925">
              <a:lnSpc>
                <a:spcPts val="1889"/>
              </a:lnSpc>
            </a:pP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3.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Integration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with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External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Platforms</a:t>
            </a:r>
            <a:endParaRPr sz="1600">
              <a:latin typeface="Segoe UI Symbol"/>
              <a:cs typeface="Segoe UI Symbol"/>
            </a:endParaRPr>
          </a:p>
          <a:p>
            <a:pPr marL="161925" marR="186690">
              <a:lnSpc>
                <a:spcPts val="1970"/>
              </a:lnSpc>
              <a:spcBef>
                <a:spcPts val="6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235585" algn="l"/>
              </a:tabLst>
            </a:pP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Cloud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Storage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Services: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Offer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integration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with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cloud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storage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platforms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(e.g.,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Segoe UI Symbol"/>
                <a:cs typeface="Segoe UI Symbol"/>
              </a:rPr>
              <a:t>Google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Drive,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Dropbox)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allow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users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Segoe UI Symbol"/>
                <a:cs typeface="Segoe UI Symbol"/>
              </a:rPr>
              <a:t>easily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upload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backup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their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notes.</a:t>
            </a:r>
            <a:endParaRPr sz="1600">
              <a:latin typeface="Segoe UI Symbol"/>
              <a:cs typeface="Segoe UI Symbol"/>
            </a:endParaRPr>
          </a:p>
          <a:p>
            <a:pPr marL="161925" marR="5080">
              <a:lnSpc>
                <a:spcPts val="1960"/>
              </a:lnSpc>
              <a:spcBef>
                <a:spcPts val="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235585" algn="l"/>
              </a:tabLst>
            </a:pP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Educational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Segoe UI Symbol"/>
                <a:cs typeface="Segoe UI Symbol"/>
              </a:rPr>
              <a:t>Tools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Platforms: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Integrate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with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other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educational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platforms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tools, </a:t>
            </a:r>
            <a:r>
              <a:rPr dirty="0" sz="1600" spc="8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providing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seamless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experience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for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users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Segoe UI Symbol"/>
                <a:cs typeface="Segoe UI Symbol"/>
              </a:rPr>
              <a:t>access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wide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range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40">
                <a:solidFill>
                  <a:srgbClr val="0C0C0C"/>
                </a:solidFill>
                <a:latin typeface="Segoe UI Symbol"/>
                <a:cs typeface="Segoe UI Symbol"/>
              </a:rPr>
              <a:t>of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Segoe UI Symbol"/>
                <a:cs typeface="Segoe UI Symbol"/>
              </a:rPr>
              <a:t>resources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Segoe UI Symbol"/>
                <a:cs typeface="Segoe UI Symbol"/>
              </a:rPr>
              <a:t>tools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from</a:t>
            </a:r>
            <a:endParaRPr sz="1600">
              <a:latin typeface="Segoe UI Symbol"/>
              <a:cs typeface="Segoe UI Symbol"/>
            </a:endParaRPr>
          </a:p>
          <a:p>
            <a:pPr marL="161925">
              <a:lnSpc>
                <a:spcPts val="1889"/>
              </a:lnSpc>
            </a:pP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within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application.</a:t>
            </a:r>
            <a:endParaRPr sz="16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31" y="926261"/>
            <a:ext cx="390144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Next</a:t>
            </a:r>
            <a:r>
              <a:rPr dirty="0" spc="-15"/>
              <a:t> </a:t>
            </a:r>
            <a:r>
              <a:rPr dirty="0"/>
              <a:t>Gen</a:t>
            </a:r>
            <a:r>
              <a:rPr dirty="0" spc="-30"/>
              <a:t> </a:t>
            </a:r>
            <a:r>
              <a:rPr dirty="0"/>
              <a:t>Employability</a:t>
            </a:r>
            <a:r>
              <a:rPr dirty="0" spc="-40"/>
              <a:t> </a:t>
            </a:r>
            <a:r>
              <a:rPr dirty="0"/>
              <a:t>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6415" y="1502947"/>
            <a:ext cx="10001250" cy="258572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Conclusion</a:t>
            </a:r>
            <a:endParaRPr sz="1850">
              <a:latin typeface="Arial"/>
              <a:cs typeface="Arial"/>
            </a:endParaRPr>
          </a:p>
          <a:p>
            <a:pPr algn="just" marL="13970" marR="5080">
              <a:lnSpc>
                <a:spcPct val="102200"/>
              </a:lnSpc>
              <a:spcBef>
                <a:spcPts val="1025"/>
              </a:spcBef>
            </a:pPr>
            <a:r>
              <a:rPr dirty="0" sz="1600" spc="30">
                <a:latin typeface="Arial MT"/>
                <a:cs typeface="Arial MT"/>
              </a:rPr>
              <a:t>In </a:t>
            </a:r>
            <a:r>
              <a:rPr dirty="0" sz="1600" spc="50">
                <a:latin typeface="Arial MT"/>
                <a:cs typeface="Arial MT"/>
              </a:rPr>
              <a:t>conclusion, </a:t>
            </a:r>
            <a:r>
              <a:rPr dirty="0" sz="1600" spc="45">
                <a:latin typeface="Arial MT"/>
                <a:cs typeface="Arial MT"/>
              </a:rPr>
              <a:t>note </a:t>
            </a:r>
            <a:r>
              <a:rPr dirty="0" sz="1600" spc="50">
                <a:latin typeface="Arial MT"/>
                <a:cs typeface="Arial MT"/>
              </a:rPr>
              <a:t>sharing applications serve </a:t>
            </a:r>
            <a:r>
              <a:rPr dirty="0" sz="1600" spc="40">
                <a:latin typeface="Arial MT"/>
                <a:cs typeface="Arial MT"/>
              </a:rPr>
              <a:t>as </a:t>
            </a:r>
            <a:r>
              <a:rPr dirty="0" sz="1600" spc="50">
                <a:latin typeface="Arial MT"/>
                <a:cs typeface="Arial MT"/>
              </a:rPr>
              <a:t>versatile tools that </a:t>
            </a:r>
            <a:r>
              <a:rPr dirty="0" sz="1600" spc="55">
                <a:latin typeface="Arial MT"/>
                <a:cs typeface="Arial MT"/>
              </a:rPr>
              <a:t>facilitate collaboration, knowledge </a:t>
            </a:r>
            <a:r>
              <a:rPr dirty="0" sz="1600" spc="60">
                <a:latin typeface="Arial MT"/>
                <a:cs typeface="Arial MT"/>
              </a:rPr>
              <a:t> </a:t>
            </a:r>
            <a:r>
              <a:rPr dirty="0" sz="1600" spc="100">
                <a:latin typeface="Arial MT"/>
                <a:cs typeface="Arial MT"/>
              </a:rPr>
              <a:t>exchange, </a:t>
            </a:r>
            <a:r>
              <a:rPr dirty="0" sz="1600" spc="75">
                <a:latin typeface="Arial MT"/>
                <a:cs typeface="Arial MT"/>
              </a:rPr>
              <a:t>and </a:t>
            </a:r>
            <a:r>
              <a:rPr dirty="0" sz="1600" spc="100">
                <a:latin typeface="Arial MT"/>
                <a:cs typeface="Arial MT"/>
              </a:rPr>
              <a:t>organization </a:t>
            </a:r>
            <a:r>
              <a:rPr dirty="0" sz="1600" spc="95">
                <a:latin typeface="Arial MT"/>
                <a:cs typeface="Arial MT"/>
              </a:rPr>
              <a:t>across various </a:t>
            </a:r>
            <a:r>
              <a:rPr dirty="0" sz="1600" spc="100">
                <a:latin typeface="Arial MT"/>
                <a:cs typeface="Arial MT"/>
              </a:rPr>
              <a:t>domains. Whether </a:t>
            </a:r>
            <a:r>
              <a:rPr dirty="0" sz="1600" spc="95">
                <a:latin typeface="Arial MT"/>
                <a:cs typeface="Arial MT"/>
              </a:rPr>
              <a:t>utilized </a:t>
            </a:r>
            <a:r>
              <a:rPr dirty="0" sz="1600" spc="70">
                <a:latin typeface="Arial MT"/>
                <a:cs typeface="Arial MT"/>
              </a:rPr>
              <a:t>for </a:t>
            </a:r>
            <a:r>
              <a:rPr dirty="0" sz="1600" spc="105">
                <a:latin typeface="Arial MT"/>
                <a:cs typeface="Arial MT"/>
              </a:rPr>
              <a:t>educational </a:t>
            </a:r>
            <a:r>
              <a:rPr dirty="0" sz="1600" spc="110">
                <a:latin typeface="Arial MT"/>
                <a:cs typeface="Arial MT"/>
              </a:rPr>
              <a:t>purposes, </a:t>
            </a:r>
            <a:r>
              <a:rPr dirty="0" sz="1600" spc="114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professional endeavors, or personal organization, these platforms </a:t>
            </a:r>
            <a:r>
              <a:rPr dirty="0" sz="1600" spc="10">
                <a:latin typeface="Arial MT"/>
                <a:cs typeface="Arial MT"/>
              </a:rPr>
              <a:t>offer </a:t>
            </a:r>
            <a:r>
              <a:rPr dirty="0" sz="1600" spc="15">
                <a:latin typeface="Arial MT"/>
                <a:cs typeface="Arial MT"/>
              </a:rPr>
              <a:t>a centralized </a:t>
            </a:r>
            <a:r>
              <a:rPr dirty="0" sz="1600" spc="20">
                <a:latin typeface="Arial MT"/>
                <a:cs typeface="Arial MT"/>
              </a:rPr>
              <a:t>hub </a:t>
            </a:r>
            <a:r>
              <a:rPr dirty="0" sz="1600" spc="10">
                <a:latin typeface="Arial MT"/>
                <a:cs typeface="Arial MT"/>
              </a:rPr>
              <a:t>for </a:t>
            </a:r>
            <a:r>
              <a:rPr dirty="0" sz="1600" spc="15">
                <a:latin typeface="Arial MT"/>
                <a:cs typeface="Arial MT"/>
              </a:rPr>
              <a:t>users </a:t>
            </a:r>
            <a:r>
              <a:rPr dirty="0" sz="1600" spc="10">
                <a:latin typeface="Arial MT"/>
                <a:cs typeface="Arial MT"/>
              </a:rPr>
              <a:t>to </a:t>
            </a:r>
            <a:r>
              <a:rPr dirty="0" sz="1600" spc="15">
                <a:latin typeface="Arial MT"/>
                <a:cs typeface="Arial MT"/>
              </a:rPr>
              <a:t>create,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70">
                <a:latin typeface="Arial MT"/>
                <a:cs typeface="Arial MT"/>
              </a:rPr>
              <a:t>share, </a:t>
            </a:r>
            <a:r>
              <a:rPr dirty="0" sz="1600" spc="55">
                <a:latin typeface="Arial MT"/>
                <a:cs typeface="Arial MT"/>
              </a:rPr>
              <a:t>and </a:t>
            </a:r>
            <a:r>
              <a:rPr dirty="0" sz="1600" spc="70">
                <a:latin typeface="Arial MT"/>
                <a:cs typeface="Arial MT"/>
              </a:rPr>
              <a:t>collaborate </a:t>
            </a:r>
            <a:r>
              <a:rPr dirty="0" sz="1600" spc="40">
                <a:latin typeface="Arial MT"/>
                <a:cs typeface="Arial MT"/>
              </a:rPr>
              <a:t>on </a:t>
            </a:r>
            <a:r>
              <a:rPr dirty="0" sz="1600" spc="70">
                <a:latin typeface="Arial MT"/>
                <a:cs typeface="Arial MT"/>
              </a:rPr>
              <a:t>notes. </a:t>
            </a:r>
            <a:r>
              <a:rPr dirty="0" sz="1600" spc="50">
                <a:latin typeface="Arial MT"/>
                <a:cs typeface="Arial MT"/>
              </a:rPr>
              <a:t>By </a:t>
            </a:r>
            <a:r>
              <a:rPr dirty="0" sz="1600" spc="75">
                <a:latin typeface="Arial MT"/>
                <a:cs typeface="Arial MT"/>
              </a:rPr>
              <a:t>promoting </a:t>
            </a:r>
            <a:r>
              <a:rPr dirty="0" sz="1600" spc="70">
                <a:latin typeface="Arial MT"/>
                <a:cs typeface="Arial MT"/>
              </a:rPr>
              <a:t>efficient </a:t>
            </a:r>
            <a:r>
              <a:rPr dirty="0" sz="1600" spc="80">
                <a:latin typeface="Arial MT"/>
                <a:cs typeface="Arial MT"/>
              </a:rPr>
              <a:t>communication, </a:t>
            </a:r>
            <a:r>
              <a:rPr dirty="0" sz="1600" spc="75">
                <a:latin typeface="Arial MT"/>
                <a:cs typeface="Arial MT"/>
              </a:rPr>
              <a:t>enhancing productivity, </a:t>
            </a:r>
            <a:r>
              <a:rPr dirty="0" sz="1600" spc="60">
                <a:latin typeface="Arial MT"/>
                <a:cs typeface="Arial MT"/>
              </a:rPr>
              <a:t>and </a:t>
            </a:r>
            <a:r>
              <a:rPr dirty="0" sz="1600" spc="65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fostering </a:t>
            </a:r>
            <a:r>
              <a:rPr dirty="0" sz="1600" spc="15">
                <a:latin typeface="Arial MT"/>
                <a:cs typeface="Arial MT"/>
              </a:rPr>
              <a:t>learning </a:t>
            </a:r>
            <a:r>
              <a:rPr dirty="0" sz="1600" spc="20">
                <a:latin typeface="Arial MT"/>
                <a:cs typeface="Arial MT"/>
              </a:rPr>
              <a:t>and </a:t>
            </a:r>
            <a:r>
              <a:rPr dirty="0" sz="1600" spc="15">
                <a:latin typeface="Arial MT"/>
                <a:cs typeface="Arial MT"/>
              </a:rPr>
              <a:t>growth, note sharing applications play a </a:t>
            </a:r>
            <a:r>
              <a:rPr dirty="0" sz="1600" spc="10">
                <a:latin typeface="Arial MT"/>
                <a:cs typeface="Arial MT"/>
              </a:rPr>
              <a:t>crucial role </a:t>
            </a:r>
            <a:r>
              <a:rPr dirty="0" sz="1600" spc="5">
                <a:latin typeface="Arial MT"/>
                <a:cs typeface="Arial MT"/>
              </a:rPr>
              <a:t>in </a:t>
            </a:r>
            <a:r>
              <a:rPr dirty="0" sz="1600" spc="15">
                <a:latin typeface="Arial MT"/>
                <a:cs typeface="Arial MT"/>
              </a:rPr>
              <a:t>empowering </a:t>
            </a:r>
            <a:r>
              <a:rPr dirty="0" sz="1600" spc="10">
                <a:latin typeface="Arial MT"/>
                <a:cs typeface="Arial MT"/>
              </a:rPr>
              <a:t>individuals, </a:t>
            </a:r>
            <a:r>
              <a:rPr dirty="0" sz="1600" spc="15">
                <a:latin typeface="Arial MT"/>
                <a:cs typeface="Arial MT"/>
              </a:rPr>
              <a:t>teams,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35">
                <a:latin typeface="Arial MT"/>
                <a:cs typeface="Arial MT"/>
              </a:rPr>
              <a:t>and </a:t>
            </a:r>
            <a:r>
              <a:rPr dirty="0" sz="1600" spc="40">
                <a:latin typeface="Arial MT"/>
                <a:cs typeface="Arial MT"/>
              </a:rPr>
              <a:t>communities </a:t>
            </a:r>
            <a:r>
              <a:rPr dirty="0" sz="1600" spc="35">
                <a:latin typeface="Arial MT"/>
                <a:cs typeface="Arial MT"/>
              </a:rPr>
              <a:t>to </a:t>
            </a:r>
            <a:r>
              <a:rPr dirty="0" sz="1600" spc="40">
                <a:latin typeface="Arial MT"/>
                <a:cs typeface="Arial MT"/>
              </a:rPr>
              <a:t>connect, collaborate, and succeed </a:t>
            </a:r>
            <a:r>
              <a:rPr dirty="0" sz="1600" spc="20">
                <a:latin typeface="Arial MT"/>
                <a:cs typeface="Arial MT"/>
              </a:rPr>
              <a:t>in </a:t>
            </a:r>
            <a:r>
              <a:rPr dirty="0" sz="1600" spc="40">
                <a:latin typeface="Arial MT"/>
                <a:cs typeface="Arial MT"/>
              </a:rPr>
              <a:t>today's digital </a:t>
            </a:r>
            <a:r>
              <a:rPr dirty="0" sz="1600" spc="35">
                <a:latin typeface="Arial MT"/>
                <a:cs typeface="Arial MT"/>
              </a:rPr>
              <a:t>age. As </a:t>
            </a:r>
            <a:r>
              <a:rPr dirty="0" sz="1600" spc="45">
                <a:latin typeface="Arial MT"/>
                <a:cs typeface="Arial MT"/>
              </a:rPr>
              <a:t>technology continues </a:t>
            </a:r>
            <a:r>
              <a:rPr dirty="0" sz="1600" spc="30">
                <a:latin typeface="Arial MT"/>
                <a:cs typeface="Arial MT"/>
              </a:rPr>
              <a:t>to 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20">
                <a:latin typeface="Arial MT"/>
                <a:cs typeface="Arial MT"/>
              </a:rPr>
              <a:t>evolve, the </a:t>
            </a:r>
            <a:r>
              <a:rPr dirty="0" sz="1600" spc="25">
                <a:latin typeface="Arial MT"/>
                <a:cs typeface="Arial MT"/>
              </a:rPr>
              <a:t>significance </a:t>
            </a:r>
            <a:r>
              <a:rPr dirty="0" sz="1600" spc="20">
                <a:latin typeface="Arial MT"/>
                <a:cs typeface="Arial MT"/>
              </a:rPr>
              <a:t>and </a:t>
            </a:r>
            <a:r>
              <a:rPr dirty="0" sz="1600" spc="25">
                <a:latin typeface="Arial MT"/>
                <a:cs typeface="Arial MT"/>
              </a:rPr>
              <a:t>impact </a:t>
            </a:r>
            <a:r>
              <a:rPr dirty="0" sz="1600" spc="15">
                <a:latin typeface="Arial MT"/>
                <a:cs typeface="Arial MT"/>
              </a:rPr>
              <a:t>of </a:t>
            </a:r>
            <a:r>
              <a:rPr dirty="0" sz="1600" spc="25">
                <a:latin typeface="Arial MT"/>
                <a:cs typeface="Arial MT"/>
              </a:rPr>
              <a:t>note sharing </a:t>
            </a:r>
            <a:r>
              <a:rPr dirty="0" sz="1600" spc="30">
                <a:latin typeface="Arial MT"/>
                <a:cs typeface="Arial MT"/>
              </a:rPr>
              <a:t>applications </a:t>
            </a:r>
            <a:r>
              <a:rPr dirty="0" sz="1600" spc="20">
                <a:latin typeface="Arial MT"/>
                <a:cs typeface="Arial MT"/>
              </a:rPr>
              <a:t>are </a:t>
            </a:r>
            <a:r>
              <a:rPr dirty="0" sz="1600" spc="30">
                <a:latin typeface="Arial MT"/>
                <a:cs typeface="Arial MT"/>
              </a:rPr>
              <a:t>expected </a:t>
            </a:r>
            <a:r>
              <a:rPr dirty="0" sz="1600" spc="20">
                <a:latin typeface="Arial MT"/>
                <a:cs typeface="Arial MT"/>
              </a:rPr>
              <a:t>to </a:t>
            </a:r>
            <a:r>
              <a:rPr dirty="0" sz="1600" spc="25">
                <a:latin typeface="Arial MT"/>
                <a:cs typeface="Arial MT"/>
              </a:rPr>
              <a:t>grow, </a:t>
            </a:r>
            <a:r>
              <a:rPr dirty="0" sz="1600" spc="30">
                <a:latin typeface="Arial MT"/>
                <a:cs typeface="Arial MT"/>
              </a:rPr>
              <a:t>providing </a:t>
            </a:r>
            <a:r>
              <a:rPr dirty="0" sz="1600" spc="25">
                <a:latin typeface="Arial MT"/>
                <a:cs typeface="Arial MT"/>
              </a:rPr>
              <a:t>invaluable 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support </a:t>
            </a:r>
            <a:r>
              <a:rPr dirty="0" sz="1600" spc="10">
                <a:latin typeface="Arial MT"/>
                <a:cs typeface="Arial MT"/>
              </a:rPr>
              <a:t>for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collaboration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20">
                <a:latin typeface="Arial MT"/>
                <a:cs typeface="Arial MT"/>
              </a:rPr>
              <a:t>and</a:t>
            </a:r>
            <a:r>
              <a:rPr dirty="0" sz="1600" spc="15">
                <a:latin typeface="Arial MT"/>
                <a:cs typeface="Arial MT"/>
              </a:rPr>
              <a:t> knowledge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sharing </a:t>
            </a:r>
            <a:r>
              <a:rPr dirty="0" sz="1600" spc="5">
                <a:latin typeface="Arial MT"/>
                <a:cs typeface="Arial MT"/>
              </a:rPr>
              <a:t>in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diverse contexts.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6240780"/>
            <a:ext cx="10689590" cy="0"/>
          </a:xfrm>
          <a:custGeom>
            <a:avLst/>
            <a:gdLst/>
            <a:ahLst/>
            <a:cxnLst/>
            <a:rect l="l" t="t" r="r" b="b"/>
            <a:pathLst>
              <a:path w="10689590" h="0">
                <a:moveTo>
                  <a:pt x="0" y="0"/>
                </a:moveTo>
                <a:lnTo>
                  <a:pt x="10689335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5549" y="6371481"/>
            <a:ext cx="57912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5">
                <a:latin typeface="Arial MT"/>
                <a:cs typeface="Arial MT"/>
              </a:rPr>
              <a:t>Source</a:t>
            </a:r>
            <a:r>
              <a:rPr dirty="0" sz="1150" spc="-5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: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02131" y="926261"/>
            <a:ext cx="3901440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2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2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2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8968" y="3482152"/>
            <a:ext cx="2446020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5" b="1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dirty="0" sz="3500" spc="-85" b="1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dirty="0" sz="3500" b="1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604" y="864743"/>
            <a:ext cx="8543925" cy="504825"/>
            <a:chOff x="-14604" y="864743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8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14831" y="964205"/>
            <a:ext cx="3876040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0"/>
              </a:lnSpc>
            </a:pP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2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2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2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74191"/>
            <a:ext cx="10689335" cy="601217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43314" y="2069396"/>
            <a:ext cx="4986655" cy="3822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 spc="15" b="1">
                <a:solidFill>
                  <a:srgbClr val="213164"/>
                </a:solidFill>
                <a:latin typeface="Arial"/>
                <a:cs typeface="Arial"/>
              </a:rPr>
              <a:t>CAPSTONE</a:t>
            </a:r>
            <a:r>
              <a:rPr dirty="0" sz="2300" spc="-30" b="1">
                <a:solidFill>
                  <a:srgbClr val="213164"/>
                </a:solidFill>
                <a:latin typeface="Arial"/>
                <a:cs typeface="Arial"/>
              </a:rPr>
              <a:t> </a:t>
            </a:r>
            <a:r>
              <a:rPr dirty="0" sz="2300" spc="25" b="1">
                <a:solidFill>
                  <a:srgbClr val="213164"/>
                </a:solidFill>
                <a:latin typeface="Arial"/>
                <a:cs typeface="Arial"/>
              </a:rPr>
              <a:t>PROJECT</a:t>
            </a:r>
            <a:r>
              <a:rPr dirty="0" sz="2300" spc="-30" b="1">
                <a:solidFill>
                  <a:srgbClr val="213164"/>
                </a:solidFill>
                <a:latin typeface="Arial"/>
                <a:cs typeface="Arial"/>
              </a:rPr>
              <a:t> </a:t>
            </a:r>
            <a:r>
              <a:rPr dirty="0" sz="2300" spc="25" b="1">
                <a:solidFill>
                  <a:srgbClr val="213164"/>
                </a:solidFill>
                <a:latin typeface="Arial"/>
                <a:cs typeface="Arial"/>
              </a:rPr>
              <a:t>SHOWCASE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04138" y="4312158"/>
            <a:ext cx="8478520" cy="649605"/>
            <a:chOff x="1104138" y="4312158"/>
            <a:chExt cx="8478520" cy="649605"/>
          </a:xfrm>
        </p:grpSpPr>
        <p:sp>
          <p:nvSpPr>
            <p:cNvPr id="13" name="object 13"/>
            <p:cNvSpPr/>
            <p:nvPr/>
          </p:nvSpPr>
          <p:spPr>
            <a:xfrm>
              <a:off x="1118616" y="4326636"/>
              <a:ext cx="8449310" cy="620395"/>
            </a:xfrm>
            <a:custGeom>
              <a:avLst/>
              <a:gdLst/>
              <a:ahLst/>
              <a:cxnLst/>
              <a:rect l="l" t="t" r="r" b="b"/>
              <a:pathLst>
                <a:path w="8449310" h="620395">
                  <a:moveTo>
                    <a:pt x="8345423" y="620268"/>
                  </a:moveTo>
                  <a:lnTo>
                    <a:pt x="102108" y="620268"/>
                  </a:lnTo>
                  <a:lnTo>
                    <a:pt x="62364" y="612219"/>
                  </a:lnTo>
                  <a:lnTo>
                    <a:pt x="29908" y="590169"/>
                  </a:lnTo>
                  <a:lnTo>
                    <a:pt x="8024" y="557260"/>
                  </a:lnTo>
                  <a:lnTo>
                    <a:pt x="0" y="516635"/>
                  </a:lnTo>
                  <a:lnTo>
                    <a:pt x="0" y="102107"/>
                  </a:lnTo>
                  <a:lnTo>
                    <a:pt x="8024" y="62364"/>
                  </a:lnTo>
                  <a:lnTo>
                    <a:pt x="29908" y="29908"/>
                  </a:lnTo>
                  <a:lnTo>
                    <a:pt x="62364" y="8024"/>
                  </a:lnTo>
                  <a:lnTo>
                    <a:pt x="102108" y="0"/>
                  </a:lnTo>
                  <a:lnTo>
                    <a:pt x="8345423" y="0"/>
                  </a:lnTo>
                  <a:lnTo>
                    <a:pt x="8386047" y="8024"/>
                  </a:lnTo>
                  <a:lnTo>
                    <a:pt x="8418956" y="29908"/>
                  </a:lnTo>
                  <a:lnTo>
                    <a:pt x="8441007" y="62364"/>
                  </a:lnTo>
                  <a:lnTo>
                    <a:pt x="8449055" y="102107"/>
                  </a:lnTo>
                  <a:lnTo>
                    <a:pt x="8449055" y="516635"/>
                  </a:lnTo>
                  <a:lnTo>
                    <a:pt x="8441007" y="557260"/>
                  </a:lnTo>
                  <a:lnTo>
                    <a:pt x="8418956" y="590169"/>
                  </a:lnTo>
                  <a:lnTo>
                    <a:pt x="8386047" y="612219"/>
                  </a:lnTo>
                  <a:lnTo>
                    <a:pt x="8345423" y="620268"/>
                  </a:lnTo>
                  <a:close/>
                </a:path>
              </a:pathLst>
            </a:custGeom>
            <a:solidFill>
              <a:srgbClr val="DFDD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18616" y="4326636"/>
              <a:ext cx="8449310" cy="620395"/>
            </a:xfrm>
            <a:custGeom>
              <a:avLst/>
              <a:gdLst/>
              <a:ahLst/>
              <a:cxnLst/>
              <a:rect l="l" t="t" r="r" b="b"/>
              <a:pathLst>
                <a:path w="8449310" h="620395">
                  <a:moveTo>
                    <a:pt x="0" y="103631"/>
                  </a:moveTo>
                  <a:lnTo>
                    <a:pt x="8048" y="63007"/>
                  </a:lnTo>
                  <a:lnTo>
                    <a:pt x="30099" y="30098"/>
                  </a:lnTo>
                  <a:lnTo>
                    <a:pt x="63007" y="8048"/>
                  </a:lnTo>
                  <a:lnTo>
                    <a:pt x="103632" y="0"/>
                  </a:lnTo>
                  <a:lnTo>
                    <a:pt x="8345423" y="0"/>
                  </a:lnTo>
                  <a:lnTo>
                    <a:pt x="8386047" y="8048"/>
                  </a:lnTo>
                  <a:lnTo>
                    <a:pt x="8418956" y="30098"/>
                  </a:lnTo>
                  <a:lnTo>
                    <a:pt x="8441007" y="63007"/>
                  </a:lnTo>
                  <a:lnTo>
                    <a:pt x="8449055" y="103631"/>
                  </a:lnTo>
                  <a:lnTo>
                    <a:pt x="8449055" y="516636"/>
                  </a:lnTo>
                  <a:lnTo>
                    <a:pt x="8441007" y="557260"/>
                  </a:lnTo>
                  <a:lnTo>
                    <a:pt x="8418956" y="590169"/>
                  </a:lnTo>
                  <a:lnTo>
                    <a:pt x="8386047" y="612219"/>
                  </a:lnTo>
                  <a:lnTo>
                    <a:pt x="8345423" y="620268"/>
                  </a:lnTo>
                  <a:lnTo>
                    <a:pt x="103632" y="620268"/>
                  </a:lnTo>
                  <a:lnTo>
                    <a:pt x="63007" y="612219"/>
                  </a:lnTo>
                  <a:lnTo>
                    <a:pt x="30098" y="590169"/>
                  </a:lnTo>
                  <a:lnTo>
                    <a:pt x="8048" y="557260"/>
                  </a:lnTo>
                  <a:lnTo>
                    <a:pt x="0" y="516636"/>
                  </a:lnTo>
                  <a:lnTo>
                    <a:pt x="0" y="103631"/>
                  </a:lnTo>
                  <a:close/>
                </a:path>
              </a:pathLst>
            </a:custGeom>
            <a:ln w="28956">
              <a:solidFill>
                <a:srgbClr val="DFDD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024844" y="3919377"/>
            <a:ext cx="6450330" cy="8718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88595">
              <a:lnSpc>
                <a:spcPct val="100000"/>
              </a:lnSpc>
              <a:spcBef>
                <a:spcPts val="120"/>
              </a:spcBef>
            </a:pPr>
            <a:r>
              <a:rPr dirty="0" sz="1850" spc="5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85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-5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5" b="1">
                <a:latin typeface="Arial"/>
                <a:cs typeface="Arial"/>
              </a:rPr>
              <a:t>Notes</a:t>
            </a:r>
            <a:r>
              <a:rPr dirty="0" sz="1850" spc="-5" b="1">
                <a:latin typeface="Arial"/>
                <a:cs typeface="Arial"/>
              </a:rPr>
              <a:t> </a:t>
            </a:r>
            <a:r>
              <a:rPr dirty="0" sz="1850" spc="10" b="1">
                <a:latin typeface="Arial"/>
                <a:cs typeface="Arial"/>
              </a:rPr>
              <a:t>Sharing</a:t>
            </a:r>
            <a:r>
              <a:rPr dirty="0" sz="1850" spc="-15" b="1">
                <a:latin typeface="Arial"/>
                <a:cs typeface="Arial"/>
              </a:rPr>
              <a:t> </a:t>
            </a:r>
            <a:r>
              <a:rPr dirty="0" sz="1850" spc="-5" b="1">
                <a:latin typeface="Arial"/>
                <a:cs typeface="Arial"/>
              </a:rPr>
              <a:t>Web</a:t>
            </a:r>
            <a:r>
              <a:rPr dirty="0" sz="1850" spc="-50" b="1">
                <a:latin typeface="Arial"/>
                <a:cs typeface="Arial"/>
              </a:rPr>
              <a:t> </a:t>
            </a:r>
            <a:r>
              <a:rPr dirty="0" sz="1850" spc="5" b="1">
                <a:latin typeface="Arial"/>
                <a:cs typeface="Arial"/>
              </a:rPr>
              <a:t>Application</a:t>
            </a:r>
            <a:r>
              <a:rPr dirty="0" sz="1850" spc="-10" b="1">
                <a:latin typeface="Arial"/>
                <a:cs typeface="Arial"/>
              </a:rPr>
              <a:t> </a:t>
            </a:r>
            <a:r>
              <a:rPr dirty="0" sz="1850" spc="5" b="1">
                <a:latin typeface="Arial"/>
                <a:cs typeface="Arial"/>
              </a:rPr>
              <a:t>using Django</a:t>
            </a:r>
            <a:r>
              <a:rPr dirty="0" sz="1850" spc="-15" b="1">
                <a:latin typeface="Arial"/>
                <a:cs typeface="Arial"/>
              </a:rPr>
              <a:t> </a:t>
            </a:r>
            <a:r>
              <a:rPr dirty="0" sz="1850" spc="10" b="1">
                <a:latin typeface="Arial"/>
                <a:cs typeface="Arial"/>
              </a:rPr>
              <a:t>Framework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6121" y="5469312"/>
            <a:ext cx="7377430" cy="60642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946785" marR="5080" indent="-934719">
              <a:lnSpc>
                <a:spcPct val="104900"/>
              </a:lnSpc>
              <a:spcBef>
                <a:spcPts val="10"/>
              </a:spcBef>
            </a:pP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8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dirty="0" sz="18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dirty="0" sz="18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8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dirty="0" sz="18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dirty="0" sz="1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dirty="0" sz="18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dirty="0" sz="18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1850" spc="-5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-15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dirty="0" sz="18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18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dirty="0" sz="18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8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dirty="0" sz="1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31" y="926261"/>
            <a:ext cx="390144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Next</a:t>
            </a:r>
            <a:r>
              <a:rPr dirty="0" spc="-15"/>
              <a:t> </a:t>
            </a:r>
            <a:r>
              <a:rPr dirty="0"/>
              <a:t>Gen</a:t>
            </a:r>
            <a:r>
              <a:rPr dirty="0" spc="-30"/>
              <a:t> </a:t>
            </a:r>
            <a:r>
              <a:rPr dirty="0"/>
              <a:t>Employability</a:t>
            </a:r>
            <a:r>
              <a:rPr dirty="0" spc="-40"/>
              <a:t> </a:t>
            </a:r>
            <a:r>
              <a:rPr dirty="0"/>
              <a:t>Program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0" y="2395727"/>
            <a:ext cx="10285730" cy="3865245"/>
            <a:chOff x="0" y="2395727"/>
            <a:chExt cx="10285730" cy="3865245"/>
          </a:xfrm>
        </p:grpSpPr>
        <p:sp>
          <p:nvSpPr>
            <p:cNvPr id="11" name="object 11"/>
            <p:cNvSpPr/>
            <p:nvPr/>
          </p:nvSpPr>
          <p:spPr>
            <a:xfrm>
              <a:off x="0" y="6240780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 h="0">
                  <a:moveTo>
                    <a:pt x="0" y="0"/>
                  </a:moveTo>
                  <a:lnTo>
                    <a:pt x="259080" y="0"/>
                  </a:lnTo>
                </a:path>
              </a:pathLst>
            </a:custGeom>
            <a:ln w="10668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9080" y="2395727"/>
              <a:ext cx="10026650" cy="3865245"/>
            </a:xfrm>
            <a:custGeom>
              <a:avLst/>
              <a:gdLst/>
              <a:ahLst/>
              <a:cxnLst/>
              <a:rect l="l" t="t" r="r" b="b"/>
              <a:pathLst>
                <a:path w="10026650" h="3865245">
                  <a:moveTo>
                    <a:pt x="10026383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0" y="373380"/>
                  </a:lnTo>
                  <a:lnTo>
                    <a:pt x="0" y="3864876"/>
                  </a:lnTo>
                  <a:lnTo>
                    <a:pt x="4977384" y="3864876"/>
                  </a:lnTo>
                  <a:lnTo>
                    <a:pt x="4977384" y="3614928"/>
                  </a:lnTo>
                  <a:lnTo>
                    <a:pt x="10026383" y="3614928"/>
                  </a:lnTo>
                  <a:lnTo>
                    <a:pt x="10026383" y="3366528"/>
                  </a:lnTo>
                  <a:lnTo>
                    <a:pt x="10026383" y="1994916"/>
                  </a:lnTo>
                  <a:lnTo>
                    <a:pt x="10000475" y="1994916"/>
                  </a:lnTo>
                  <a:lnTo>
                    <a:pt x="10000475" y="1869948"/>
                  </a:lnTo>
                  <a:lnTo>
                    <a:pt x="10026383" y="1869948"/>
                  </a:lnTo>
                  <a:lnTo>
                    <a:pt x="10026383" y="1620012"/>
                  </a:lnTo>
                  <a:lnTo>
                    <a:pt x="10026383" y="1496580"/>
                  </a:lnTo>
                  <a:lnTo>
                    <a:pt x="10026383" y="1370076"/>
                  </a:lnTo>
                  <a:lnTo>
                    <a:pt x="10026383" y="1246632"/>
                  </a:lnTo>
                  <a:lnTo>
                    <a:pt x="10026383" y="996696"/>
                  </a:lnTo>
                  <a:lnTo>
                    <a:pt x="9986772" y="996696"/>
                  </a:lnTo>
                  <a:lnTo>
                    <a:pt x="9986772" y="871728"/>
                  </a:lnTo>
                  <a:lnTo>
                    <a:pt x="10026383" y="871728"/>
                  </a:lnTo>
                  <a:lnTo>
                    <a:pt x="10026383" y="621792"/>
                  </a:lnTo>
                  <a:lnTo>
                    <a:pt x="10026383" y="498348"/>
                  </a:lnTo>
                  <a:lnTo>
                    <a:pt x="10026383" y="373380"/>
                  </a:lnTo>
                  <a:lnTo>
                    <a:pt x="10026383" y="248412"/>
                  </a:lnTo>
                  <a:lnTo>
                    <a:pt x="10026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46415" y="1653222"/>
            <a:ext cx="10507345" cy="4921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Abstract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algn="just" marL="22860" marR="460375">
              <a:lnSpc>
                <a:spcPct val="102299"/>
              </a:lnSpc>
            </a:pP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In </a:t>
            </a:r>
            <a:r>
              <a:rPr dirty="0" sz="1600" spc="185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95">
                <a:solidFill>
                  <a:srgbClr val="0C0C0C"/>
                </a:solidFill>
                <a:latin typeface="Segoe UI Symbol"/>
                <a:cs typeface="Segoe UI Symbol"/>
              </a:rPr>
              <a:t>digital 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era,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need </a:t>
            </a: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for efficient 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accessible 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educational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resources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is 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more 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pronounced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than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ever.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This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paper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presents the development </a:t>
            </a:r>
            <a:r>
              <a:rPr dirty="0" sz="1600" spc="65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collaborative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notes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sharing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web </a:t>
            </a: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application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designed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to 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meet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this 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demand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by 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facilitating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95">
                <a:solidFill>
                  <a:srgbClr val="0C0C0C"/>
                </a:solidFill>
                <a:latin typeface="Segoe UI Symbol"/>
                <a:cs typeface="Segoe UI Symbol"/>
              </a:rPr>
              <a:t>sharing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academic 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materials 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among </a:t>
            </a:r>
            <a:r>
              <a:rPr dirty="0" sz="1600" spc="195">
                <a:solidFill>
                  <a:srgbClr val="0C0C0C"/>
                </a:solidFill>
                <a:latin typeface="Segoe UI Symbol"/>
                <a:cs typeface="Segoe UI Symbol"/>
              </a:rPr>
              <a:t>students. 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Utilizing </a:t>
            </a:r>
            <a:r>
              <a:rPr dirty="0" sz="1600" spc="185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Django </a:t>
            </a:r>
            <a:r>
              <a:rPr dirty="0" sz="1600" spc="275">
                <a:solidFill>
                  <a:srgbClr val="0C0C0C"/>
                </a:solidFill>
                <a:latin typeface="Segoe UI Symbol"/>
                <a:cs typeface="Segoe UI Symbol"/>
              </a:rPr>
              <a:t>framework,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 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high-level </a:t>
            </a:r>
            <a:r>
              <a:rPr dirty="0" sz="1600" spc="250">
                <a:solidFill>
                  <a:srgbClr val="0C0C0C"/>
                </a:solidFill>
                <a:latin typeface="Segoe UI Symbol"/>
                <a:cs typeface="Segoe UI Symbol"/>
              </a:rPr>
              <a:t>Python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web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framework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that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encourages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rapid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development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 pragmatic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design,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this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application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offers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robust 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platform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for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users to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upload, </a:t>
            </a:r>
            <a:r>
              <a:rPr dirty="0" sz="1600" spc="185">
                <a:solidFill>
                  <a:srgbClr val="0C0C0C"/>
                </a:solidFill>
                <a:latin typeface="Segoe UI Symbol"/>
                <a:cs typeface="Segoe UI Symbol"/>
              </a:rPr>
              <a:t>download, 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share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notes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in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various 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formats.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8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system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architecture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is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built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on </a:t>
            </a:r>
            <a:r>
              <a:rPr dirty="0" sz="1600" spc="85">
                <a:solidFill>
                  <a:srgbClr val="0C0C0C"/>
                </a:solidFill>
                <a:latin typeface="Segoe UI Symbol"/>
                <a:cs typeface="Segoe UI Symbol"/>
              </a:rPr>
              <a:t>Django's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Model-View-Template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(MVT)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architecture,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ensuring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clear separation </a:t>
            </a:r>
            <a:r>
              <a:rPr dirty="0" sz="1600" spc="65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concerns,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scalability,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65">
                <a:solidFill>
                  <a:srgbClr val="0C0C0C"/>
                </a:solidFill>
                <a:latin typeface="Segoe UI Symbol"/>
                <a:cs typeface="Segoe UI Symbol"/>
              </a:rPr>
              <a:t>ease </a:t>
            </a:r>
            <a:r>
              <a:rPr dirty="0" sz="1600" spc="55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maintenance.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Key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features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include user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 authentication,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file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management,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search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functionality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for </a:t>
            </a:r>
            <a:r>
              <a:rPr dirty="0" sz="1600" spc="40">
                <a:solidFill>
                  <a:srgbClr val="0C0C0C"/>
                </a:solidFill>
                <a:latin typeface="Segoe UI Symbol"/>
                <a:cs typeface="Segoe UI Symbol"/>
              </a:rPr>
              <a:t>ease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55">
                <a:solidFill>
                  <a:srgbClr val="0C0C0C"/>
                </a:solidFill>
                <a:latin typeface="Segoe UI Symbol"/>
                <a:cs typeface="Segoe UI Symbol"/>
              </a:rPr>
              <a:t>access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to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specific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materials,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categorization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system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for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organizing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notes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by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subject,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topic,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or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course. 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Preliminary 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testing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indicates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user-friendly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interface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positive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reception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from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target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audience,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suggesting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the application's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potential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to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significantly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enhance the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learning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experience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by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promoting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collaborative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study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resource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sharing.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Future </a:t>
            </a:r>
            <a:r>
              <a:rPr dirty="0" sz="1600" spc="195">
                <a:solidFill>
                  <a:srgbClr val="0C0C0C"/>
                </a:solidFill>
                <a:latin typeface="Segoe UI Symbol"/>
                <a:cs typeface="Segoe UI Symbol"/>
              </a:rPr>
              <a:t>work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will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focus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on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incorporating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advanced features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such </a:t>
            </a:r>
            <a:r>
              <a:rPr dirty="0" sz="1600" spc="85">
                <a:solidFill>
                  <a:srgbClr val="0C0C0C"/>
                </a:solidFill>
                <a:latin typeface="Segoe UI Symbol"/>
                <a:cs typeface="Segoe UI Symbol"/>
              </a:rPr>
              <a:t>as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collaborative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editing,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integration 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with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cloud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storage services,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30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implementation</a:t>
            </a:r>
            <a:r>
              <a:rPr dirty="0" sz="1600" spc="30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Segoe UI Symbol"/>
                <a:cs typeface="Segoe UI Symbol"/>
              </a:rPr>
              <a:t>of</a:t>
            </a:r>
            <a:r>
              <a:rPr dirty="0" sz="1600" spc="29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machine</a:t>
            </a:r>
            <a:r>
              <a:rPr dirty="0" sz="1600" spc="29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learning</a:t>
            </a:r>
            <a:r>
              <a:rPr dirty="0" sz="1600" spc="29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algorithms</a:t>
            </a:r>
            <a:r>
              <a:rPr dirty="0" sz="1600" spc="30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9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recommend</a:t>
            </a:r>
            <a:r>
              <a:rPr dirty="0" sz="1600" spc="28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personalized</a:t>
            </a:r>
            <a:r>
              <a:rPr dirty="0" sz="1600" spc="30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content</a:t>
            </a:r>
            <a:r>
              <a:rPr dirty="0" sz="1600" spc="3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endParaRPr sz="1600">
              <a:latin typeface="Segoe UI Symbol"/>
              <a:cs typeface="Segoe UI Symbol"/>
            </a:endParaRPr>
          </a:p>
          <a:p>
            <a:pPr algn="just" marL="22860">
              <a:lnSpc>
                <a:spcPct val="100000"/>
              </a:lnSpc>
              <a:spcBef>
                <a:spcPts val="45"/>
              </a:spcBef>
              <a:tabLst>
                <a:tab pos="10494010" algn="l"/>
              </a:tabLst>
            </a:pP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users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Segoe UI Symbol"/>
                <a:cs typeface="Segoe UI Symbol"/>
              </a:rPr>
              <a:t>based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on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their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interests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study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habits.</a:t>
            </a:r>
            <a:r>
              <a:rPr dirty="0" u="sng" sz="1600" spc="5">
                <a:solidFill>
                  <a:srgbClr val="0C0C0C"/>
                </a:solidFill>
                <a:uFill>
                  <a:solidFill>
                    <a:srgbClr val="BFBFB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>
                <a:solidFill>
                  <a:srgbClr val="0C0C0C"/>
                </a:solidFill>
                <a:uFill>
                  <a:solidFill>
                    <a:srgbClr val="BFBFBF"/>
                  </a:solidFill>
                </a:u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 algn="just" marL="21590">
              <a:lnSpc>
                <a:spcPct val="100000"/>
              </a:lnSpc>
              <a:spcBef>
                <a:spcPts val="1485"/>
              </a:spcBef>
            </a:pPr>
            <a:r>
              <a:rPr dirty="0" sz="1150" spc="5">
                <a:latin typeface="Arial MT"/>
                <a:cs typeface="Arial MT"/>
              </a:rPr>
              <a:t>Source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5">
                <a:latin typeface="Arial MT"/>
                <a:cs typeface="Arial MT"/>
              </a:rPr>
              <a:t>:Gpt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 spc="5">
                <a:latin typeface="Arial MT"/>
                <a:cs typeface="Arial MT"/>
              </a:rPr>
              <a:t>4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31" y="926261"/>
            <a:ext cx="390144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Next</a:t>
            </a:r>
            <a:r>
              <a:rPr dirty="0" spc="-15"/>
              <a:t> </a:t>
            </a:r>
            <a:r>
              <a:rPr dirty="0"/>
              <a:t>Gen</a:t>
            </a:r>
            <a:r>
              <a:rPr dirty="0" spc="-30"/>
              <a:t> </a:t>
            </a:r>
            <a:r>
              <a:rPr dirty="0"/>
              <a:t>Employability</a:t>
            </a:r>
            <a:r>
              <a:rPr dirty="0" spc="-40"/>
              <a:t> </a:t>
            </a:r>
            <a:r>
              <a:rPr dirty="0"/>
              <a:t>Program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6240780"/>
            <a:ext cx="10689590" cy="0"/>
          </a:xfrm>
          <a:custGeom>
            <a:avLst/>
            <a:gdLst/>
            <a:ahLst/>
            <a:cxnLst/>
            <a:rect l="l" t="t" r="r" b="b"/>
            <a:pathLst>
              <a:path w="10689590" h="0">
                <a:moveTo>
                  <a:pt x="0" y="0"/>
                </a:moveTo>
                <a:lnTo>
                  <a:pt x="10689335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5549" y="6371481"/>
            <a:ext cx="57912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5">
                <a:latin typeface="Arial MT"/>
                <a:cs typeface="Arial MT"/>
              </a:rPr>
              <a:t>Source</a:t>
            </a:r>
            <a:r>
              <a:rPr dirty="0" sz="1150" spc="-5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: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9080" y="2380487"/>
            <a:ext cx="9893935" cy="2118360"/>
          </a:xfrm>
          <a:custGeom>
            <a:avLst/>
            <a:gdLst/>
            <a:ahLst/>
            <a:cxnLst/>
            <a:rect l="l" t="t" r="r" b="b"/>
            <a:pathLst>
              <a:path w="9893935" h="2118360">
                <a:moveTo>
                  <a:pt x="9893808" y="0"/>
                </a:moveTo>
                <a:lnTo>
                  <a:pt x="0" y="0"/>
                </a:lnTo>
                <a:lnTo>
                  <a:pt x="0" y="249936"/>
                </a:lnTo>
                <a:lnTo>
                  <a:pt x="0" y="373380"/>
                </a:lnTo>
                <a:lnTo>
                  <a:pt x="0" y="2118360"/>
                </a:lnTo>
                <a:lnTo>
                  <a:pt x="4712195" y="2118360"/>
                </a:lnTo>
                <a:lnTo>
                  <a:pt x="4712195" y="1869948"/>
                </a:lnTo>
                <a:lnTo>
                  <a:pt x="9893808" y="1869948"/>
                </a:lnTo>
                <a:lnTo>
                  <a:pt x="9893808" y="1620012"/>
                </a:lnTo>
                <a:lnTo>
                  <a:pt x="9893808" y="249936"/>
                </a:lnTo>
                <a:lnTo>
                  <a:pt x="98938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6415" y="1653222"/>
            <a:ext cx="9918700" cy="27965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Problem</a:t>
            </a:r>
            <a:r>
              <a:rPr dirty="0" sz="1850" spc="-10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Statement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algn="just" marL="22860" marR="5080">
              <a:lnSpc>
                <a:spcPct val="102299"/>
              </a:lnSpc>
            </a:pP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primary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challenge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addressed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by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this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project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is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lack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an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intuitive,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efficient, </a:t>
            </a:r>
            <a:r>
              <a:rPr dirty="0" sz="1600" spc="185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collaborative </a:t>
            </a:r>
            <a:r>
              <a:rPr dirty="0" sz="1600" spc="185">
                <a:solidFill>
                  <a:srgbClr val="0C0C0C"/>
                </a:solidFill>
                <a:latin typeface="Segoe UI Symbol"/>
                <a:cs typeface="Segoe UI Symbol"/>
              </a:rPr>
              <a:t>platform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specifically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designed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for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sharing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management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academic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notes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resources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among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students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educators.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Despite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availability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various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online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platforms,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there </a:t>
            </a:r>
            <a:r>
              <a:rPr dirty="0" sz="1600" spc="185">
                <a:solidFill>
                  <a:srgbClr val="0C0C0C"/>
                </a:solidFill>
                <a:latin typeface="Segoe UI Symbol"/>
                <a:cs typeface="Segoe UI Symbol"/>
              </a:rPr>
              <a:t>remains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significant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gap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in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services 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that </a:t>
            </a: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cater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specifically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to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academic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collaboration,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with 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many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students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resorting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to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fragmented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35">
                <a:solidFill>
                  <a:srgbClr val="0C0C0C"/>
                </a:solidFill>
                <a:latin typeface="Segoe UI Symbol"/>
                <a:cs typeface="Segoe UI Symbol"/>
              </a:rPr>
              <a:t>less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secure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means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sharing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study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materials.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This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project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aims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to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leverage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Django 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framework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to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develop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 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user- 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friendly,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secure,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scalable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web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application </a:t>
            </a: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that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not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only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facilitates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easy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sharing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organization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notes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but </a:t>
            </a:r>
            <a:r>
              <a:rPr dirty="0" sz="1600" spc="65">
                <a:solidFill>
                  <a:srgbClr val="0C0C0C"/>
                </a:solidFill>
                <a:latin typeface="Segoe UI Symbol"/>
                <a:cs typeface="Segoe UI Symbol"/>
              </a:rPr>
              <a:t>also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enhances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overall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learning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experience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through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collaborative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 features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</a:t>
            </a:r>
            <a:r>
              <a:rPr dirty="0" sz="1600" spc="19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community-driven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approach.</a:t>
            </a:r>
            <a:endParaRPr sz="16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02131" y="926261"/>
            <a:ext cx="3901440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2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2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2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415" y="1653222"/>
            <a:ext cx="1953895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Project</a:t>
            </a:r>
            <a:r>
              <a:rPr dirty="0" sz="1850" spc="-35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Overview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6240780"/>
            <a:ext cx="10689590" cy="0"/>
          </a:xfrm>
          <a:custGeom>
            <a:avLst/>
            <a:gdLst/>
            <a:ahLst/>
            <a:cxnLst/>
            <a:rect l="l" t="t" r="r" b="b"/>
            <a:pathLst>
              <a:path w="10689590" h="0">
                <a:moveTo>
                  <a:pt x="0" y="0"/>
                </a:moveTo>
                <a:lnTo>
                  <a:pt x="10689335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5549" y="6371481"/>
            <a:ext cx="1023619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5">
                <a:latin typeface="Arial MT"/>
                <a:cs typeface="Arial MT"/>
              </a:rPr>
              <a:t>Source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:google</a:t>
            </a:r>
            <a:endParaRPr sz="115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0888" y="1949195"/>
            <a:ext cx="6175247" cy="4113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31" y="926261"/>
            <a:ext cx="390144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Next</a:t>
            </a:r>
            <a:r>
              <a:rPr dirty="0" spc="-15"/>
              <a:t> </a:t>
            </a:r>
            <a:r>
              <a:rPr dirty="0"/>
              <a:t>Gen</a:t>
            </a:r>
            <a:r>
              <a:rPr dirty="0" spc="-30"/>
              <a:t> </a:t>
            </a:r>
            <a:r>
              <a:rPr dirty="0"/>
              <a:t>Employability</a:t>
            </a:r>
            <a:r>
              <a:rPr dirty="0" spc="-40"/>
              <a:t> </a:t>
            </a:r>
            <a:r>
              <a:rPr dirty="0"/>
              <a:t>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8187" y="2230952"/>
            <a:ext cx="52069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75"/>
              </a:lnSpc>
            </a:pPr>
            <a:r>
              <a:rPr dirty="0" sz="1600" spc="5">
                <a:solidFill>
                  <a:srgbClr val="364150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26296" y="6240780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 h="0">
                <a:moveTo>
                  <a:pt x="0" y="0"/>
                </a:moveTo>
                <a:lnTo>
                  <a:pt x="1463039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68249" y="6398174"/>
            <a:ext cx="102489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5"/>
              </a:lnSpc>
            </a:pPr>
            <a:r>
              <a:rPr dirty="0" sz="1150" spc="5">
                <a:latin typeface="Arial MT"/>
                <a:cs typeface="Arial MT"/>
              </a:rPr>
              <a:t>Source</a:t>
            </a:r>
            <a:r>
              <a:rPr dirty="0" sz="1150">
                <a:latin typeface="Arial MT"/>
                <a:cs typeface="Arial MT"/>
              </a:rPr>
              <a:t> :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10">
                <a:latin typeface="Arial MT"/>
                <a:cs typeface="Arial MT"/>
              </a:rPr>
              <a:t>GPT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 spc="5">
                <a:latin typeface="Arial MT"/>
                <a:cs typeface="Arial MT"/>
              </a:rPr>
              <a:t>4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9080" y="1839467"/>
            <a:ext cx="9549765" cy="4947285"/>
          </a:xfrm>
          <a:custGeom>
            <a:avLst/>
            <a:gdLst/>
            <a:ahLst/>
            <a:cxnLst/>
            <a:rect l="l" t="t" r="r" b="b"/>
            <a:pathLst>
              <a:path w="9549765" h="4947284">
                <a:moveTo>
                  <a:pt x="9549384" y="2244852"/>
                </a:moveTo>
                <a:lnTo>
                  <a:pt x="9340596" y="2244852"/>
                </a:lnTo>
                <a:lnTo>
                  <a:pt x="9340596" y="1994916"/>
                </a:lnTo>
                <a:lnTo>
                  <a:pt x="2293620" y="1994916"/>
                </a:lnTo>
                <a:lnTo>
                  <a:pt x="2281428" y="1994916"/>
                </a:lnTo>
                <a:lnTo>
                  <a:pt x="1025652" y="1994916"/>
                </a:lnTo>
                <a:lnTo>
                  <a:pt x="1025652" y="1869948"/>
                </a:lnTo>
                <a:lnTo>
                  <a:pt x="8622779" y="1869948"/>
                </a:lnTo>
                <a:lnTo>
                  <a:pt x="8622779" y="1620024"/>
                </a:lnTo>
                <a:lnTo>
                  <a:pt x="9300959" y="1620024"/>
                </a:lnTo>
                <a:lnTo>
                  <a:pt x="9300959" y="1246632"/>
                </a:lnTo>
                <a:lnTo>
                  <a:pt x="2442959" y="1246632"/>
                </a:lnTo>
                <a:lnTo>
                  <a:pt x="2442959" y="1121664"/>
                </a:lnTo>
                <a:lnTo>
                  <a:pt x="7072884" y="1121664"/>
                </a:lnTo>
                <a:lnTo>
                  <a:pt x="7072884" y="871740"/>
                </a:lnTo>
                <a:lnTo>
                  <a:pt x="9319247" y="871740"/>
                </a:lnTo>
                <a:lnTo>
                  <a:pt x="9319247" y="623316"/>
                </a:lnTo>
                <a:lnTo>
                  <a:pt x="9432036" y="623316"/>
                </a:lnTo>
                <a:lnTo>
                  <a:pt x="9432036" y="249936"/>
                </a:lnTo>
                <a:lnTo>
                  <a:pt x="8980932" y="249936"/>
                </a:lnTo>
                <a:lnTo>
                  <a:pt x="8980932" y="0"/>
                </a:lnTo>
                <a:lnTo>
                  <a:pt x="0" y="0"/>
                </a:lnTo>
                <a:lnTo>
                  <a:pt x="0" y="1371600"/>
                </a:lnTo>
                <a:lnTo>
                  <a:pt x="71628" y="1371600"/>
                </a:lnTo>
                <a:lnTo>
                  <a:pt x="71628" y="1496568"/>
                </a:lnTo>
                <a:lnTo>
                  <a:pt x="0" y="1496568"/>
                </a:lnTo>
                <a:lnTo>
                  <a:pt x="0" y="1746516"/>
                </a:lnTo>
                <a:lnTo>
                  <a:pt x="0" y="1869948"/>
                </a:lnTo>
                <a:lnTo>
                  <a:pt x="0" y="2119884"/>
                </a:lnTo>
                <a:lnTo>
                  <a:pt x="71628" y="2119884"/>
                </a:lnTo>
                <a:lnTo>
                  <a:pt x="71628" y="2244852"/>
                </a:lnTo>
                <a:lnTo>
                  <a:pt x="0" y="2244852"/>
                </a:lnTo>
                <a:lnTo>
                  <a:pt x="0" y="2618232"/>
                </a:lnTo>
                <a:lnTo>
                  <a:pt x="71628" y="2618232"/>
                </a:lnTo>
                <a:lnTo>
                  <a:pt x="71628" y="2743200"/>
                </a:lnTo>
                <a:lnTo>
                  <a:pt x="0" y="2743200"/>
                </a:lnTo>
                <a:lnTo>
                  <a:pt x="0" y="2993136"/>
                </a:lnTo>
                <a:lnTo>
                  <a:pt x="0" y="3116580"/>
                </a:lnTo>
                <a:lnTo>
                  <a:pt x="0" y="3243072"/>
                </a:lnTo>
                <a:lnTo>
                  <a:pt x="0" y="3366516"/>
                </a:lnTo>
                <a:lnTo>
                  <a:pt x="0" y="3616452"/>
                </a:lnTo>
                <a:lnTo>
                  <a:pt x="71628" y="3616452"/>
                </a:lnTo>
                <a:lnTo>
                  <a:pt x="71628" y="3741420"/>
                </a:lnTo>
                <a:lnTo>
                  <a:pt x="0" y="3741420"/>
                </a:lnTo>
                <a:lnTo>
                  <a:pt x="0" y="3991356"/>
                </a:lnTo>
                <a:lnTo>
                  <a:pt x="0" y="4114800"/>
                </a:lnTo>
                <a:lnTo>
                  <a:pt x="0" y="4364736"/>
                </a:lnTo>
                <a:lnTo>
                  <a:pt x="71628" y="4364736"/>
                </a:lnTo>
                <a:lnTo>
                  <a:pt x="71628" y="4489704"/>
                </a:lnTo>
                <a:lnTo>
                  <a:pt x="0" y="4489704"/>
                </a:lnTo>
                <a:lnTo>
                  <a:pt x="0" y="4863084"/>
                </a:lnTo>
                <a:lnTo>
                  <a:pt x="71628" y="4863084"/>
                </a:lnTo>
                <a:lnTo>
                  <a:pt x="71628" y="4946904"/>
                </a:lnTo>
                <a:lnTo>
                  <a:pt x="2054352" y="4946904"/>
                </a:lnTo>
                <a:lnTo>
                  <a:pt x="2066544" y="4946904"/>
                </a:lnTo>
                <a:lnTo>
                  <a:pt x="9448800" y="4946904"/>
                </a:lnTo>
                <a:lnTo>
                  <a:pt x="9448800" y="4739640"/>
                </a:lnTo>
                <a:lnTo>
                  <a:pt x="9287243" y="4739640"/>
                </a:lnTo>
                <a:lnTo>
                  <a:pt x="9287243" y="4489704"/>
                </a:lnTo>
                <a:lnTo>
                  <a:pt x="2097024" y="4489704"/>
                </a:lnTo>
                <a:lnTo>
                  <a:pt x="2097024" y="4239768"/>
                </a:lnTo>
                <a:lnTo>
                  <a:pt x="825995" y="4239768"/>
                </a:lnTo>
                <a:lnTo>
                  <a:pt x="825995" y="4114800"/>
                </a:lnTo>
                <a:lnTo>
                  <a:pt x="8974836" y="4114800"/>
                </a:lnTo>
                <a:lnTo>
                  <a:pt x="8974836" y="3741420"/>
                </a:lnTo>
                <a:lnTo>
                  <a:pt x="4177284" y="3741420"/>
                </a:lnTo>
                <a:lnTo>
                  <a:pt x="4177284" y="3491484"/>
                </a:lnTo>
                <a:lnTo>
                  <a:pt x="1731264" y="3491484"/>
                </a:lnTo>
                <a:lnTo>
                  <a:pt x="1731264" y="3243072"/>
                </a:lnTo>
                <a:lnTo>
                  <a:pt x="1309103" y="3243072"/>
                </a:lnTo>
                <a:lnTo>
                  <a:pt x="1309103" y="3116580"/>
                </a:lnTo>
                <a:lnTo>
                  <a:pt x="8817864" y="3116580"/>
                </a:lnTo>
                <a:lnTo>
                  <a:pt x="8817864" y="2868168"/>
                </a:lnTo>
                <a:lnTo>
                  <a:pt x="9198864" y="2868168"/>
                </a:lnTo>
                <a:lnTo>
                  <a:pt x="9198864" y="2618232"/>
                </a:lnTo>
                <a:lnTo>
                  <a:pt x="9549384" y="2618232"/>
                </a:lnTo>
                <a:lnTo>
                  <a:pt x="9549384" y="2244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-12700" y="1503101"/>
            <a:ext cx="9833610" cy="540004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280670">
              <a:lnSpc>
                <a:spcPct val="100000"/>
              </a:lnSpc>
              <a:spcBef>
                <a:spcPts val="545"/>
              </a:spcBef>
            </a:pP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Proposed</a:t>
            </a:r>
            <a:r>
              <a:rPr dirty="0" sz="1850" spc="-35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Solution</a:t>
            </a:r>
            <a:endParaRPr sz="1850">
              <a:latin typeface="Arial"/>
              <a:cs typeface="Arial"/>
            </a:endParaRPr>
          </a:p>
          <a:p>
            <a:pPr marL="280670" marR="121920">
              <a:lnSpc>
                <a:spcPct val="102299"/>
              </a:lnSpc>
              <a:spcBef>
                <a:spcPts val="360"/>
              </a:spcBef>
            </a:pP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proposed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solution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Segoe UI Symbol"/>
                <a:cs typeface="Segoe UI Symbol"/>
              </a:rPr>
              <a:t>is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Segoe UI Symbol"/>
                <a:cs typeface="Segoe UI Symbol"/>
              </a:rPr>
              <a:t>develop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comprehensive,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secure,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user-friendly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Notes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Sharing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Segoe UI Symbol"/>
                <a:cs typeface="Segoe UI Symbol"/>
              </a:rPr>
              <a:t>Web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Application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tailored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for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students,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educators,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academic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institutions.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This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application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will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leverage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Django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framework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for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its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robustness,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security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features,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scalability.</a:t>
            </a:r>
            <a:r>
              <a:rPr dirty="0" sz="1600" spc="19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Below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are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key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components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of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proposed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Segoe UI Symbol"/>
                <a:cs typeface="Segoe UI Symbol"/>
              </a:rPr>
              <a:t>solution:</a:t>
            </a:r>
            <a:endParaRPr sz="1600">
              <a:latin typeface="Segoe UI Symbol"/>
              <a:cs typeface="Segoe UI Symbol"/>
            </a:endParaRPr>
          </a:p>
          <a:p>
            <a:pPr marL="280670">
              <a:lnSpc>
                <a:spcPct val="100000"/>
              </a:lnSpc>
              <a:spcBef>
                <a:spcPts val="50"/>
              </a:spcBef>
            </a:pP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1.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System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Architecture</a:t>
            </a:r>
            <a:endParaRPr sz="1600">
              <a:latin typeface="Segoe UI Symbol"/>
              <a:cs typeface="Segoe UI Symbol"/>
            </a:endParaRPr>
          </a:p>
          <a:p>
            <a:pPr marL="280670" marR="252729">
              <a:lnSpc>
                <a:spcPts val="1970"/>
              </a:lnSpc>
              <a:spcBef>
                <a:spcPts val="6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354330" algn="l"/>
              </a:tabLst>
            </a:pP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Backend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Development: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Utilize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Django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for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server-side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logic,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database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management,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user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authentication,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40">
                <a:solidFill>
                  <a:srgbClr val="0C0C0C"/>
                </a:solidFill>
                <a:latin typeface="Segoe UI Symbol"/>
                <a:cs typeface="Segoe UI Symbol"/>
              </a:rPr>
              <a:t>session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management,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ensuring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secure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efficient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backend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structure.</a:t>
            </a:r>
            <a:endParaRPr sz="1600">
              <a:latin typeface="Segoe UI Symbol"/>
              <a:cs typeface="Segoe UI Symbol"/>
            </a:endParaRPr>
          </a:p>
          <a:p>
            <a:pPr marL="353695" indent="-73660">
              <a:lnSpc>
                <a:spcPts val="1880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354330" algn="l"/>
              </a:tabLst>
            </a:pP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Frontend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Integration: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Employ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HTML,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85">
                <a:solidFill>
                  <a:srgbClr val="0C0C0C"/>
                </a:solidFill>
                <a:latin typeface="Segoe UI Symbol"/>
                <a:cs typeface="Segoe UI Symbol"/>
              </a:rPr>
              <a:t>CSS,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JavaScript,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alongside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Django’s</a:t>
            </a:r>
            <a:r>
              <a:rPr dirty="0" sz="1600" spc="25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template</a:t>
            </a:r>
            <a:endParaRPr sz="1600">
              <a:latin typeface="Segoe UI Symbol"/>
              <a:cs typeface="Segoe UI Symbol"/>
            </a:endParaRPr>
          </a:p>
          <a:p>
            <a:pPr marL="280670">
              <a:lnSpc>
                <a:spcPct val="100000"/>
              </a:lnSpc>
              <a:spcBef>
                <a:spcPts val="50"/>
              </a:spcBef>
            </a:pP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system,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create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an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intuitive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responsive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user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interface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that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enhances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user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experience.</a:t>
            </a:r>
            <a:endParaRPr sz="1600">
              <a:latin typeface="Segoe UI Symbol"/>
              <a:cs typeface="Segoe UI Symbol"/>
            </a:endParaRPr>
          </a:p>
          <a:p>
            <a:pPr marL="280670" marR="356235">
              <a:lnSpc>
                <a:spcPct val="102200"/>
              </a:lnSpc>
              <a:spcBef>
                <a:spcPts val="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354330" algn="l"/>
              </a:tabLst>
            </a:pP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Database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Design: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Design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relational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database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schema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that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efficiently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Segoe UI Symbol"/>
                <a:cs typeface="Segoe UI Symbol"/>
              </a:rPr>
              <a:t>stores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user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data, </a:t>
            </a:r>
            <a:r>
              <a:rPr dirty="0" sz="1600" spc="-4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notes,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categories,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interactions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facilitate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Segoe UI Symbol"/>
                <a:cs typeface="Segoe UI Symbol"/>
              </a:rPr>
              <a:t>quick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retrieval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secure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storage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5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information.</a:t>
            </a:r>
            <a:endParaRPr sz="1600">
              <a:latin typeface="Segoe UI Symbol"/>
              <a:cs typeface="Segoe UI Symbol"/>
            </a:endParaRPr>
          </a:p>
          <a:p>
            <a:pPr marL="280670">
              <a:lnSpc>
                <a:spcPct val="100000"/>
              </a:lnSpc>
              <a:spcBef>
                <a:spcPts val="45"/>
              </a:spcBef>
            </a:pP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2.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Core</a:t>
            </a: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Features</a:t>
            </a:r>
            <a:endParaRPr sz="1600">
              <a:latin typeface="Segoe UI Symbol"/>
              <a:cs typeface="Segoe UI Symbol"/>
            </a:endParaRPr>
          </a:p>
          <a:p>
            <a:pPr marL="280670" marR="579120">
              <a:lnSpc>
                <a:spcPts val="1970"/>
              </a:lnSpc>
              <a:spcBef>
                <a:spcPts val="6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354330" algn="l"/>
              </a:tabLst>
            </a:pP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User</a:t>
            </a:r>
            <a:r>
              <a:rPr dirty="0" sz="1600" spc="24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Authentication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Authorization: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Implement</a:t>
            </a:r>
            <a:r>
              <a:rPr dirty="0" sz="1600" spc="24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Django’s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built-in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authentication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system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manage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user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accounts,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secure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login/logout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processes,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ensure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user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data </a:t>
            </a:r>
            <a:r>
              <a:rPr dirty="0" sz="1600" spc="-4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privacy.</a:t>
            </a:r>
            <a:endParaRPr sz="1600">
              <a:latin typeface="Segoe UI Symbol"/>
              <a:cs typeface="Segoe UI Symbol"/>
            </a:endParaRPr>
          </a:p>
          <a:p>
            <a:pPr marL="12700">
              <a:lnSpc>
                <a:spcPts val="1880"/>
              </a:lnSpc>
              <a:tabLst>
                <a:tab pos="280670" algn="l"/>
              </a:tabLst>
            </a:pPr>
            <a:r>
              <a:rPr dirty="0" sz="1600" spc="5" strike="sngStrike">
                <a:latin typeface="Times New Roman"/>
                <a:cs typeface="Times New Roman"/>
              </a:rPr>
              <a:t> </a:t>
            </a:r>
            <a:r>
              <a:rPr dirty="0" sz="1600" spc="5" strike="sngStrike">
                <a:latin typeface="Times New Roman"/>
                <a:cs typeface="Times New Roman"/>
              </a:rPr>
              <a:t>	</a:t>
            </a:r>
            <a:r>
              <a:rPr dirty="0" sz="1600" spc="60" strike="sngStrike">
                <a:latin typeface="Arial MT"/>
                <a:cs typeface="Arial MT"/>
              </a:rPr>
              <a:t>•</a:t>
            </a:r>
            <a:r>
              <a:rPr dirty="0" sz="1600" spc="60" strike="noStrike">
                <a:solidFill>
                  <a:srgbClr val="0C0C0C"/>
                </a:solidFill>
                <a:latin typeface="Segoe UI Symbol"/>
                <a:cs typeface="Segoe UI Symbol"/>
              </a:rPr>
              <a:t>Notes</a:t>
            </a:r>
            <a:r>
              <a:rPr dirty="0" sz="1600" spc="21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 strike="noStrike">
                <a:solidFill>
                  <a:srgbClr val="0C0C0C"/>
                </a:solidFill>
                <a:latin typeface="Segoe UI Symbol"/>
                <a:cs typeface="Segoe UI Symbol"/>
              </a:rPr>
              <a:t>Management:</a:t>
            </a:r>
            <a:r>
              <a:rPr dirty="0" sz="1600" spc="220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 strike="noStrike">
                <a:solidFill>
                  <a:srgbClr val="0C0C0C"/>
                </a:solidFill>
                <a:latin typeface="Segoe UI Symbol"/>
                <a:cs typeface="Segoe UI Symbol"/>
              </a:rPr>
              <a:t>Enable</a:t>
            </a:r>
            <a:r>
              <a:rPr dirty="0" sz="1600" spc="23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 strike="noStrike">
                <a:solidFill>
                  <a:srgbClr val="0C0C0C"/>
                </a:solidFill>
                <a:latin typeface="Segoe UI Symbol"/>
                <a:cs typeface="Segoe UI Symbol"/>
              </a:rPr>
              <a:t>users</a:t>
            </a:r>
            <a:r>
              <a:rPr dirty="0" sz="1600" spc="22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 strike="noStrike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10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 strike="noStrike">
                <a:solidFill>
                  <a:srgbClr val="0C0C0C"/>
                </a:solidFill>
                <a:latin typeface="Segoe UI Symbol"/>
                <a:cs typeface="Segoe UI Symbol"/>
              </a:rPr>
              <a:t>upload,</a:t>
            </a:r>
            <a:r>
              <a:rPr dirty="0" sz="1600" spc="21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 strike="noStrike">
                <a:solidFill>
                  <a:srgbClr val="0C0C0C"/>
                </a:solidFill>
                <a:latin typeface="Segoe UI Symbol"/>
                <a:cs typeface="Segoe UI Symbol"/>
              </a:rPr>
              <a:t>download,</a:t>
            </a:r>
            <a:r>
              <a:rPr dirty="0" sz="1600" spc="220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 strike="noStrike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 strike="noStrike">
                <a:solidFill>
                  <a:srgbClr val="0C0C0C"/>
                </a:solidFill>
                <a:latin typeface="Segoe UI Symbol"/>
                <a:cs typeface="Segoe UI Symbol"/>
              </a:rPr>
              <a:t>manage</a:t>
            </a:r>
            <a:r>
              <a:rPr dirty="0" sz="1600" spc="21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 strike="noStrike">
                <a:solidFill>
                  <a:srgbClr val="0C0C0C"/>
                </a:solidFill>
                <a:latin typeface="Segoe UI Symbol"/>
                <a:cs typeface="Segoe UI Symbol"/>
              </a:rPr>
              <a:t>notes</a:t>
            </a:r>
            <a:r>
              <a:rPr dirty="0" sz="1600" spc="210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 strike="noStrike">
                <a:solidFill>
                  <a:srgbClr val="0C0C0C"/>
                </a:solidFill>
                <a:latin typeface="Segoe UI Symbol"/>
                <a:cs typeface="Segoe UI Symbol"/>
              </a:rPr>
              <a:t>in</a:t>
            </a:r>
            <a:r>
              <a:rPr dirty="0" sz="1600" spc="229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 strike="noStrike">
                <a:solidFill>
                  <a:srgbClr val="0C0C0C"/>
                </a:solidFill>
                <a:latin typeface="Segoe UI Symbol"/>
                <a:cs typeface="Segoe UI Symbol"/>
              </a:rPr>
              <a:t>various</a:t>
            </a:r>
            <a:endParaRPr sz="1600">
              <a:latin typeface="Segoe UI Symbol"/>
              <a:cs typeface="Segoe UI Symbol"/>
            </a:endParaRPr>
          </a:p>
          <a:p>
            <a:pPr marL="280670">
              <a:lnSpc>
                <a:spcPct val="100000"/>
              </a:lnSpc>
              <a:spcBef>
                <a:spcPts val="50"/>
              </a:spcBef>
            </a:pP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formats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(PDF,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DOCX,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245">
                <a:solidFill>
                  <a:srgbClr val="0C0C0C"/>
                </a:solidFill>
                <a:latin typeface="Segoe UI Symbol"/>
                <a:cs typeface="Segoe UI Symbol"/>
              </a:rPr>
              <a:t>PPT,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etc.),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with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features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for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creating,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editing,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deleting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notes.</a:t>
            </a:r>
            <a:endParaRPr sz="1600">
              <a:latin typeface="Segoe UI Symbol"/>
              <a:cs typeface="Segoe UI Symbol"/>
            </a:endParaRPr>
          </a:p>
          <a:p>
            <a:pPr marL="353695">
              <a:lnSpc>
                <a:spcPct val="100000"/>
              </a:lnSpc>
              <a:spcBef>
                <a:spcPts val="50"/>
              </a:spcBef>
            </a:pP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Collaboration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Tools: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Incorporate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features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for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users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comment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on</a:t>
            </a:r>
            <a:r>
              <a:rPr dirty="0" sz="1600" spc="24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notes,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rate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them,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endParaRPr sz="16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31" y="926261"/>
            <a:ext cx="390144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Next</a:t>
            </a:r>
            <a:r>
              <a:rPr dirty="0" spc="-15"/>
              <a:t> </a:t>
            </a:r>
            <a:r>
              <a:rPr dirty="0"/>
              <a:t>Gen</a:t>
            </a:r>
            <a:r>
              <a:rPr dirty="0" spc="-30"/>
              <a:t> </a:t>
            </a:r>
            <a:r>
              <a:rPr dirty="0"/>
              <a:t>Employability</a:t>
            </a:r>
            <a:r>
              <a:rPr dirty="0" spc="-40"/>
              <a:t> </a:t>
            </a:r>
            <a:r>
              <a:rPr dirty="0"/>
              <a:t>Program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71856" y="1804416"/>
            <a:ext cx="10317480" cy="4613275"/>
            <a:chOff x="371856" y="1804416"/>
            <a:chExt cx="10317480" cy="4613275"/>
          </a:xfrm>
        </p:grpSpPr>
        <p:sp>
          <p:nvSpPr>
            <p:cNvPr id="11" name="object 11"/>
            <p:cNvSpPr/>
            <p:nvPr/>
          </p:nvSpPr>
          <p:spPr>
            <a:xfrm>
              <a:off x="9378696" y="6240780"/>
              <a:ext cx="1310640" cy="0"/>
            </a:xfrm>
            <a:custGeom>
              <a:avLst/>
              <a:gdLst/>
              <a:ahLst/>
              <a:cxnLst/>
              <a:rect l="l" t="t" r="r" b="b"/>
              <a:pathLst>
                <a:path w="1310640" h="0">
                  <a:moveTo>
                    <a:pt x="0" y="0"/>
                  </a:moveTo>
                  <a:lnTo>
                    <a:pt x="1310639" y="0"/>
                  </a:lnTo>
                </a:path>
              </a:pathLst>
            </a:custGeom>
            <a:ln w="10668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1856" y="1804415"/>
              <a:ext cx="10002520" cy="4613275"/>
            </a:xfrm>
            <a:custGeom>
              <a:avLst/>
              <a:gdLst/>
              <a:ahLst/>
              <a:cxnLst/>
              <a:rect l="l" t="t" r="r" b="b"/>
              <a:pathLst>
                <a:path w="10002520" h="4613275">
                  <a:moveTo>
                    <a:pt x="10001999" y="1246632"/>
                  </a:moveTo>
                  <a:lnTo>
                    <a:pt x="3256775" y="1246632"/>
                  </a:lnTo>
                  <a:lnTo>
                    <a:pt x="3256775" y="996696"/>
                  </a:lnTo>
                  <a:lnTo>
                    <a:pt x="1310627" y="996696"/>
                  </a:lnTo>
                  <a:lnTo>
                    <a:pt x="1310627" y="871728"/>
                  </a:lnTo>
                  <a:lnTo>
                    <a:pt x="9616440" y="871728"/>
                  </a:lnTo>
                  <a:lnTo>
                    <a:pt x="9616440" y="498348"/>
                  </a:lnTo>
                  <a:lnTo>
                    <a:pt x="8677656" y="498348"/>
                  </a:lnTo>
                  <a:lnTo>
                    <a:pt x="8677656" y="373380"/>
                  </a:lnTo>
                  <a:lnTo>
                    <a:pt x="9883140" y="373380"/>
                  </a:lnTo>
                  <a:lnTo>
                    <a:pt x="9883140" y="0"/>
                  </a:lnTo>
                  <a:lnTo>
                    <a:pt x="73152" y="0"/>
                  </a:lnTo>
                  <a:lnTo>
                    <a:pt x="73152" y="248412"/>
                  </a:lnTo>
                  <a:lnTo>
                    <a:pt x="0" y="248412"/>
                  </a:lnTo>
                  <a:lnTo>
                    <a:pt x="0" y="621792"/>
                  </a:lnTo>
                  <a:lnTo>
                    <a:pt x="73152" y="621792"/>
                  </a:lnTo>
                  <a:lnTo>
                    <a:pt x="73152" y="748284"/>
                  </a:lnTo>
                  <a:lnTo>
                    <a:pt x="0" y="748284"/>
                  </a:lnTo>
                  <a:lnTo>
                    <a:pt x="0" y="996696"/>
                  </a:lnTo>
                  <a:lnTo>
                    <a:pt x="0" y="1121676"/>
                  </a:lnTo>
                  <a:lnTo>
                    <a:pt x="0" y="1370076"/>
                  </a:lnTo>
                  <a:lnTo>
                    <a:pt x="73152" y="1370076"/>
                  </a:lnTo>
                  <a:lnTo>
                    <a:pt x="73152" y="1496568"/>
                  </a:lnTo>
                  <a:lnTo>
                    <a:pt x="0" y="1496568"/>
                  </a:lnTo>
                  <a:lnTo>
                    <a:pt x="0" y="1869960"/>
                  </a:lnTo>
                  <a:lnTo>
                    <a:pt x="73152" y="1869960"/>
                  </a:lnTo>
                  <a:lnTo>
                    <a:pt x="73152" y="1994916"/>
                  </a:lnTo>
                  <a:lnTo>
                    <a:pt x="0" y="1994916"/>
                  </a:lnTo>
                  <a:lnTo>
                    <a:pt x="0" y="2244852"/>
                  </a:lnTo>
                  <a:lnTo>
                    <a:pt x="0" y="2368296"/>
                  </a:lnTo>
                  <a:lnTo>
                    <a:pt x="0" y="2618232"/>
                  </a:lnTo>
                  <a:lnTo>
                    <a:pt x="73152" y="2618232"/>
                  </a:lnTo>
                  <a:lnTo>
                    <a:pt x="73152" y="2743200"/>
                  </a:lnTo>
                  <a:lnTo>
                    <a:pt x="0" y="2743200"/>
                  </a:lnTo>
                  <a:lnTo>
                    <a:pt x="0" y="3116592"/>
                  </a:lnTo>
                  <a:lnTo>
                    <a:pt x="73152" y="3116592"/>
                  </a:lnTo>
                  <a:lnTo>
                    <a:pt x="73152" y="3241560"/>
                  </a:lnTo>
                  <a:lnTo>
                    <a:pt x="0" y="3241560"/>
                  </a:lnTo>
                  <a:lnTo>
                    <a:pt x="0" y="3491484"/>
                  </a:lnTo>
                  <a:lnTo>
                    <a:pt x="0" y="3614940"/>
                  </a:lnTo>
                  <a:lnTo>
                    <a:pt x="0" y="3864876"/>
                  </a:lnTo>
                  <a:lnTo>
                    <a:pt x="73152" y="3864876"/>
                  </a:lnTo>
                  <a:lnTo>
                    <a:pt x="73152" y="3989832"/>
                  </a:lnTo>
                  <a:lnTo>
                    <a:pt x="0" y="3989832"/>
                  </a:lnTo>
                  <a:lnTo>
                    <a:pt x="0" y="4363224"/>
                  </a:lnTo>
                  <a:lnTo>
                    <a:pt x="73152" y="4363224"/>
                  </a:lnTo>
                  <a:lnTo>
                    <a:pt x="73152" y="4613160"/>
                  </a:lnTo>
                  <a:lnTo>
                    <a:pt x="9006840" y="4613160"/>
                  </a:lnTo>
                  <a:lnTo>
                    <a:pt x="9006840" y="4239768"/>
                  </a:lnTo>
                  <a:lnTo>
                    <a:pt x="7330440" y="4239768"/>
                  </a:lnTo>
                  <a:lnTo>
                    <a:pt x="7330440" y="4114800"/>
                  </a:lnTo>
                  <a:lnTo>
                    <a:pt x="9906000" y="4114800"/>
                  </a:lnTo>
                  <a:lnTo>
                    <a:pt x="9906000" y="3741420"/>
                  </a:lnTo>
                  <a:lnTo>
                    <a:pt x="3485375" y="3741420"/>
                  </a:lnTo>
                  <a:lnTo>
                    <a:pt x="3485375" y="3491484"/>
                  </a:lnTo>
                  <a:lnTo>
                    <a:pt x="2535923" y="3491484"/>
                  </a:lnTo>
                  <a:lnTo>
                    <a:pt x="2535923" y="3366516"/>
                  </a:lnTo>
                  <a:lnTo>
                    <a:pt x="9700247" y="3366516"/>
                  </a:lnTo>
                  <a:lnTo>
                    <a:pt x="9700247" y="2993136"/>
                  </a:lnTo>
                  <a:lnTo>
                    <a:pt x="8901671" y="2993136"/>
                  </a:lnTo>
                  <a:lnTo>
                    <a:pt x="8901671" y="2866644"/>
                  </a:lnTo>
                  <a:lnTo>
                    <a:pt x="9284208" y="2866644"/>
                  </a:lnTo>
                  <a:lnTo>
                    <a:pt x="9284208" y="2493276"/>
                  </a:lnTo>
                  <a:lnTo>
                    <a:pt x="3272015" y="2493276"/>
                  </a:lnTo>
                  <a:lnTo>
                    <a:pt x="3272015" y="2244852"/>
                  </a:lnTo>
                  <a:lnTo>
                    <a:pt x="498348" y="2244852"/>
                  </a:lnTo>
                  <a:lnTo>
                    <a:pt x="498348" y="2118360"/>
                  </a:lnTo>
                  <a:lnTo>
                    <a:pt x="9640811" y="2118360"/>
                  </a:lnTo>
                  <a:lnTo>
                    <a:pt x="9640811" y="1744992"/>
                  </a:lnTo>
                  <a:lnTo>
                    <a:pt x="6493751" y="1744992"/>
                  </a:lnTo>
                  <a:lnTo>
                    <a:pt x="6493751" y="1620012"/>
                  </a:lnTo>
                  <a:lnTo>
                    <a:pt x="10001999" y="1620012"/>
                  </a:lnTo>
                  <a:lnTo>
                    <a:pt x="10001999" y="12466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-12700" y="1604414"/>
            <a:ext cx="10397490" cy="514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94970">
              <a:lnSpc>
                <a:spcPct val="100000"/>
              </a:lnSpc>
              <a:spcBef>
                <a:spcPts val="130"/>
              </a:spcBef>
            </a:pP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3.</a:t>
            </a:r>
            <a:r>
              <a:rPr dirty="0" sz="1600" spc="19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Security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Privacy</a:t>
            </a:r>
            <a:endParaRPr sz="1600">
              <a:latin typeface="Segoe UI Symbol"/>
              <a:cs typeface="Segoe UI Symbol"/>
            </a:endParaRPr>
          </a:p>
          <a:p>
            <a:pPr marL="394970" marR="121920">
              <a:lnSpc>
                <a:spcPct val="101899"/>
              </a:lnSpc>
              <a:spcBef>
                <a:spcPts val="1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468630" algn="l"/>
              </a:tabLst>
            </a:pP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Implement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Django’s</a:t>
            </a:r>
            <a:r>
              <a:rPr dirty="0" sz="1600" spc="25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security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Segoe UI Symbol"/>
                <a:cs typeface="Segoe UI Symbol"/>
              </a:rPr>
              <a:t>best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practices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protect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against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common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vulnerabilities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such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as </a:t>
            </a:r>
            <a:r>
              <a:rPr dirty="0" sz="1600" spc="-4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95">
                <a:solidFill>
                  <a:srgbClr val="0C0C0C"/>
                </a:solidFill>
                <a:latin typeface="Segoe UI Symbol"/>
                <a:cs typeface="Segoe UI Symbol"/>
              </a:rPr>
              <a:t>SQL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injection,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Cross-Site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Scripting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85">
                <a:solidFill>
                  <a:srgbClr val="0C0C0C"/>
                </a:solidFill>
                <a:latin typeface="Segoe UI Symbol"/>
                <a:cs typeface="Segoe UI Symbol"/>
              </a:rPr>
              <a:t>(XSS),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Cross-Site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Request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Forgery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(CSRF).</a:t>
            </a:r>
            <a:endParaRPr sz="1600">
              <a:latin typeface="Segoe UI Symbol"/>
              <a:cs typeface="Segoe UI Symbol"/>
            </a:endParaRPr>
          </a:p>
          <a:p>
            <a:pPr marL="394970" marR="390525">
              <a:lnSpc>
                <a:spcPct val="102499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468630" algn="l"/>
              </a:tabLst>
            </a:pP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Ensure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data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privacy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by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adhering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regulations</a:t>
            </a:r>
            <a:r>
              <a:rPr dirty="0" sz="1600" spc="24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such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as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GDPR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for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handling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of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personal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information.</a:t>
            </a:r>
            <a:endParaRPr sz="1600">
              <a:latin typeface="Segoe UI Symbol"/>
              <a:cs typeface="Segoe UI Symbol"/>
            </a:endParaRPr>
          </a:p>
          <a:p>
            <a:pPr marL="394970">
              <a:lnSpc>
                <a:spcPct val="100000"/>
              </a:lnSpc>
              <a:spcBef>
                <a:spcPts val="40"/>
              </a:spcBef>
            </a:pP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4.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Scalability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Performance</a:t>
            </a:r>
            <a:endParaRPr sz="1600">
              <a:latin typeface="Segoe UI Symbol"/>
              <a:cs typeface="Segoe UI Symbol"/>
            </a:endParaRPr>
          </a:p>
          <a:p>
            <a:pPr marL="394970" marR="5080">
              <a:lnSpc>
                <a:spcPct val="102499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468630" algn="l"/>
              </a:tabLst>
            </a:pP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Design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application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with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scalability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in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mind,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allowing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for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Segoe UI Symbol"/>
                <a:cs typeface="Segoe UI Symbol"/>
              </a:rPr>
              <a:t>easy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adaptation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increased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user </a:t>
            </a:r>
            <a:r>
              <a:rPr dirty="0" sz="1600" spc="-4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numbers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data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volume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without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performance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degradation.</a:t>
            </a:r>
            <a:endParaRPr sz="1600">
              <a:latin typeface="Segoe UI Symbol"/>
              <a:cs typeface="Segoe UI Symbol"/>
            </a:endParaRPr>
          </a:p>
          <a:p>
            <a:pPr marL="394970" marR="365125">
              <a:lnSpc>
                <a:spcPts val="1970"/>
              </a:lnSpc>
              <a:spcBef>
                <a:spcPts val="5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468630" algn="l"/>
              </a:tabLst>
            </a:pP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Utilize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Django’s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caching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framework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enhance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application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performance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reduce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server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load.</a:t>
            </a:r>
            <a:endParaRPr sz="1600">
              <a:latin typeface="Segoe UI Symbol"/>
              <a:cs typeface="Segoe UI Symbol"/>
            </a:endParaRPr>
          </a:p>
          <a:p>
            <a:pPr marL="394970">
              <a:lnSpc>
                <a:spcPts val="1889"/>
              </a:lnSpc>
            </a:pP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5.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User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Experience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(UX)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Design</a:t>
            </a:r>
            <a:endParaRPr sz="1600">
              <a:latin typeface="Segoe UI Symbol"/>
              <a:cs typeface="Segoe UI Symbol"/>
            </a:endParaRPr>
          </a:p>
          <a:p>
            <a:pPr marL="394970" marR="720725">
              <a:lnSpc>
                <a:spcPts val="1970"/>
              </a:lnSpc>
              <a:spcBef>
                <a:spcPts val="6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468630" algn="l"/>
              </a:tabLst>
            </a:pP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Follow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</a:t>
            </a:r>
            <a:r>
              <a:rPr dirty="0" sz="1600" spc="24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user-centered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Segoe UI Symbol"/>
                <a:cs typeface="Segoe UI Symbol"/>
              </a:rPr>
              <a:t>design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approach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create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an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Segoe UI Symbol"/>
                <a:cs typeface="Segoe UI Symbol"/>
              </a:rPr>
              <a:t>accessible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engaging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platform,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ensuring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that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95">
                <a:solidFill>
                  <a:srgbClr val="0C0C0C"/>
                </a:solidFill>
                <a:latin typeface="Segoe UI Symbol"/>
                <a:cs typeface="Segoe UI Symbol"/>
              </a:rPr>
              <a:t>UI/UX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caters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needs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preferences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of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target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audience.</a:t>
            </a:r>
            <a:endParaRPr sz="1600">
              <a:latin typeface="Segoe UI Symbol"/>
              <a:cs typeface="Segoe UI Symbol"/>
            </a:endParaRPr>
          </a:p>
          <a:p>
            <a:pPr marL="394970" marR="306070">
              <a:lnSpc>
                <a:spcPts val="1960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468630" algn="l"/>
              </a:tabLst>
            </a:pP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Implement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responsive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Segoe UI Symbol"/>
                <a:cs typeface="Segoe UI Symbol"/>
              </a:rPr>
              <a:t>design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principles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ensure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application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is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Segoe UI Symbol"/>
                <a:cs typeface="Segoe UI Symbol"/>
              </a:rPr>
              <a:t>accessible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across</a:t>
            </a:r>
            <a:r>
              <a:rPr dirty="0" sz="1600" spc="25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various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Segoe UI Symbol"/>
                <a:cs typeface="Segoe UI Symbol"/>
              </a:rPr>
              <a:t>devices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screen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sizes.</a:t>
            </a:r>
            <a:endParaRPr sz="1600">
              <a:latin typeface="Segoe UI Symbol"/>
              <a:cs typeface="Segoe UI Symbol"/>
            </a:endParaRPr>
          </a:p>
          <a:p>
            <a:pPr marL="394970">
              <a:lnSpc>
                <a:spcPts val="1889"/>
              </a:lnSpc>
            </a:pP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6.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Testing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Quality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Assurance</a:t>
            </a:r>
            <a:endParaRPr sz="1600">
              <a:latin typeface="Segoe UI Symbol"/>
              <a:cs typeface="Segoe UI Symbol"/>
            </a:endParaRPr>
          </a:p>
          <a:p>
            <a:pPr marL="394970" marR="100965">
              <a:lnSpc>
                <a:spcPct val="101899"/>
              </a:lnSpc>
              <a:spcBef>
                <a:spcPts val="1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468630" algn="l"/>
              </a:tabLst>
            </a:pP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Conduct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thorough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testing,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including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unit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tests,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integration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tests,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user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acceptance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testing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(UAT),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ensure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application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is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reliable,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secure,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user-friendly.</a:t>
            </a:r>
            <a:endParaRPr sz="16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394970" algn="l"/>
              </a:tabLst>
            </a:pPr>
            <a:r>
              <a:rPr dirty="0" sz="1600" spc="5" strike="sngStrike">
                <a:latin typeface="Times New Roman"/>
                <a:cs typeface="Times New Roman"/>
              </a:rPr>
              <a:t> </a:t>
            </a:r>
            <a:r>
              <a:rPr dirty="0" sz="1600" spc="5" strike="sngStrike">
                <a:latin typeface="Times New Roman"/>
                <a:cs typeface="Times New Roman"/>
              </a:rPr>
              <a:t>	</a:t>
            </a:r>
            <a:r>
              <a:rPr dirty="0" sz="1600" spc="90" strike="sngStrike">
                <a:latin typeface="Arial MT"/>
                <a:cs typeface="Arial MT"/>
              </a:rPr>
              <a:t>•</a:t>
            </a:r>
            <a:r>
              <a:rPr dirty="0" sz="1600" spc="90" strike="noStrike">
                <a:solidFill>
                  <a:srgbClr val="0C0C0C"/>
                </a:solidFill>
                <a:latin typeface="Segoe UI Symbol"/>
                <a:cs typeface="Segoe UI Symbol"/>
              </a:rPr>
              <a:t>Utilize</a:t>
            </a:r>
            <a:r>
              <a:rPr dirty="0" sz="1600" spc="23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 strike="noStrike">
                <a:solidFill>
                  <a:srgbClr val="0C0C0C"/>
                </a:solidFill>
                <a:latin typeface="Segoe UI Symbol"/>
                <a:cs typeface="Segoe UI Symbol"/>
              </a:rPr>
              <a:t>Django’s</a:t>
            </a:r>
            <a:r>
              <a:rPr dirty="0" sz="1600" spc="23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 strike="noStrike">
                <a:solidFill>
                  <a:srgbClr val="0C0C0C"/>
                </a:solidFill>
                <a:latin typeface="Segoe UI Symbol"/>
                <a:cs typeface="Segoe UI Symbol"/>
              </a:rPr>
              <a:t>testing</a:t>
            </a:r>
            <a:r>
              <a:rPr dirty="0" sz="1600" spc="23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 strike="noStrike">
                <a:solidFill>
                  <a:srgbClr val="0C0C0C"/>
                </a:solidFill>
                <a:latin typeface="Segoe UI Symbol"/>
                <a:cs typeface="Segoe UI Symbol"/>
              </a:rPr>
              <a:t>framework</a:t>
            </a:r>
            <a:r>
              <a:rPr dirty="0" sz="1600" spc="229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 strike="noStrike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4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 strike="noStrike">
                <a:solidFill>
                  <a:srgbClr val="0C0C0C"/>
                </a:solidFill>
                <a:latin typeface="Segoe UI Symbol"/>
                <a:cs typeface="Segoe UI Symbol"/>
              </a:rPr>
              <a:t>automate</a:t>
            </a:r>
            <a:r>
              <a:rPr dirty="0" sz="1600" spc="240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 strike="noStrike">
                <a:solidFill>
                  <a:srgbClr val="0C0C0C"/>
                </a:solidFill>
                <a:latin typeface="Segoe UI Symbol"/>
                <a:cs typeface="Segoe UI Symbol"/>
              </a:rPr>
              <a:t>test</a:t>
            </a:r>
            <a:r>
              <a:rPr dirty="0" sz="1600" spc="23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50" strike="noStrike">
                <a:solidFill>
                  <a:srgbClr val="0C0C0C"/>
                </a:solidFill>
                <a:latin typeface="Segoe UI Symbol"/>
                <a:cs typeface="Segoe UI Symbol"/>
              </a:rPr>
              <a:t>cases</a:t>
            </a:r>
            <a:r>
              <a:rPr dirty="0" sz="1600" spc="23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 strike="noStrike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0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 strike="noStrike">
                <a:solidFill>
                  <a:srgbClr val="0C0C0C"/>
                </a:solidFill>
                <a:latin typeface="Segoe UI Symbol"/>
                <a:cs typeface="Segoe UI Symbol"/>
              </a:rPr>
              <a:t>ensure</a:t>
            </a:r>
            <a:r>
              <a:rPr dirty="0" sz="1600" spc="240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50" strike="noStrike">
                <a:solidFill>
                  <a:srgbClr val="0C0C0C"/>
                </a:solidFill>
                <a:latin typeface="Segoe UI Symbol"/>
                <a:cs typeface="Segoe UI Symbol"/>
              </a:rPr>
              <a:t>code</a:t>
            </a:r>
            <a:r>
              <a:rPr dirty="0" sz="1600" spc="23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 strike="noStrike">
                <a:solidFill>
                  <a:srgbClr val="0C0C0C"/>
                </a:solidFill>
                <a:latin typeface="Segoe UI Symbol"/>
                <a:cs typeface="Segoe UI Symbol"/>
              </a:rPr>
              <a:t>integrity.</a:t>
            </a:r>
            <a:endParaRPr sz="1600">
              <a:latin typeface="Segoe UI Symbol"/>
              <a:cs typeface="Segoe UI Symbol"/>
            </a:endParaRPr>
          </a:p>
          <a:p>
            <a:pPr marL="280670" marR="9250045">
              <a:lnSpc>
                <a:spcPct val="101699"/>
              </a:lnSpc>
              <a:spcBef>
                <a:spcPts val="225"/>
              </a:spcBef>
            </a:pPr>
            <a:r>
              <a:rPr dirty="0" sz="1150" spc="5">
                <a:latin typeface="Arial MT"/>
                <a:cs typeface="Arial MT"/>
              </a:rPr>
              <a:t>Source</a:t>
            </a:r>
            <a:r>
              <a:rPr dirty="0" sz="1150" spc="-60">
                <a:latin typeface="Arial MT"/>
                <a:cs typeface="Arial MT"/>
              </a:rPr>
              <a:t> </a:t>
            </a:r>
            <a:r>
              <a:rPr dirty="0" sz="1150" spc="5">
                <a:latin typeface="Arial MT"/>
                <a:cs typeface="Arial MT"/>
              </a:rPr>
              <a:t>:GPT </a:t>
            </a:r>
            <a:r>
              <a:rPr dirty="0" sz="1150" spc="-305">
                <a:latin typeface="Arial MT"/>
                <a:cs typeface="Arial MT"/>
              </a:rPr>
              <a:t> </a:t>
            </a:r>
            <a:r>
              <a:rPr dirty="0" sz="1150" spc="5">
                <a:latin typeface="Arial MT"/>
                <a:cs typeface="Arial MT"/>
              </a:rPr>
              <a:t>4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31" y="926261"/>
            <a:ext cx="390144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Next</a:t>
            </a:r>
            <a:r>
              <a:rPr dirty="0" spc="-15"/>
              <a:t> </a:t>
            </a:r>
            <a:r>
              <a:rPr dirty="0"/>
              <a:t>Gen</a:t>
            </a:r>
            <a:r>
              <a:rPr dirty="0" spc="-30"/>
              <a:t> </a:t>
            </a:r>
            <a:r>
              <a:rPr dirty="0"/>
              <a:t>Employability</a:t>
            </a:r>
            <a:r>
              <a:rPr dirty="0" spc="-40"/>
              <a:t> </a:t>
            </a:r>
            <a:r>
              <a:rPr dirty="0"/>
              <a:t>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6415" y="1653222"/>
            <a:ext cx="2004695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Technology</a:t>
            </a:r>
            <a:r>
              <a:rPr dirty="0" sz="1850" spc="-55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10" b="1">
                <a:solidFill>
                  <a:srgbClr val="213162"/>
                </a:solidFill>
                <a:latin typeface="Arial"/>
                <a:cs typeface="Arial"/>
              </a:rPr>
              <a:t>Used</a:t>
            </a:r>
            <a:endParaRPr sz="185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3291" y="2850003"/>
            <a:ext cx="3432594" cy="294729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5523" y="2776728"/>
            <a:ext cx="4869180" cy="244449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45208" y="2396943"/>
            <a:ext cx="92773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0">
                <a:latin typeface="Arial MT"/>
                <a:cs typeface="Arial MT"/>
              </a:rPr>
              <a:t>F</a:t>
            </a:r>
            <a:r>
              <a:rPr dirty="0" sz="1600" spc="20">
                <a:latin typeface="Arial MT"/>
                <a:cs typeface="Arial MT"/>
              </a:rPr>
              <a:t>r</a:t>
            </a:r>
            <a:r>
              <a:rPr dirty="0" sz="1600" spc="20">
                <a:latin typeface="Arial MT"/>
                <a:cs typeface="Arial MT"/>
              </a:rPr>
              <a:t>on</a:t>
            </a:r>
            <a:r>
              <a:rPr dirty="0" sz="1600" spc="5">
                <a:latin typeface="Arial MT"/>
                <a:cs typeface="Arial MT"/>
              </a:rPr>
              <a:t>t</a:t>
            </a:r>
            <a:r>
              <a:rPr dirty="0" sz="1600" spc="5">
                <a:latin typeface="Arial MT"/>
                <a:cs typeface="Arial MT"/>
              </a:rPr>
              <a:t>-</a:t>
            </a:r>
            <a:r>
              <a:rPr dirty="0" sz="1600" spc="20">
                <a:latin typeface="Arial MT"/>
                <a:cs typeface="Arial MT"/>
              </a:rPr>
              <a:t>en</a:t>
            </a:r>
            <a:r>
              <a:rPr dirty="0" sz="1600" spc="15">
                <a:latin typeface="Arial MT"/>
                <a:cs typeface="Arial MT"/>
              </a:rPr>
              <a:t>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28455" y="2310075"/>
            <a:ext cx="90487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5">
                <a:latin typeface="Arial MT"/>
                <a:cs typeface="Arial MT"/>
              </a:rPr>
              <a:t>Back-end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6240780"/>
            <a:ext cx="10689590" cy="0"/>
          </a:xfrm>
          <a:custGeom>
            <a:avLst/>
            <a:gdLst/>
            <a:ahLst/>
            <a:cxnLst/>
            <a:rect l="l" t="t" r="r" b="b"/>
            <a:pathLst>
              <a:path w="10689590" h="0">
                <a:moveTo>
                  <a:pt x="0" y="0"/>
                </a:moveTo>
                <a:lnTo>
                  <a:pt x="10689335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5549" y="6371481"/>
            <a:ext cx="57912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5">
                <a:latin typeface="Arial MT"/>
                <a:cs typeface="Arial MT"/>
              </a:rPr>
              <a:t>Source</a:t>
            </a:r>
            <a:r>
              <a:rPr dirty="0" sz="1150" spc="-5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: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02131" y="926261"/>
            <a:ext cx="3901440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2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2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2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415" y="1653222"/>
            <a:ext cx="2295525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Modelling</a:t>
            </a:r>
            <a:r>
              <a:rPr dirty="0" sz="1850" spc="-20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10" b="1">
                <a:solidFill>
                  <a:srgbClr val="213162"/>
                </a:solidFill>
                <a:latin typeface="Arial"/>
                <a:cs typeface="Arial"/>
              </a:rPr>
              <a:t>&amp;</a:t>
            </a:r>
            <a:r>
              <a:rPr dirty="0" sz="1850" spc="-20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Results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6240780"/>
            <a:ext cx="10689590" cy="0"/>
          </a:xfrm>
          <a:custGeom>
            <a:avLst/>
            <a:gdLst/>
            <a:ahLst/>
            <a:cxnLst/>
            <a:rect l="l" t="t" r="r" b="b"/>
            <a:pathLst>
              <a:path w="10689590" h="0">
                <a:moveTo>
                  <a:pt x="0" y="0"/>
                </a:moveTo>
                <a:lnTo>
                  <a:pt x="10689335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5549" y="6371481"/>
            <a:ext cx="57912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5">
                <a:latin typeface="Arial MT"/>
                <a:cs typeface="Arial MT"/>
              </a:rPr>
              <a:t>Source</a:t>
            </a:r>
            <a:r>
              <a:rPr dirty="0" sz="1150" spc="-5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:</a:t>
            </a:r>
            <a:endParaRPr sz="115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2017776"/>
            <a:ext cx="8378951" cy="39730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Notes_Sharing_Web_Application_using_Django_Framework_-_keerthivasan-4047-JCT[1].pptx</dc:title>
  <dcterms:created xsi:type="dcterms:W3CDTF">2024-04-09T12:50:41Z</dcterms:created>
  <dcterms:modified xsi:type="dcterms:W3CDTF">2024-04-09T12:50:41Z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2024-04-09T00:00:00Z</vt:filetime>
  </property>
  <property fmtid="{D5CDD505-2E9C-101B-9397-08002B2CF9AE}" pid="3" name="LastSaved">
    <vt:filetime>2024-04-09T00:00:00Z</vt:filetime>
  </property>
</Properties>
</file>