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66" r:id="rId4"/>
    <p:sldId id="257" r:id="rId5"/>
    <p:sldId id="258" r:id="rId6"/>
    <p:sldId id="259" r:id="rId7"/>
    <p:sldId id="260" r:id="rId8"/>
    <p:sldId id="261" r:id="rId9"/>
    <p:sldId id="262" r:id="rId10"/>
    <p:sldId id="263" r:id="rId11"/>
    <p:sldId id="264" r:id="rId12"/>
    <p:sldId id="267" r:id="rId13"/>
  </p:sldIdLst>
  <p:sldSz cx="13716000" cy="8686800"/>
  <p:notesSz cx="9144000" cy="6858000"/>
  <p:defaultTextStyle>
    <a:defPPr>
      <a:defRPr lang="en-US"/>
    </a:defPPr>
    <a:lvl1pPr marL="0" algn="l" defTabSz="995599" rtl="0" eaLnBrk="1" latinLnBrk="0" hangingPunct="1">
      <a:defRPr sz="2000" kern="1200">
        <a:solidFill>
          <a:schemeClr val="tx1"/>
        </a:solidFill>
        <a:latin typeface="+mn-lt"/>
        <a:ea typeface="+mn-ea"/>
        <a:cs typeface="+mn-cs"/>
      </a:defRPr>
    </a:lvl1pPr>
    <a:lvl2pPr marL="497799" algn="l" defTabSz="995599" rtl="0" eaLnBrk="1" latinLnBrk="0" hangingPunct="1">
      <a:defRPr sz="2000" kern="1200">
        <a:solidFill>
          <a:schemeClr val="tx1"/>
        </a:solidFill>
        <a:latin typeface="+mn-lt"/>
        <a:ea typeface="+mn-ea"/>
        <a:cs typeface="+mn-cs"/>
      </a:defRPr>
    </a:lvl2pPr>
    <a:lvl3pPr marL="995599" algn="l" defTabSz="995599" rtl="0" eaLnBrk="1" latinLnBrk="0" hangingPunct="1">
      <a:defRPr sz="2000" kern="1200">
        <a:solidFill>
          <a:schemeClr val="tx1"/>
        </a:solidFill>
        <a:latin typeface="+mn-lt"/>
        <a:ea typeface="+mn-ea"/>
        <a:cs typeface="+mn-cs"/>
      </a:defRPr>
    </a:lvl3pPr>
    <a:lvl4pPr marL="1493398" algn="l" defTabSz="995599" rtl="0" eaLnBrk="1" latinLnBrk="0" hangingPunct="1">
      <a:defRPr sz="2000" kern="1200">
        <a:solidFill>
          <a:schemeClr val="tx1"/>
        </a:solidFill>
        <a:latin typeface="+mn-lt"/>
        <a:ea typeface="+mn-ea"/>
        <a:cs typeface="+mn-cs"/>
      </a:defRPr>
    </a:lvl4pPr>
    <a:lvl5pPr marL="1991197" algn="l" defTabSz="995599" rtl="0" eaLnBrk="1" latinLnBrk="0" hangingPunct="1">
      <a:defRPr sz="2000" kern="1200">
        <a:solidFill>
          <a:schemeClr val="tx1"/>
        </a:solidFill>
        <a:latin typeface="+mn-lt"/>
        <a:ea typeface="+mn-ea"/>
        <a:cs typeface="+mn-cs"/>
      </a:defRPr>
    </a:lvl5pPr>
    <a:lvl6pPr marL="2488997" algn="l" defTabSz="995599" rtl="0" eaLnBrk="1" latinLnBrk="0" hangingPunct="1">
      <a:defRPr sz="2000" kern="1200">
        <a:solidFill>
          <a:schemeClr val="tx1"/>
        </a:solidFill>
        <a:latin typeface="+mn-lt"/>
        <a:ea typeface="+mn-ea"/>
        <a:cs typeface="+mn-cs"/>
      </a:defRPr>
    </a:lvl6pPr>
    <a:lvl7pPr marL="2986796" algn="l" defTabSz="995599" rtl="0" eaLnBrk="1" latinLnBrk="0" hangingPunct="1">
      <a:defRPr sz="2000" kern="1200">
        <a:solidFill>
          <a:schemeClr val="tx1"/>
        </a:solidFill>
        <a:latin typeface="+mn-lt"/>
        <a:ea typeface="+mn-ea"/>
        <a:cs typeface="+mn-cs"/>
      </a:defRPr>
    </a:lvl7pPr>
    <a:lvl8pPr marL="3484596" algn="l" defTabSz="995599" rtl="0" eaLnBrk="1" latinLnBrk="0" hangingPunct="1">
      <a:defRPr sz="2000" kern="1200">
        <a:solidFill>
          <a:schemeClr val="tx1"/>
        </a:solidFill>
        <a:latin typeface="+mn-lt"/>
        <a:ea typeface="+mn-ea"/>
        <a:cs typeface="+mn-cs"/>
      </a:defRPr>
    </a:lvl8pPr>
    <a:lvl9pPr marL="3982395" algn="l" defTabSz="995599"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5B7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54" d="100"/>
          <a:sy n="54" d="100"/>
        </p:scale>
        <p:origin x="-1056" y="-102"/>
      </p:cViewPr>
      <p:guideLst>
        <p:guide orient="horz" pos="2736"/>
        <p:guide pos="432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800102" y="1737360"/>
            <a:ext cx="11777472" cy="2316480"/>
          </a:xfrm>
          <a:ln>
            <a:noFill/>
          </a:ln>
        </p:spPr>
        <p:txBody>
          <a:bodyPr vert="horz" tIns="0" rIns="19912"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61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800100" y="4089478"/>
            <a:ext cx="11782044" cy="2219960"/>
          </a:xfrm>
        </p:spPr>
        <p:txBody>
          <a:bodyPr lIns="0" rIns="19912"/>
          <a:lstStyle>
            <a:lvl1pPr marL="0" marR="49780" indent="0" algn="r">
              <a:buNone/>
              <a:defRPr>
                <a:solidFill>
                  <a:schemeClr val="tx1"/>
                </a:solidFill>
              </a:defRPr>
            </a:lvl1pPr>
            <a:lvl2pPr marL="497799" indent="0" algn="ctr">
              <a:buNone/>
            </a:lvl2pPr>
            <a:lvl3pPr marL="995599" indent="0" algn="ctr">
              <a:buNone/>
            </a:lvl3pPr>
            <a:lvl4pPr marL="1493398" indent="0" algn="ctr">
              <a:buNone/>
            </a:lvl4pPr>
            <a:lvl5pPr marL="1991197" indent="0" algn="ctr">
              <a:buNone/>
            </a:lvl5pPr>
            <a:lvl6pPr marL="2488997" indent="0" algn="ctr">
              <a:buNone/>
            </a:lvl6pPr>
            <a:lvl7pPr marL="2986796" indent="0" algn="ctr">
              <a:buNone/>
            </a:lvl7pPr>
            <a:lvl8pPr marL="3484596" indent="0" algn="ctr">
              <a:buNone/>
            </a:lvl8pPr>
            <a:lvl9pPr marL="3982395"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306386B-63F8-4863-A6B8-5486EE2FA974}" type="datetimeFigureOut">
              <a:rPr lang="en-US" smtClean="0"/>
              <a:pPr/>
              <a:t>1/19/2023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43D9F9-5819-4541-8556-C949E9A584D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06386B-63F8-4863-A6B8-5486EE2FA974}"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3D9F9-5819-4541-8556-C949E9A584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1158244"/>
            <a:ext cx="3086100" cy="660156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1158244"/>
            <a:ext cx="9029700" cy="660156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06386B-63F8-4863-A6B8-5486EE2FA974}"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3D9F9-5819-4541-8556-C949E9A584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06386B-63F8-4863-A6B8-5486EE2FA974}"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3D9F9-5819-4541-8556-C949E9A584D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95528" y="1667866"/>
            <a:ext cx="11658600" cy="1725778"/>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61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95528" y="3425910"/>
            <a:ext cx="11658600" cy="1912302"/>
          </a:xfrm>
        </p:spPr>
        <p:txBody>
          <a:bodyPr lIns="49780" rIns="49780" anchor="t"/>
          <a:lstStyle>
            <a:lvl1pPr marL="0" indent="0">
              <a:buNone/>
              <a:defRPr sz="2400">
                <a:solidFill>
                  <a:schemeClr val="tx1"/>
                </a:solidFill>
              </a:defRPr>
            </a:lvl1pPr>
            <a:lvl2pPr>
              <a:buNone/>
              <a:defRPr sz="2000">
                <a:solidFill>
                  <a:schemeClr val="tx1">
                    <a:tint val="75000"/>
                  </a:schemeClr>
                </a:solidFill>
              </a:defRPr>
            </a:lvl2pPr>
            <a:lvl3pPr>
              <a:buNone/>
              <a:defRPr sz="17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306386B-63F8-4863-A6B8-5486EE2FA974}"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3D9F9-5819-4541-8556-C949E9A584D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891844"/>
            <a:ext cx="12344400" cy="14478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85800" y="2432107"/>
            <a:ext cx="6057900" cy="5617464"/>
          </a:xfrm>
        </p:spPr>
        <p:txBody>
          <a:bodyPr/>
          <a:lstStyle>
            <a:lvl1pPr>
              <a:defRPr sz="2800"/>
            </a:lvl1pPr>
            <a:lvl2pPr>
              <a:defRPr sz="26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2432107"/>
            <a:ext cx="6057900" cy="5617464"/>
          </a:xfrm>
        </p:spPr>
        <p:txBody>
          <a:bodyPr/>
          <a:lstStyle>
            <a:lvl1pPr>
              <a:defRPr sz="2800"/>
            </a:lvl1pPr>
            <a:lvl2pPr>
              <a:defRPr sz="26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06386B-63F8-4863-A6B8-5486EE2FA974}"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3D9F9-5819-4541-8556-C949E9A584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891844"/>
            <a:ext cx="12344400" cy="1447800"/>
          </a:xfrm>
        </p:spPr>
        <p:txBody>
          <a:bodyPr tIns="4978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4" y="2349980"/>
            <a:ext cx="6060282" cy="835180"/>
          </a:xfrm>
        </p:spPr>
        <p:txBody>
          <a:bodyPr lIns="49780" tIns="0" rIns="49780" bIns="0" anchor="ctr">
            <a:noAutofit/>
          </a:bodyPr>
          <a:lstStyle>
            <a:lvl1pPr marL="0" indent="0">
              <a:buNone/>
              <a:defRPr sz="2600" b="1" cap="none" baseline="0">
                <a:solidFill>
                  <a:schemeClr val="tx2"/>
                </a:solidFill>
                <a:effectLst/>
              </a:defRPr>
            </a:lvl1pPr>
            <a:lvl2pPr>
              <a:buNone/>
              <a:defRPr sz="2200" b="1"/>
            </a:lvl2pPr>
            <a:lvl3pPr>
              <a:buNone/>
              <a:defRPr sz="2000" b="1"/>
            </a:lvl3pPr>
            <a:lvl4pPr>
              <a:buNone/>
              <a:defRPr sz="1700" b="1"/>
            </a:lvl4pPr>
            <a:lvl5pPr>
              <a:buNone/>
              <a:defRPr sz="17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41" y="2355697"/>
            <a:ext cx="6062663" cy="829467"/>
          </a:xfrm>
        </p:spPr>
        <p:txBody>
          <a:bodyPr lIns="49780" tIns="0" rIns="49780" bIns="0" anchor="ctr"/>
          <a:lstStyle>
            <a:lvl1pPr marL="0" indent="0">
              <a:buNone/>
              <a:defRPr sz="2600" b="1" cap="none" baseline="0">
                <a:solidFill>
                  <a:schemeClr val="tx2"/>
                </a:solidFill>
                <a:effectLst/>
              </a:defRPr>
            </a:lvl1pPr>
            <a:lvl2pPr>
              <a:buNone/>
              <a:defRPr sz="2200" b="1"/>
            </a:lvl2pPr>
            <a:lvl3pPr>
              <a:buNone/>
              <a:defRPr sz="2000" b="1"/>
            </a:lvl3pPr>
            <a:lvl4pPr>
              <a:buNone/>
              <a:defRPr sz="1700" b="1"/>
            </a:lvl4pPr>
            <a:lvl5pPr>
              <a:buNone/>
              <a:defRPr sz="17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4" y="3185162"/>
            <a:ext cx="6060282" cy="4871246"/>
          </a:xfrm>
        </p:spPr>
        <p:txBody>
          <a:bodyPr tIns="0"/>
          <a:lstStyle>
            <a:lvl1pPr>
              <a:defRPr sz="2400"/>
            </a:lvl1pPr>
            <a:lvl2pPr>
              <a:defRPr sz="2200"/>
            </a:lvl2pPr>
            <a:lvl3pPr>
              <a:defRPr sz="2000"/>
            </a:lvl3pPr>
            <a:lvl4pPr>
              <a:defRPr sz="1700"/>
            </a:lvl4pPr>
            <a:lvl5pPr>
              <a:defRPr sz="1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41" y="3185162"/>
            <a:ext cx="6062663" cy="4871246"/>
          </a:xfrm>
        </p:spPr>
        <p:txBody>
          <a:bodyPr tIns="0"/>
          <a:lstStyle>
            <a:lvl1pPr>
              <a:defRPr sz="2400"/>
            </a:lvl1pPr>
            <a:lvl2pPr>
              <a:defRPr sz="2200"/>
            </a:lvl2pPr>
            <a:lvl3pPr>
              <a:defRPr sz="2000"/>
            </a:lvl3pPr>
            <a:lvl4pPr>
              <a:defRPr sz="1700"/>
            </a:lvl4pPr>
            <a:lvl5pPr>
              <a:defRPr sz="1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306386B-63F8-4863-A6B8-5486EE2FA974}"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3D9F9-5819-4541-8556-C949E9A584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891844"/>
            <a:ext cx="12458700" cy="1447800"/>
          </a:xfrm>
        </p:spPr>
        <p:txBody>
          <a:bodyPr vert="horz" tIns="4978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4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06386B-63F8-4863-A6B8-5486EE2FA974}"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3D9F9-5819-4541-8556-C949E9A584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6386B-63F8-4863-A6B8-5486EE2FA974}"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3D9F9-5819-4541-8556-C949E9A584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51512"/>
            <a:ext cx="4114800" cy="1471930"/>
          </a:xfrm>
        </p:spPr>
        <p:txBody>
          <a:bodyPr lIns="0" anchor="b">
            <a:noAutofit/>
          </a:bodyPr>
          <a:lstStyle>
            <a:lvl1pPr algn="l" rtl="0">
              <a:spcBef>
                <a:spcPct val="0"/>
              </a:spcBef>
              <a:buNone/>
              <a:defRPr sz="28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028700" y="2123440"/>
            <a:ext cx="4114800" cy="5791200"/>
          </a:xfrm>
        </p:spPr>
        <p:txBody>
          <a:bodyPr lIns="19912" rIns="19912"/>
          <a:lstStyle>
            <a:lvl1pPr marL="0" indent="0" algn="l">
              <a:buNone/>
              <a:defRPr sz="1500"/>
            </a:lvl1pPr>
            <a:lvl2pPr indent="0" algn="l">
              <a:buNone/>
              <a:defRPr sz="1300"/>
            </a:lvl2pPr>
            <a:lvl3pPr indent="0" algn="l">
              <a:buNone/>
              <a:defRPr sz="1100"/>
            </a:lvl3pPr>
            <a:lvl4pPr indent="0" algn="l">
              <a:buNone/>
              <a:defRPr sz="1000"/>
            </a:lvl4pPr>
            <a:lvl5pPr indent="0" algn="l">
              <a:buNone/>
              <a:defRPr sz="10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362578" y="2123440"/>
            <a:ext cx="7667626" cy="5791200"/>
          </a:xfrm>
        </p:spPr>
        <p:txBody>
          <a:bodyPr tIns="0"/>
          <a:lstStyle>
            <a:lvl1pPr>
              <a:defRPr sz="3000"/>
            </a:lvl1pPr>
            <a:lvl2pPr>
              <a:defRPr sz="2800"/>
            </a:lvl2pPr>
            <a:lvl3pPr>
              <a:defRPr sz="2600"/>
            </a:lvl3pPr>
            <a:lvl4pPr>
              <a:defRPr sz="22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06386B-63F8-4863-A6B8-5486EE2FA974}"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3D9F9-5819-4541-8556-C949E9A584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748629" y="1403565"/>
            <a:ext cx="7886700" cy="521208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9560" tIns="49780" rIns="99560" bIns="49780" rtlCol="0" anchor="ctr"/>
          <a:lstStyle/>
          <a:p>
            <a:pPr algn="ctr" eaLnBrk="1" latinLnBrk="0" hangingPunct="1"/>
            <a:endParaRPr kumimoji="0" lang="en-US"/>
          </a:p>
        </p:txBody>
      </p:sp>
      <p:sp>
        <p:nvSpPr>
          <p:cNvPr id="12" name="Right Triangle 11"/>
          <p:cNvSpPr/>
          <p:nvPr/>
        </p:nvSpPr>
        <p:spPr>
          <a:xfrm rot="420000" flipV="1">
            <a:off x="12006204" y="6789041"/>
            <a:ext cx="233172" cy="196900"/>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9560" tIns="49780" rIns="99560" bIns="49780" rtlCol="0" anchor="ctr"/>
          <a:lstStyle/>
          <a:p>
            <a:pPr algn="ctr" eaLnBrk="1" latinLnBrk="0" hangingPunct="1"/>
            <a:endParaRPr kumimoji="0" lang="en-US"/>
          </a:p>
        </p:txBody>
      </p:sp>
      <p:sp>
        <p:nvSpPr>
          <p:cNvPr id="2" name="Title 1"/>
          <p:cNvSpPr>
            <a:spLocks noGrp="1"/>
          </p:cNvSpPr>
          <p:nvPr>
            <p:ph type="title"/>
          </p:nvPr>
        </p:nvSpPr>
        <p:spPr>
          <a:xfrm>
            <a:off x="914402" y="1490866"/>
            <a:ext cx="3319272" cy="2004653"/>
          </a:xfrm>
        </p:spPr>
        <p:txBody>
          <a:bodyPr vert="horz" lIns="49780" tIns="49780" rIns="49780" bIns="49780" anchor="b"/>
          <a:lstStyle>
            <a:lvl1pPr algn="l">
              <a:buNone/>
              <a:defRPr sz="22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3583127"/>
            <a:ext cx="3314700" cy="2760472"/>
          </a:xfrm>
        </p:spPr>
        <p:txBody>
          <a:bodyPr lIns="69692" rIns="49780" bIns="49780" anchor="t"/>
          <a:lstStyle>
            <a:lvl1pPr marL="0" indent="0" algn="l">
              <a:spcBef>
                <a:spcPts val="272"/>
              </a:spcBef>
              <a:buFontTx/>
              <a:buNone/>
              <a:defRPr sz="1400"/>
            </a:lvl1pPr>
            <a:lvl2pPr>
              <a:defRPr sz="1300"/>
            </a:lvl2pPr>
            <a:lvl3pPr>
              <a:defRPr sz="1100"/>
            </a:lvl3pPr>
            <a:lvl4pPr>
              <a:defRPr sz="1000"/>
            </a:lvl4pPr>
            <a:lvl5pPr>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306386B-63F8-4863-A6B8-5486EE2FA974}"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115800" y="8051380"/>
            <a:ext cx="914400" cy="462491"/>
          </a:xfrm>
        </p:spPr>
        <p:txBody>
          <a:bodyPr/>
          <a:lstStyle/>
          <a:p>
            <a:fld id="{B643D9F9-5819-4541-8556-C949E9A584D1}" type="slidenum">
              <a:rPr lang="en-US" smtClean="0"/>
              <a:pPr/>
              <a:t>‹#›</a:t>
            </a:fld>
            <a:endParaRPr lang="en-US"/>
          </a:p>
        </p:txBody>
      </p:sp>
      <p:sp>
        <p:nvSpPr>
          <p:cNvPr id="3" name="Picture Placeholder 2"/>
          <p:cNvSpPr>
            <a:spLocks noGrp="1"/>
          </p:cNvSpPr>
          <p:nvPr>
            <p:ph type="pic" idx="1"/>
          </p:nvPr>
        </p:nvSpPr>
        <p:spPr>
          <a:xfrm rot="420000">
            <a:off x="5228689" y="1519389"/>
            <a:ext cx="6926580" cy="4980432"/>
          </a:xfrm>
          <a:prstGeom prst="rect">
            <a:avLst/>
          </a:prstGeom>
          <a:solidFill>
            <a:schemeClr val="bg2"/>
          </a:solidFill>
          <a:ln w="3000" cap="rnd">
            <a:solidFill>
              <a:srgbClr val="C0C0C0"/>
            </a:solidFill>
            <a:round/>
          </a:ln>
          <a:effectLst/>
        </p:spPr>
        <p:txBody>
          <a:bodyPr/>
          <a:lstStyle>
            <a:lvl1pPr marL="0" indent="0">
              <a:buNone/>
              <a:defRPr sz="3500"/>
            </a:lvl1pPr>
          </a:lstStyle>
          <a:p>
            <a:r>
              <a:rPr kumimoji="0" lang="en-US" smtClean="0"/>
              <a:t>Click icon to add picture</a:t>
            </a:r>
            <a:endParaRPr kumimoji="0" lang="en-US" dirty="0"/>
          </a:p>
        </p:txBody>
      </p:sp>
      <p:sp>
        <p:nvSpPr>
          <p:cNvPr id="10" name="Freeform 9"/>
          <p:cNvSpPr>
            <a:spLocks/>
          </p:cNvSpPr>
          <p:nvPr/>
        </p:nvSpPr>
        <p:spPr bwMode="auto">
          <a:xfrm flipV="1">
            <a:off x="-14288" y="7367696"/>
            <a:ext cx="13744576" cy="1319106"/>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9560" tIns="49780" rIns="99560" bIns="4978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6572251" y="7878449"/>
            <a:ext cx="7143750" cy="80835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9560" tIns="49780" rIns="99560" bIns="4978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4288" y="-9048"/>
            <a:ext cx="13744576" cy="1319106"/>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9560" tIns="49780" rIns="99560" bIns="4978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6572251" y="-9048"/>
            <a:ext cx="7143750" cy="80835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9560" tIns="49780" rIns="99560" bIns="4978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85800" y="891844"/>
            <a:ext cx="12344400" cy="1447800"/>
          </a:xfrm>
          <a:prstGeom prst="rect">
            <a:avLst/>
          </a:prstGeom>
        </p:spPr>
        <p:txBody>
          <a:bodyPr vert="horz" lIns="0" tIns="4978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85800" y="2451608"/>
            <a:ext cx="12344400" cy="5559552"/>
          </a:xfrm>
          <a:prstGeom prst="rect">
            <a:avLst/>
          </a:prstGeom>
        </p:spPr>
        <p:txBody>
          <a:bodyPr vert="horz" lIns="99560" tIns="49780" rIns="99560" bIns="4978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85800" y="8051380"/>
            <a:ext cx="3200400" cy="462491"/>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fld id="{E306386B-63F8-4863-A6B8-5486EE2FA974}" type="datetimeFigureOut">
              <a:rPr lang="en-US" smtClean="0"/>
              <a:pPr/>
              <a:t>1/19/2023</a:t>
            </a:fld>
            <a:endParaRPr lang="en-US"/>
          </a:p>
        </p:txBody>
      </p:sp>
      <p:sp>
        <p:nvSpPr>
          <p:cNvPr id="22" name="Footer Placeholder 21"/>
          <p:cNvSpPr>
            <a:spLocks noGrp="1"/>
          </p:cNvSpPr>
          <p:nvPr>
            <p:ph type="ftr" sz="quarter" idx="3"/>
          </p:nvPr>
        </p:nvSpPr>
        <p:spPr>
          <a:xfrm>
            <a:off x="4000500" y="8051380"/>
            <a:ext cx="5029200" cy="462491"/>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1887200" y="8051380"/>
            <a:ext cx="1143000" cy="462491"/>
          </a:xfrm>
          <a:prstGeom prst="rect">
            <a:avLst/>
          </a:prstGeom>
        </p:spPr>
        <p:txBody>
          <a:bodyPr vert="horz" lIns="0" tIns="0" rIns="0" bIns="0" anchor="b"/>
          <a:lstStyle>
            <a:lvl1pPr algn="r" eaLnBrk="1" latinLnBrk="0" hangingPunct="1">
              <a:defRPr kumimoji="0" sz="1300">
                <a:solidFill>
                  <a:schemeClr val="tx2">
                    <a:shade val="90000"/>
                  </a:schemeClr>
                </a:solidFill>
              </a:defRPr>
            </a:lvl1pPr>
          </a:lstStyle>
          <a:p>
            <a:fld id="{B643D9F9-5819-4541-8556-C949E9A584D1}" type="slidenum">
              <a:rPr lang="en-US" smtClean="0"/>
              <a:pPr/>
              <a:t>‹#›</a:t>
            </a:fld>
            <a:endParaRPr lang="en-US"/>
          </a:p>
        </p:txBody>
      </p:sp>
      <p:grpSp>
        <p:nvGrpSpPr>
          <p:cNvPr id="2" name="Group 1"/>
          <p:cNvGrpSpPr/>
          <p:nvPr/>
        </p:nvGrpSpPr>
        <p:grpSpPr>
          <a:xfrm>
            <a:off x="-28525" y="256384"/>
            <a:ext cx="13770822" cy="82235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400" b="0" kern="1200">
          <a:ln>
            <a:noFill/>
          </a:ln>
          <a:solidFill>
            <a:schemeClr val="tx2"/>
          </a:solidFill>
          <a:effectLst/>
          <a:latin typeface="+mj-lt"/>
          <a:ea typeface="+mj-ea"/>
          <a:cs typeface="+mj-cs"/>
        </a:defRPr>
      </a:lvl1pPr>
    </p:titleStyle>
    <p:bodyStyle>
      <a:lvl1pPr marL="298680" indent="-298680" algn="l" rtl="0" eaLnBrk="1" latinLnBrk="0" hangingPunct="1">
        <a:spcBef>
          <a:spcPct val="20000"/>
        </a:spcBef>
        <a:buClr>
          <a:schemeClr val="accent3"/>
        </a:buClr>
        <a:buSzPct val="95000"/>
        <a:buFont typeface="Wingdings 2"/>
        <a:buChar char=""/>
        <a:defRPr kumimoji="0" sz="2800" kern="1200">
          <a:solidFill>
            <a:schemeClr val="tx1"/>
          </a:solidFill>
          <a:latin typeface="+mn-lt"/>
          <a:ea typeface="+mn-ea"/>
          <a:cs typeface="+mn-cs"/>
        </a:defRPr>
      </a:lvl1pPr>
      <a:lvl2pPr marL="696919" indent="-268812" algn="l" rtl="0" eaLnBrk="1" latinLnBrk="0" hangingPunct="1">
        <a:spcBef>
          <a:spcPct val="20000"/>
        </a:spcBef>
        <a:buClr>
          <a:schemeClr val="accent1"/>
        </a:buClr>
        <a:buSzPct val="85000"/>
        <a:buFont typeface="Wingdings 2"/>
        <a:buChar char=""/>
        <a:defRPr kumimoji="0" sz="2600" kern="1200">
          <a:solidFill>
            <a:schemeClr val="tx1"/>
          </a:solidFill>
          <a:latin typeface="+mn-lt"/>
          <a:ea typeface="+mn-ea"/>
          <a:cs typeface="+mn-cs"/>
        </a:defRPr>
      </a:lvl2pPr>
      <a:lvl3pPr marL="995599" indent="-268812" algn="l" rtl="0" eaLnBrk="1" latinLnBrk="0" hangingPunct="1">
        <a:spcBef>
          <a:spcPct val="20000"/>
        </a:spcBef>
        <a:buClr>
          <a:schemeClr val="accent2"/>
        </a:buClr>
        <a:buSzPct val="70000"/>
        <a:buFont typeface="Wingdings 2"/>
        <a:buChar char=""/>
        <a:defRPr kumimoji="0" sz="2300" kern="1200">
          <a:solidFill>
            <a:schemeClr val="tx1"/>
          </a:solidFill>
          <a:latin typeface="+mn-lt"/>
          <a:ea typeface="+mn-ea"/>
          <a:cs typeface="+mn-cs"/>
        </a:defRPr>
      </a:lvl3pPr>
      <a:lvl4pPr marL="1294278" indent="-228988" algn="l" rtl="0" eaLnBrk="1" latinLnBrk="0" hangingPunct="1">
        <a:spcBef>
          <a:spcPct val="20000"/>
        </a:spcBef>
        <a:buClr>
          <a:schemeClr val="accent3"/>
        </a:buClr>
        <a:buSzPct val="65000"/>
        <a:buFont typeface="Wingdings 2"/>
        <a:buChar char=""/>
        <a:defRPr kumimoji="0" sz="2200" kern="1200">
          <a:solidFill>
            <a:schemeClr val="tx1"/>
          </a:solidFill>
          <a:latin typeface="+mn-lt"/>
          <a:ea typeface="+mn-ea"/>
          <a:cs typeface="+mn-cs"/>
        </a:defRPr>
      </a:lvl4pPr>
      <a:lvl5pPr marL="1592958" indent="-228988" algn="l" rtl="0" eaLnBrk="1" latinLnBrk="0" hangingPunct="1">
        <a:spcBef>
          <a:spcPct val="20000"/>
        </a:spcBef>
        <a:buClr>
          <a:schemeClr val="accent4"/>
        </a:buClr>
        <a:buSzPct val="65000"/>
        <a:buFont typeface="Wingdings 2"/>
        <a:buChar char=""/>
        <a:defRPr kumimoji="0" sz="2200" kern="1200">
          <a:solidFill>
            <a:schemeClr val="tx1"/>
          </a:solidFill>
          <a:latin typeface="+mn-lt"/>
          <a:ea typeface="+mn-ea"/>
          <a:cs typeface="+mn-cs"/>
        </a:defRPr>
      </a:lvl5pPr>
      <a:lvl6pPr marL="1891638" indent="-228988" algn="l" rtl="0" eaLnBrk="1" latinLnBrk="0" hangingPunct="1">
        <a:spcBef>
          <a:spcPct val="20000"/>
        </a:spcBef>
        <a:buClr>
          <a:schemeClr val="accent5"/>
        </a:buClr>
        <a:buSzPct val="80000"/>
        <a:buFont typeface="Wingdings 2"/>
        <a:buChar char=""/>
        <a:defRPr kumimoji="0" sz="2000" kern="1200">
          <a:solidFill>
            <a:schemeClr val="tx1"/>
          </a:solidFill>
          <a:latin typeface="+mn-lt"/>
          <a:ea typeface="+mn-ea"/>
          <a:cs typeface="+mn-cs"/>
        </a:defRPr>
      </a:lvl6pPr>
      <a:lvl7pPr marL="2090757" indent="-199120" algn="l" rtl="0" eaLnBrk="1" latinLnBrk="0" hangingPunct="1">
        <a:spcBef>
          <a:spcPct val="20000"/>
        </a:spcBef>
        <a:buClr>
          <a:schemeClr val="accent6"/>
        </a:buClr>
        <a:buSzPct val="80000"/>
        <a:buFont typeface="Wingdings 2"/>
        <a:buChar char=""/>
        <a:defRPr kumimoji="0" sz="1700" kern="1200" baseline="0">
          <a:solidFill>
            <a:schemeClr val="tx1"/>
          </a:solidFill>
          <a:latin typeface="+mn-lt"/>
          <a:ea typeface="+mn-ea"/>
          <a:cs typeface="+mn-cs"/>
        </a:defRPr>
      </a:lvl7pPr>
      <a:lvl8pPr marL="2389437" indent="-199120" algn="l" rtl="0" eaLnBrk="1" latinLnBrk="0" hangingPunct="1">
        <a:spcBef>
          <a:spcPct val="20000"/>
        </a:spcBef>
        <a:buClr>
          <a:schemeClr val="tx2"/>
        </a:buClr>
        <a:buChar char="•"/>
        <a:defRPr kumimoji="0" sz="1700" kern="1200">
          <a:solidFill>
            <a:schemeClr val="tx1"/>
          </a:solidFill>
          <a:latin typeface="+mn-lt"/>
          <a:ea typeface="+mn-ea"/>
          <a:cs typeface="+mn-cs"/>
        </a:defRPr>
      </a:lvl8pPr>
      <a:lvl9pPr marL="2688117" indent="-199120" algn="l" rtl="0" eaLnBrk="1" latinLnBrk="0" hangingPunct="1">
        <a:spcBef>
          <a:spcPct val="20000"/>
        </a:spcBef>
        <a:buClr>
          <a:schemeClr val="tx2"/>
        </a:buClr>
        <a:buFontTx/>
        <a:buChar char="•"/>
        <a:defRPr kumimoji="0" sz="1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97799" algn="l" rtl="0" eaLnBrk="1" latinLnBrk="0" hangingPunct="1">
        <a:defRPr kumimoji="0" kern="1200">
          <a:solidFill>
            <a:schemeClr val="tx1"/>
          </a:solidFill>
          <a:latin typeface="+mn-lt"/>
          <a:ea typeface="+mn-ea"/>
          <a:cs typeface="+mn-cs"/>
        </a:defRPr>
      </a:lvl2pPr>
      <a:lvl3pPr marL="995599" algn="l" rtl="0" eaLnBrk="1" latinLnBrk="0" hangingPunct="1">
        <a:defRPr kumimoji="0" kern="1200">
          <a:solidFill>
            <a:schemeClr val="tx1"/>
          </a:solidFill>
          <a:latin typeface="+mn-lt"/>
          <a:ea typeface="+mn-ea"/>
          <a:cs typeface="+mn-cs"/>
        </a:defRPr>
      </a:lvl3pPr>
      <a:lvl4pPr marL="1493398" algn="l" rtl="0" eaLnBrk="1" latinLnBrk="0" hangingPunct="1">
        <a:defRPr kumimoji="0" kern="1200">
          <a:solidFill>
            <a:schemeClr val="tx1"/>
          </a:solidFill>
          <a:latin typeface="+mn-lt"/>
          <a:ea typeface="+mn-ea"/>
          <a:cs typeface="+mn-cs"/>
        </a:defRPr>
      </a:lvl4pPr>
      <a:lvl5pPr marL="1991197" algn="l" rtl="0" eaLnBrk="1" latinLnBrk="0" hangingPunct="1">
        <a:defRPr kumimoji="0" kern="1200">
          <a:solidFill>
            <a:schemeClr val="tx1"/>
          </a:solidFill>
          <a:latin typeface="+mn-lt"/>
          <a:ea typeface="+mn-ea"/>
          <a:cs typeface="+mn-cs"/>
        </a:defRPr>
      </a:lvl5pPr>
      <a:lvl6pPr marL="2488997" algn="l" rtl="0" eaLnBrk="1" latinLnBrk="0" hangingPunct="1">
        <a:defRPr kumimoji="0" kern="1200">
          <a:solidFill>
            <a:schemeClr val="tx1"/>
          </a:solidFill>
          <a:latin typeface="+mn-lt"/>
          <a:ea typeface="+mn-ea"/>
          <a:cs typeface="+mn-cs"/>
        </a:defRPr>
      </a:lvl6pPr>
      <a:lvl7pPr marL="2986796" algn="l" rtl="0" eaLnBrk="1" latinLnBrk="0" hangingPunct="1">
        <a:defRPr kumimoji="0" kern="1200">
          <a:solidFill>
            <a:schemeClr val="tx1"/>
          </a:solidFill>
          <a:latin typeface="+mn-lt"/>
          <a:ea typeface="+mn-ea"/>
          <a:cs typeface="+mn-cs"/>
        </a:defRPr>
      </a:lvl7pPr>
      <a:lvl8pPr marL="3484596" algn="l" rtl="0" eaLnBrk="1" latinLnBrk="0" hangingPunct="1">
        <a:defRPr kumimoji="0" kern="1200">
          <a:solidFill>
            <a:schemeClr val="tx1"/>
          </a:solidFill>
          <a:latin typeface="+mn-lt"/>
          <a:ea typeface="+mn-ea"/>
          <a:cs typeface="+mn-cs"/>
        </a:defRPr>
      </a:lvl8pPr>
      <a:lvl9pPr marL="398239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House Grade Classification</a:t>
            </a:r>
            <a:endParaRPr lang="en-US" dirty="0"/>
          </a:p>
        </p:txBody>
      </p:sp>
      <p:sp>
        <p:nvSpPr>
          <p:cNvPr id="3" name="Subtitle 2"/>
          <p:cNvSpPr>
            <a:spLocks noGrp="1"/>
          </p:cNvSpPr>
          <p:nvPr>
            <p:ph type="subTitle" idx="1"/>
          </p:nvPr>
        </p:nvSpPr>
        <p:spPr/>
        <p:txBody>
          <a:bodyPr/>
          <a:lstStyle/>
          <a:p>
            <a:r>
              <a:rPr lang="en-US" dirty="0" smtClean="0"/>
              <a:t>Vinay  Khurana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344400" cy="1447800"/>
          </a:xfrm>
        </p:spPr>
        <p:txBody>
          <a:bodyPr/>
          <a:lstStyle/>
          <a:p>
            <a:r>
              <a:rPr lang="en-US" dirty="0" smtClean="0"/>
              <a:t>Random Forest Regressor</a:t>
            </a:r>
            <a:endParaRPr lang="en-US" dirty="0"/>
          </a:p>
        </p:txBody>
      </p:sp>
      <p:sp>
        <p:nvSpPr>
          <p:cNvPr id="106497" name="Rectangle 1"/>
          <p:cNvSpPr>
            <a:spLocks noChangeArrowheads="1"/>
          </p:cNvSpPr>
          <p:nvPr/>
        </p:nvSpPr>
        <p:spPr bwMode="auto">
          <a:xfrm>
            <a:off x="0" y="0"/>
            <a:ext cx="13716000"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inherit"/>
                <a:cs typeface="Arial" pitchFamily="34" charset="0"/>
              </a:rPr>
              <a:t>color=</a:t>
            </a:r>
            <a:r>
              <a:rPr kumimoji="0" lang="en-US" sz="900" b="0" i="0" u="none" strike="noStrike" cap="none" normalizeH="0" baseline="0" smtClean="0">
                <a:ln>
                  <a:noFill/>
                </a:ln>
                <a:solidFill>
                  <a:schemeClr val="tx1"/>
                </a:solidFill>
                <a:effectLst/>
                <a:latin typeface="inherit"/>
                <a:cs typeface="Arial" pitchFamily="34" charset="0"/>
              </a:rPr>
              <a:t>'gray'</a:t>
            </a:r>
            <a:r>
              <a:rPr kumimoji="0" lang="en-US" sz="1000" b="0" i="0" u="none" strike="noStrike" cap="none" normalizeH="0" baseline="0" smtClean="0">
                <a:ln>
                  <a:noFill/>
                </a:ln>
                <a:solidFill>
                  <a:schemeClr val="tx1"/>
                </a:solidFill>
                <a:effectLst/>
                <a:latin typeface="inherit"/>
                <a:cs typeface="Arial" pitchFamily="34" charset="0"/>
              </a:rPr>
              <a:t>, linestyle=</a:t>
            </a:r>
            <a:r>
              <a:rPr kumimoji="0" lang="en-US" sz="900" b="0" i="0" u="none" strike="noStrike" cap="none" normalizeH="0" baseline="0" smtClean="0">
                <a:ln>
                  <a:noFill/>
                </a:ln>
                <a:solidFill>
                  <a:schemeClr val="tx1"/>
                </a:solidFill>
                <a:effectLst/>
                <a:latin typeface="inherit"/>
                <a:cs typeface="Arial" pitchFamily="34" charset="0"/>
              </a:rPr>
              <a:t>'dashed'</a:t>
            </a:r>
            <a:r>
              <a:rPr kumimoji="0" lang="en-US" sz="12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499" name="AutoShape 3" descr="Search in sidebar que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8" name="Picture 2" descr="Search in sidebar query"/>
          <p:cNvPicPr>
            <a:picLocks noChangeAspect="1" noChangeArrowheads="1"/>
          </p:cNvPicPr>
          <p:nvPr/>
        </p:nvPicPr>
        <p:blipFill>
          <a:blip r:embed="rId2"/>
          <a:srcRect/>
          <a:stretch>
            <a:fillRect/>
          </a:stretch>
        </p:blipFill>
        <p:spPr bwMode="auto">
          <a:xfrm>
            <a:off x="304800" y="1828800"/>
            <a:ext cx="10515600" cy="5410200"/>
          </a:xfrm>
          <a:prstGeom prst="rect">
            <a:avLst/>
          </a:prstGeom>
          <a:noFill/>
        </p:spPr>
      </p:pic>
      <p:sp>
        <p:nvSpPr>
          <p:cNvPr id="6" name="TextBox 5"/>
          <p:cNvSpPr txBox="1"/>
          <p:nvPr/>
        </p:nvSpPr>
        <p:spPr>
          <a:xfrm>
            <a:off x="1600200" y="7086600"/>
            <a:ext cx="8610600" cy="584775"/>
          </a:xfrm>
          <a:prstGeom prst="rect">
            <a:avLst/>
          </a:prstGeom>
          <a:noFill/>
        </p:spPr>
        <p:txBody>
          <a:bodyPr wrap="square" rtlCol="0">
            <a:spAutoFit/>
          </a:bodyPr>
          <a:lstStyle/>
          <a:p>
            <a:r>
              <a:rPr lang="en-US" sz="3200" dirty="0" smtClean="0"/>
              <a:t>This graph show Actual and predict Grade</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344400" cy="1447800"/>
          </a:xfrm>
        </p:spPr>
        <p:txBody>
          <a:bodyPr/>
          <a:lstStyle/>
          <a:p>
            <a:r>
              <a:rPr lang="en-US" dirty="0" smtClean="0"/>
              <a:t>Summery</a:t>
            </a:r>
            <a:endParaRPr lang="en-US" dirty="0"/>
          </a:p>
        </p:txBody>
      </p:sp>
      <p:sp>
        <p:nvSpPr>
          <p:cNvPr id="9" name="Rectangle 8"/>
          <p:cNvSpPr/>
          <p:nvPr/>
        </p:nvSpPr>
        <p:spPr>
          <a:xfrm>
            <a:off x="0" y="1447800"/>
            <a:ext cx="13030200" cy="6001643"/>
          </a:xfrm>
          <a:prstGeom prst="rect">
            <a:avLst/>
          </a:prstGeom>
        </p:spPr>
        <p:txBody>
          <a:bodyPr wrap="square">
            <a:spAutoFit/>
          </a:bodyPr>
          <a:lstStyle/>
          <a:p>
            <a:pPr marL="457200" lvl="0" indent="-457200">
              <a:buFont typeface="Arial" pitchFamily="34" charset="0"/>
              <a:buChar char="•"/>
            </a:pPr>
            <a:r>
              <a:rPr lang="en-US" sz="2400" b="1" dirty="0" smtClean="0"/>
              <a:t>There are more number of houses with Grade D and less with Grade E.</a:t>
            </a:r>
          </a:p>
          <a:p>
            <a:pPr marL="457200" lvl="0" indent="-457200">
              <a:buFont typeface="Arial" pitchFamily="34" charset="0"/>
              <a:buChar char="•"/>
            </a:pPr>
            <a:r>
              <a:rPr lang="en-US" sz="2400" b="1" dirty="0" smtClean="0"/>
              <a:t>In Grade D houses there are more houses without roof compared to houses with roof.</a:t>
            </a:r>
          </a:p>
          <a:p>
            <a:pPr marL="457200" lvl="0" indent="-457200">
              <a:buFont typeface="Arial" pitchFamily="34" charset="0"/>
              <a:buChar char="•"/>
            </a:pPr>
            <a:r>
              <a:rPr lang="en-US" sz="2400" b="1" dirty="0" smtClean="0"/>
              <a:t>The expected prices for the houses with roof and without roof doesn’t have much difference. </a:t>
            </a:r>
          </a:p>
          <a:p>
            <a:pPr marL="457200" lvl="0" indent="-457200">
              <a:buFont typeface="Arial" pitchFamily="34" charset="0"/>
              <a:buChar char="•"/>
            </a:pPr>
            <a:r>
              <a:rPr lang="en-US" sz="2400" b="1" dirty="0" smtClean="0"/>
              <a:t>In Grade and Expected price graph, Grade A have highest Expected price and Grade D and     E have lowest price . Most of the count is of Grade C and D. </a:t>
            </a:r>
          </a:p>
          <a:p>
            <a:pPr marL="457200" lvl="0" indent="-457200">
              <a:buFont typeface="Arial" pitchFamily="34" charset="0"/>
              <a:buChar char="•"/>
            </a:pPr>
            <a:r>
              <a:rPr lang="en-US" sz="2400" b="1" dirty="0" smtClean="0"/>
              <a:t>For the houses in all Grades as the number of total rooms and Twashrooms increase the expected price also increases and the Expected price for the Grade A houses with total rooms 9 is more. </a:t>
            </a:r>
          </a:p>
          <a:p>
            <a:pPr marL="457200" lvl="0" indent="-457200">
              <a:buFont typeface="Arial" pitchFamily="34" charset="0"/>
              <a:buChar char="•"/>
            </a:pPr>
            <a:r>
              <a:rPr lang="en-US" sz="2400" b="1" dirty="0" smtClean="0"/>
              <a:t>For the people with less income  and small family go with the Grade E houses.</a:t>
            </a:r>
          </a:p>
          <a:p>
            <a:pPr marL="457200" lvl="0" indent="-457200">
              <a:buFont typeface="Arial" pitchFamily="34" charset="0"/>
              <a:buChar char="•"/>
            </a:pPr>
            <a:r>
              <a:rPr lang="en-US" sz="2400" b="1" dirty="0" smtClean="0"/>
              <a:t>For the people with less income and big Family go with the Grade D and Grade C houses.</a:t>
            </a:r>
          </a:p>
          <a:p>
            <a:pPr marL="457200" lvl="0" indent="-457200">
              <a:buFont typeface="Arial" pitchFamily="34" charset="0"/>
              <a:buChar char="•"/>
            </a:pPr>
            <a:r>
              <a:rPr lang="en-US" sz="2400" b="1" dirty="0" smtClean="0"/>
              <a:t>For the people with high income and require more luxury go for the houses with Grade A.</a:t>
            </a:r>
          </a:p>
          <a:p>
            <a:pPr marL="457200" lvl="0" indent="-457200">
              <a:buFont typeface="Arial" pitchFamily="34" charset="0"/>
              <a:buChar char="•"/>
            </a:pPr>
            <a:r>
              <a:rPr lang="en-US" sz="2400" b="1" dirty="0" smtClean="0"/>
              <a:t>For the people with high income and doesn’t require any luxury houses go for Grade D and Grade C houses</a:t>
            </a:r>
            <a:r>
              <a:rPr lang="en-US" b="1" dirty="0" smtClean="0"/>
              <a:t>. </a:t>
            </a:r>
            <a:endParaRPr lang="en-US" dirty="0"/>
          </a:p>
        </p:txBody>
      </p:sp>
      <p:sp>
        <p:nvSpPr>
          <p:cNvPr id="3073" name="Rectangle 1"/>
          <p:cNvSpPr>
            <a:spLocks noChangeArrowheads="1"/>
          </p:cNvSpPr>
          <p:nvPr/>
        </p:nvSpPr>
        <p:spPr bwMode="auto">
          <a:xfrm>
            <a:off x="0" y="7696200"/>
            <a:ext cx="134874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So, On the basis of above conclusion</a:t>
            </a:r>
            <a:r>
              <a:rPr kumimoji="0" lang="en-US" sz="28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buyer can decide the way</a:t>
            </a:r>
          </a:p>
          <a:p>
            <a:pPr marL="0" marR="0" lvl="0" indent="0" algn="l" defTabSz="914400" rtl="0" eaLnBrk="1" fontAlgn="base" latinLnBrk="0" hangingPunct="1">
              <a:lnSpc>
                <a:spcPct val="10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he/she wants to buy the house.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0" y="891844"/>
            <a:ext cx="12344400" cy="4442156"/>
          </a:xfrm>
        </p:spPr>
        <p:txBody>
          <a:bodyPr>
            <a:noAutofit/>
          </a:bodyPr>
          <a:lstStyle/>
          <a:p>
            <a:r>
              <a:rPr lang="en-US" sz="9600" dirty="0" smtClean="0"/>
              <a:t>THANK</a:t>
            </a:r>
            <a:br>
              <a:rPr lang="en-US" sz="9600" dirty="0" smtClean="0"/>
            </a:br>
            <a:r>
              <a:rPr lang="en-US" sz="9600" dirty="0" smtClean="0"/>
              <a:t>	</a:t>
            </a:r>
            <a:r>
              <a:rPr lang="en-US" sz="9600" dirty="0" smtClean="0"/>
              <a:t>	YOU</a:t>
            </a:r>
            <a:endParaRPr 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 Grade Classification</a:t>
            </a:r>
            <a:endParaRPr lang="en-US" dirty="0"/>
          </a:p>
        </p:txBody>
      </p:sp>
      <p:sp>
        <p:nvSpPr>
          <p:cNvPr id="4" name="Rectangle 3"/>
          <p:cNvSpPr/>
          <p:nvPr/>
        </p:nvSpPr>
        <p:spPr>
          <a:xfrm>
            <a:off x="762000" y="2514601"/>
            <a:ext cx="12573000" cy="3539430"/>
          </a:xfrm>
          <a:prstGeom prst="rect">
            <a:avLst/>
          </a:prstGeom>
        </p:spPr>
        <p:txBody>
          <a:bodyPr wrap="square">
            <a:spAutoFit/>
          </a:bodyPr>
          <a:lstStyle/>
          <a:p>
            <a:r>
              <a:rPr lang="en-US" sz="2800" b="1" dirty="0" smtClean="0"/>
              <a:t>Property buyers have different requirements. To facilitate this, real estate companies prefer categorizing various houses into different grades based on various parameters. This would help agents in identifying the type of house a customer is looking for. This way, the search for the house can be narrowed down by focusing only on the ‘condition of the house’. The Grade (condition of the house that ranges from A (Best) – E (Worst) ) can also be used by existing owners to list their properties for sale. Grading helps them in arriving at a price of the house. </a:t>
            </a:r>
            <a:endParaRPr lang="en-US"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344400" cy="1447800"/>
          </a:xfrm>
        </p:spPr>
        <p:txBody>
          <a:bodyPr/>
          <a:lstStyle/>
          <a:p>
            <a:r>
              <a:rPr lang="en-US" dirty="0" smtClean="0"/>
              <a:t>DATA</a:t>
            </a:r>
            <a:endParaRPr lang="en-US" dirty="0"/>
          </a:p>
        </p:txBody>
      </p:sp>
      <p:pic>
        <p:nvPicPr>
          <p:cNvPr id="4" name="Picture 3">
            <a:extLst>
              <a:ext uri="{FF2B5EF4-FFF2-40B4-BE49-F238E27FC236}">
                <a16:creationId xmlns:a16="http://schemas.microsoft.com/office/drawing/2014/main" xmlns="" id="{955F3A72-AF68-D9E2-A485-87DF87DF55D2}"/>
              </a:ext>
            </a:extLst>
          </p:cNvPr>
          <p:cNvPicPr>
            <a:picLocks noChangeAspect="1"/>
          </p:cNvPicPr>
          <p:nvPr/>
        </p:nvPicPr>
        <p:blipFill>
          <a:blip r:embed="rId2"/>
          <a:stretch>
            <a:fillRect/>
          </a:stretch>
        </p:blipFill>
        <p:spPr>
          <a:xfrm>
            <a:off x="9350477" y="897194"/>
            <a:ext cx="4365523" cy="3903406"/>
          </a:xfrm>
          <a:prstGeom prst="rect">
            <a:avLst/>
          </a:prstGeom>
        </p:spPr>
      </p:pic>
      <p:pic>
        <p:nvPicPr>
          <p:cNvPr id="5" name="Picture 4">
            <a:extLst>
              <a:ext uri="{FF2B5EF4-FFF2-40B4-BE49-F238E27FC236}">
                <a16:creationId xmlns:a16="http://schemas.microsoft.com/office/drawing/2014/main" xmlns="" id="{5ACCED9D-6DAE-424B-8BFF-E8A19045E3D2}"/>
              </a:ext>
            </a:extLst>
          </p:cNvPr>
          <p:cNvPicPr>
            <a:picLocks noChangeAspect="1"/>
          </p:cNvPicPr>
          <p:nvPr/>
        </p:nvPicPr>
        <p:blipFill>
          <a:blip r:embed="rId3"/>
          <a:stretch>
            <a:fillRect/>
          </a:stretch>
        </p:blipFill>
        <p:spPr>
          <a:xfrm>
            <a:off x="9350478" y="4876800"/>
            <a:ext cx="4365522" cy="3810000"/>
          </a:xfrm>
          <a:prstGeom prst="rect">
            <a:avLst/>
          </a:prstGeom>
        </p:spPr>
      </p:pic>
      <p:sp>
        <p:nvSpPr>
          <p:cNvPr id="6" name="Rectangle 5"/>
          <p:cNvSpPr/>
          <p:nvPr/>
        </p:nvSpPr>
        <p:spPr>
          <a:xfrm>
            <a:off x="533400" y="1828800"/>
            <a:ext cx="6858000" cy="3539430"/>
          </a:xfrm>
          <a:prstGeom prst="rect">
            <a:avLst/>
          </a:prstGeom>
        </p:spPr>
        <p:txBody>
          <a:bodyPr>
            <a:spAutoFit/>
          </a:bodyPr>
          <a:lstStyle/>
          <a:p>
            <a:pPr marL="285750" indent="-285750" algn="just">
              <a:buFont typeface="Arial" panose="020B0604020202020204" pitchFamily="34" charset="0"/>
              <a:buChar char="•"/>
            </a:pPr>
            <a:r>
              <a:rPr lang="en-IN" sz="3200" b="1" dirty="0" smtClean="0">
                <a:latin typeface="Times New Roman" panose="02020603050405020304" pitchFamily="18" charset="0"/>
                <a:cs typeface="Times New Roman" panose="02020603050405020304" pitchFamily="18" charset="0"/>
              </a:rPr>
              <a:t>The structure of the given dataset :</a:t>
            </a:r>
          </a:p>
          <a:p>
            <a:pPr marL="800100" lvl="1" indent="-342900" algn="just">
              <a:buFont typeface="+mj-lt"/>
              <a:buAutoNum type="arabicPeriod"/>
            </a:pPr>
            <a:r>
              <a:rPr lang="en-IN" sz="3200" b="1" dirty="0" smtClean="0">
                <a:latin typeface="Times New Roman" panose="02020603050405020304" pitchFamily="18" charset="0"/>
                <a:cs typeface="Times New Roman" panose="02020603050405020304" pitchFamily="18" charset="0"/>
              </a:rPr>
              <a:t>Rows = 3000</a:t>
            </a:r>
          </a:p>
          <a:p>
            <a:pPr marL="800100" lvl="1" indent="-342900" algn="just">
              <a:buFont typeface="+mj-lt"/>
              <a:buAutoNum type="arabicPeriod"/>
            </a:pPr>
            <a:r>
              <a:rPr lang="en-IN" sz="3200" b="1" dirty="0" smtClean="0">
                <a:latin typeface="Times New Roman" panose="02020603050405020304" pitchFamily="18" charset="0"/>
                <a:cs typeface="Times New Roman" panose="02020603050405020304" pitchFamily="18" charset="0"/>
              </a:rPr>
              <a:t>Columns = </a:t>
            </a:r>
            <a:r>
              <a:rPr lang="en-IN" sz="3200" b="1" dirty="0" smtClean="0">
                <a:latin typeface="Times New Roman" panose="02020603050405020304" pitchFamily="18" charset="0"/>
                <a:cs typeface="Times New Roman" panose="02020603050405020304" pitchFamily="18" charset="0"/>
              </a:rPr>
              <a:t>14.</a:t>
            </a:r>
            <a:endParaRPr lang="en-IN" sz="32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3200" b="1" dirty="0" smtClean="0">
                <a:latin typeface="Times New Roman" panose="02020603050405020304" pitchFamily="18" charset="0"/>
                <a:cs typeface="Times New Roman" panose="02020603050405020304" pitchFamily="18" charset="0"/>
              </a:rPr>
              <a:t>The datatypes of the </a:t>
            </a:r>
            <a:r>
              <a:rPr lang="en-IN" sz="3200" b="1" dirty="0" smtClean="0">
                <a:latin typeface="Times New Roman" panose="02020603050405020304" pitchFamily="18" charset="0"/>
                <a:cs typeface="Times New Roman" panose="02020603050405020304" pitchFamily="18" charset="0"/>
              </a:rPr>
              <a:t>14 </a:t>
            </a:r>
            <a:r>
              <a:rPr lang="en-IN" sz="3200" b="1" dirty="0" smtClean="0">
                <a:latin typeface="Times New Roman" panose="02020603050405020304" pitchFamily="18" charset="0"/>
                <a:cs typeface="Times New Roman" panose="02020603050405020304" pitchFamily="18" charset="0"/>
              </a:rPr>
              <a:t>features are shown in the picture which has</a:t>
            </a:r>
          </a:p>
          <a:p>
            <a:pPr marL="800100" lvl="1" indent="-342900" algn="just">
              <a:buFont typeface="+mj-lt"/>
              <a:buAutoNum type="arabicPeriod"/>
            </a:pPr>
            <a:r>
              <a:rPr lang="en-IN" sz="3200" b="1" dirty="0" smtClean="0">
                <a:latin typeface="Times New Roman" panose="02020603050405020304" pitchFamily="18" charset="0"/>
                <a:cs typeface="Times New Roman" panose="02020603050405020304" pitchFamily="18" charset="0"/>
              </a:rPr>
              <a:t>12 </a:t>
            </a:r>
            <a:r>
              <a:rPr lang="en-IN" sz="3200" b="1" dirty="0" smtClean="0">
                <a:latin typeface="Times New Roman" panose="02020603050405020304" pitchFamily="18" charset="0"/>
                <a:cs typeface="Times New Roman" panose="02020603050405020304" pitchFamily="18" charset="0"/>
              </a:rPr>
              <a:t>– Numeric columns</a:t>
            </a:r>
          </a:p>
          <a:p>
            <a:pPr marL="800100" lvl="1" indent="-342900" algn="just">
              <a:buFont typeface="+mj-lt"/>
              <a:buAutoNum type="arabicPeriod"/>
            </a:pPr>
            <a:r>
              <a:rPr lang="en-IN" sz="3200" b="1" dirty="0" smtClean="0">
                <a:latin typeface="Times New Roman" panose="02020603050405020304" pitchFamily="18" charset="0"/>
                <a:cs typeface="Times New Roman" panose="02020603050405020304" pitchFamily="18" charset="0"/>
              </a:rPr>
              <a:t>2 –  </a:t>
            </a:r>
            <a:r>
              <a:rPr lang="en-IN" sz="3200" b="1" dirty="0" smtClean="0">
                <a:latin typeface="Times New Roman" panose="02020603050405020304" pitchFamily="18" charset="0"/>
                <a:cs typeface="Times New Roman" panose="02020603050405020304" pitchFamily="18" charset="0"/>
              </a:rPr>
              <a:t>Nonnumeric </a:t>
            </a:r>
            <a:r>
              <a:rPr lang="en-IN" sz="3200" b="1" dirty="0" smtClean="0">
                <a:latin typeface="Times New Roman" panose="02020603050405020304" pitchFamily="18" charset="0"/>
                <a:cs typeface="Times New Roman" panose="02020603050405020304" pitchFamily="18" charset="0"/>
              </a:rPr>
              <a:t>Columns</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EDA-</a:t>
            </a:r>
            <a:r>
              <a:rPr lang="en-US" b="1" dirty="0" smtClean="0"/>
              <a:t>Exploratory Data Analysis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2466" name="Picture 2" descr="Search in sidebar query"/>
          <p:cNvPicPr>
            <a:picLocks noChangeAspect="1" noChangeArrowheads="1"/>
          </p:cNvPicPr>
          <p:nvPr/>
        </p:nvPicPr>
        <p:blipFill>
          <a:blip r:embed="rId2"/>
          <a:srcRect/>
          <a:stretch>
            <a:fillRect/>
          </a:stretch>
        </p:blipFill>
        <p:spPr bwMode="auto">
          <a:xfrm>
            <a:off x="4" y="2316484"/>
            <a:ext cx="12873038" cy="4801871"/>
          </a:xfrm>
          <a:prstGeom prst="rect">
            <a:avLst/>
          </a:prstGeom>
          <a:noFill/>
        </p:spPr>
      </p:pic>
      <p:sp>
        <p:nvSpPr>
          <p:cNvPr id="5" name="Rectangle 4"/>
          <p:cNvSpPr/>
          <p:nvPr/>
        </p:nvSpPr>
        <p:spPr>
          <a:xfrm>
            <a:off x="0" y="6659882"/>
            <a:ext cx="13716000" cy="1300861"/>
          </a:xfrm>
          <a:prstGeom prst="rect">
            <a:avLst/>
          </a:prstGeom>
        </p:spPr>
        <p:txBody>
          <a:bodyPr wrap="square" lIns="99560" tIns="49780" rIns="99560" bIns="49780">
            <a:spAutoFit/>
          </a:bodyPr>
          <a:lstStyle/>
          <a:p>
            <a:r>
              <a:rPr lang="en-US" sz="2600" dirty="0"/>
              <a:t>The Houses with 'Roof' are more than the houses without roof that is 51.43% . The Houses with 'Grade D' are more compared to other grades that is 42.33% and least houses are with 'Grade E' that is 2.53%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0659"/>
            <a:ext cx="12344400" cy="1447800"/>
          </a:xfrm>
        </p:spPr>
        <p:txBody>
          <a:bodyPr>
            <a:normAutofit/>
          </a:bodyPr>
          <a:lstStyle/>
          <a:p>
            <a:r>
              <a:rPr lang="en-US" dirty="0" smtClean="0"/>
              <a:t>EDA-Exploratory Data Analysis</a:t>
            </a:r>
            <a:endParaRPr lang="en-US" dirty="0"/>
          </a:p>
        </p:txBody>
      </p:sp>
      <p:sp>
        <p:nvSpPr>
          <p:cNvPr id="101378" name="AutoShape 2" descr="data:image/png;base64,iVBORw0KGgoAAAANSUhEUgAAAtoAAAGDCAYAAAAVh7eRAAAAOXRFWHRTb2Z0d2FyZQBNYXRwbG90bGliIHZlcnNpb24zLjUuMSwgaHR0cHM6Ly9tYXRwbG90bGliLm9yZy/YYfK9AAAACXBIWXMAAAsTAAALEwEAmpwYAAAfn0lEQVR4nO3de9hlZV038O8PUMDAIyMhoEOG9gKlJakdzVOiZWhpYaZUvmFIr3pZKXRSe6PsZGp5iLRXLA2ng4klJlKeMRoUD2gkMigkCYIGYoLg7/1jr8nd4/PMbHTueeZ55vO5rnXtte512L+19772fOd+7rV2dXcAAIAda4/VLgAAANYjQRsAAAYQtAEAYABBGwAABhC0AQBgAEEbAAAGELQBvgpVdWlVPWTg8R9fVW8edfz1oKq+r6ou34HH85oDO5SgDaw7VXVcVf1zVV1fVVdO80+pqlrt2hbV3a/u7u9f7TpGqqpXVtVvrHYdW+0OrzmwcwnawLpSVT+f5IVJfjfJ1yc5MMnPJvmuJLdeYZ89d1qB7JKqaq/VrgFYfwRtYN2oqtsl+fUkT+nuv+ru63rmfd39+O6+YdrulVX10qp6Y1Vdn+SBVfUDVfW+qrq2qi6rqucsOfYTqurjVXV1Vf3yknV7VNXJVfWxaf2mqrrjCjW+rap+ZJr/7qrqqnrEtPyQqrpgmv/JqnrnNF9V9QdT7/x/VtUHquqoad3eVfV7VfWJqvpUVb2sqvbdxmv001X1kar6TFX9Q1XdbWp/VlW9Z2vgrKoTq+rCqtqnqjZOdZ5QVZ+sqium/9AsdP7Teb67qj47vbY/WVUnJHl8kmdW1eeq6g3Ttnepqr+uqquqaktVPXXuOPtO791nqurDSb595U9DMtX81Kq6pKo+XVW/W1V7zL2+75pe12uSPGf+NZ+2ObKqzq6qa6bX9pdu6fsN7N4EbWA9+Y4keyd5/QLb/niSU5Psn+SdSa5P8sQkt0/yA0lOrKpHJUlVHZHkpUmekOQuSe6U5JC5Yz01yaOSPGBa/5kkL17hed+W5Pum+e9Ncsm039blty2zz/dP6+4x1fdjSa6e1v321H7vJN+Y5OAkv7bcE0/n80tJfjjJhiTvSPIX0+rfTXJjkl+pqsOT/GaSn+juL8wd4oFJDp/qObm+PEZ9xfOvqrsmOSvJH07Pee8kF3T3aUleneR3unu/7n7kFILfkOT903k8OMnTq+ph0/M8O8ndp+lhSY5f7jyXeHSSo5N8W5Jjk/z03Lr7Zfb63zmzz8L8a7V/krckedN0Tt+Y5JztnS/A/9DdJpPJtC6mJD+R5D+WtL07yWeT/FeS753aXpnkVds51guS/ME0/2tJzphb93WZhdKHTMsfSfLgufUHJflikr2WOe6Dk3xgmn9Tkv+d5D3T8tuS/PA0/5NJ3jnNPyjJvyW5f5I95o5Vmf0H4e5zbd+RZMsK53RWkifNLe+R5PNJ7jYtb0xyzXQ+p8xttzFJJ/mmubbfSfKK7Z1/klOSvG6Fel6Z5Dfmlu+X5BNLtjklyf+b5i9JcszcuhOSXL6N97CXbP+UJOfMvb5Ln2v+NX9ckvetcNyF32+TybR7T8akAevJ1UkOqKq9uvumJOnu70ySmt2dYv6veJfN71hV90vyvCRHZTaWe+8kfzmtvsv89t19fVVdPbf73ZK8rqq+NNd2c2bjw/99SY3nJrlHVR2YWe/uDyV5blUdkOS+Sd6+9KS6+x+r6o8y6zW9a1W9LskvJNknyW2SnF9fvs6zkqw05vxuSV5YVb8/f+qZ9R5/vLsvrap/SvKILN9DO/+afTzJNy9w/ocm+dgK9SxX312q6rNzbXtm1vOeLHkfphq2Z+n2d1lh3VLbqvuWvN/AbszQEWA9OTfJDZkNEdieXrL8miRnJjm0u2+X5GWZhdAkuSKz4JUkqarbZDZ8ZKvLkjy8u28/N+3T3V8Rurr780nOT/K0JB/q7hsz63V/RpKPdfenly22+0XdfZ8kR2Y2VOQXk3w6s576I+ee93bdvd8K53xZkicvqXPf7n73dF6PyKxH/JzMhpIsdejc/F2TfHKB878ss6Eey57WMvVtWXKc/bv7EdP6//E+TDVsz0o1L/f8S2tZqe6F329g9yZoA+tGd382yXOTvKSqHlNV+00Xrt07s+Ee27J/kmu6+wtVdd/MxnBv9VdJfnC6qO/WmV1wOf/9+bIkp85dWLihqrYV9t+W5Ofy5fHYb12y/D9U1bdX1f2q6laZDRX5QpKbu/tLSf4kyR9U1Z2nbQ+eG9O81MuSnFJVR07b3q6qHjvNH5DkFZkNZTk+ySOn4D3vV6vqNtP+P5XktQuc/6uTPKSqfrSq9qqqO03vR5J8Ksk3zB3/vCTXThdm7ltVe1bVUVW19aLHTVP9d6iqQ5L8nxXOc94vTtsfmtl/bl67vR0mf5fk66vq6TW74HT/6a8e2ztfgP8maAPrSnf/Tma9w89McmVmYe6Pkzwrs57jlTwlya9X1XWZjcneNHfMC5OclFmv9xWZXfw2/0MpL8ysN/zN0/7vyWy88Urellmwf/sKy0vdNrNA/ZnMhj9cneT3pnXPSnJxkvdU1bWZXcB3z+UO0t2vy+ziyTOmbT+U5OHT6tOSvL6739jdVyd5UpKXV9V8z/3bpuc6J8nvdffWH3dZ8fy7+xOZDUX5+czGf1+Q5F7Tfq9IcsR0N5K/7e6bkzwysyE1WzLrsX95kttN2z93Ov8tSd6c5M9WeL3mvT6zvyBckOTvp+fcru6+LslDp3r+I8lHM7sYdJvnCzCvurf1lzMAdndVtTGzcHurrWPf14Kq6iSHd/fFq10LsHvSow0AAAMI2gAAMIChIwAAMIAebQAAGEDQBgCAAdbtL0MecMABvXHjxtUuAwCAdez888//dHdvWG7dug3aGzduzObNm1e7DAAA1rGq+vhK6wwdAQCAAQRtAAAYQNAGAIABBG0AABhA0AYAgAEEbQAAGEDQBgCAAQRtAAAYQNAGAIABBG0AABhA0AYAgAEEbQAAGEDQBgCAAfZa7QIAYL249LBHrnYJLGjjljesdgnsBvRoAwDAAII2AAAMIGgDAMAAgjYAAAwgaAMAwACCNgAADCBoAwDAAII2AAAMIGgDAMAAgjYAAAwgaAMAwACCNgAADCBoAwDAAII2AAAMsNdqFwCwFl369sNWuwQWtPF7t6x2CcBuSo82AAAMIGgDAMAAgjYAAAwgaAMAwACCNgAADCBoAwDAAII2AAAMIGgDAMAAgjYAAAwgaAMAwACCNgAADCBoAwDAAII2AAAMMDxoV9WeVfW+qvq7afmOVXV2VX10erzD3LanVNXFVXVRVT1srv0+VfXBad2LqqpG1w0AAF+LndGj/bQkH5lbPjnJOd19eJJzpuVU1RFJjktyZJJjkrykqvac9nlpkhOSHD5Nx+yEugEA4Ks2NGhX1SFJfiDJy+eaj01y+jR/epJHzbWf0d03dPeWJBcnuW9VHZTktt19bnd3klfN7QMAALuk0T3aL0jyzCRfmms7sLuvSJLp8c5T+8FJLpvb7vKp7eBpfmn7V6iqE6pqc1Vtvuqqq3bICQAAwFdjWNCuqh9McmV3n7/oLsu09Tbav7Kx+7TuPrq7j96wYcOCTwsAADveXgOP/V1JfqiqHpFknyS3rao/T/Kpqjqou6+YhoVcOW1/eZJD5/Y/JMknp/ZDlmkHAIBd1rAe7e4+pbsP6e6NmV3k+I/d/RNJzkxy/LTZ8UleP82fmeS4qtq7qg7L7KLH86bhJddV1f2nu408cW4fAADYJY3s0V7J85JsqqonJflEkscmSXdfWFWbknw4yU1JTurum6d9TkzyyiT7JjlrmgAAYJe1U4J2d781yVun+auTPHiF7U5Ncuoy7ZuTHDWuQgAA2LH8MiQAAAwgaAMAwACrMUYb1pSHnH/X1S6BBb3lPp9Y7RIA4L/p0QYAgAEEbQAAGEDQBgCAAQRtAAAYQNAGAIABBG0AABhA0AYAgAEEbQAAGEDQBgCAAQRtAAAYQNAGAIABBG0AABhA0AYAgAEEbQAAGEDQBgCAAQRtAAAYQNAGAIABBG0AABhA0AYAgAEEbQAAGEDQBgCAAQRtAAAYQNAGAIABBG0AABhA0AYAgAEEbQAAGEDQBgCAAQRtAAAYQNAGAIABBG0AABhA0AYAgAEEbQAAGEDQBgCAAQRtAAAYQNAGAIABBG0AABhgr9UuYFdy5GGXrnYJLOjCLRtXuwQAgG3Sow0AAAMI2gAAMICgDQAAAwjaAAAwgKANAAADCNoAADCAoA0AAAMI2gAAMICgDQAAAwjaAAAwgKANAAADCNoAADCAoA0AAAMI2gAAMICgDQAAAwjaAAAwgKANAAADCNoAADCAoA0AAAMI2gAAMMCwoF1V+1TVeVX1/qq6sKqeO7XfsarOrqqPTo93mNvnlKq6uKouqqqHzbXfp6o+OK17UVXVqLoBAGBHGNmjfUOSB3X3vZLcO8kxVXX/JCcnOae7D09yzrScqjoiyXFJjkxyTJKXVNWe07FemuSEJIdP0zED6wYAgK/ZXqMO3N2d5HPT4q2mqZMcm+T7pvbTk7w1ybOm9jO6+4YkW6rq4iT3rapLk9y2u89Nkqp6VZJHJTlrVO0AADvKvQ67dLVLYEHv37Jxhx5v6Bjtqtqzqi5IcmWSs7v7n5Mc2N1XJMn0eOdp84OTXDa3++VT28HT/NJ2AADYZQ0N2t19c3ffO8khmfVOH7WNzZcbd93baP/KA1SdUFWbq2rzVVdddYvrBQCAHWWn3HWkuz+b2RCRY5J8qqoOSpLp8cpps8uTHDq32yFJPjm1H7JM+3LPc1p3H93dR2/YsGFHngIAANwiI+86sqGqbj/N75vkIUn+NcmZSY6fNjs+yeun+TOTHFdVe1fVYZld9HjeNLzkuqq6/3S3kSfO7QMAALukYRdDJjkoyenTnUP2SLKpu/+uqs5NsqmqnpTkE0kemyTdfWFVbUry4SQ3JTmpu2+ejnViklcm2TeziyBdCAkAwC5t5F1HPpDkW5dpvzrJg1fY59Qkpy7TvjnJtsZ3AwDALsUvQwIAwACCNgAADCBoAwDAAII2AAAMIGgDAMAA2w3aVXVgVb2iqs6alo+Ybs0HAACsYJEe7Vcm+Yckd5mW/y3J0wfVAwAA68IiQfuA7t6U5EtJ0t03Jbl527sAAMDubZGgfX1V3SlJJ0lV3T/Jfw6tCgAA1rhFfhnyGUnOTHL3qnpXkg1JHjO0KgAAWOO2G7S7+71V9YAk90xSSS7q7i8OrwwAANawRe46clKS/br7wu7+UJL9quop40sDAIC1a5Ex2j/T3Z/dutDdn0nyM8MqAgCAdWCRoL1HVdXWharaM8mtx5UEAABr3yIXQ/5Dkk1V9bLM7jzys0neNLQqAABY4xYJ2s9K8uQkJ2Z2MeSbk7x8ZFEAALDWLXLXkS8leek0AQAAC1gxaFfVpu7+0ar6YKYfq5nX3d8ytDIAAFjDttWj/bTp8Qd3RiEAALCerBi0u/uK6Q4jr+juh+zEmgAAYM3b5u39uvvmJJ+vqtvtpHoAAGBdWOSuI19I8sGqOjvJ9Vsbu/upw6oCAIA1bpGg/ffTBAAALGiR2/udXlW3TvJNmd195KLuvnF4ZQAAsIZtN2hX1SOS/HGSj2X2gzWHVdWTu/us0cUBAMBatcjQkecneWB3X5wkVXX3zIaSCNoAALCCbd51ZHLl1pA9uSTJlYPqAQCAdWGRHu0Lq+qNSTZlNkb7sUn+pap+OEm6+28G1gcAAGvSIkF7nySfSvKAafmqJHdM8sjMgregDQAASyxy15Gf2hmFAADAerLIGG0AAOAWErQBAGAAQRsAAAZYcYx2VT1jWzt29/N3fDkAALA+bOtiyP2nx3sm+fYkZ07Lj0zy9pFFAQDAWrdi0O7u5yZJVb05ybd193XT8nOS/OVOqQ4AANaoRcZo3zXJjXPLNybZOKQaAABYJxb5wZo/S3JeVb0usx+oeXSSVw2tCgAA1rhFfrDm1Ko6K8n3TE0/1d3vG1sWAACsbYve3u82Sa7t7hcmubyqDhtYEwAArHnbDdpV9ewkz0pyytR0qyR/PrIoAABY6xbp0X50kh9Kcn2SdPcn8+Vb/wEAAMtYJGjf2N2d2YWQqaqvG1sSAACsfYsE7U1V9cdJbl9VP5PkLUlePrYsAABY2xa568jvVdVDk1yb2a9E/lp3nz28MgAAWMO2G7Sr6re7+1lJzl6mDQAAWMYiQ0ceukzbw3d0IQAAsJ6s2KNdVScmeUqSu1fVB+ZW7Z/k3aMLAwCAtWxbQ0dek+SsJL+V5OS59uu6+5qhVQEAwBq34tCR7v7P7r40yQuTXNPdH+/ujyf5YlXdb2cVCAAAa9EiY7RfmuRzc8vXT20AAMAKFgnaNf1gTZKku7+UBe5WAgAAu7NFgvYlVfXUqrrVND0tySWjCwMAgLVskaD9s0m+M8m/J7k8yf2SnDCyKAAAWOsW+WXIK5MctxNqAQCAdWO7PdpVdY+qOqeqPjQtf0tV/cr40gAAYO1aZOjInyQ5JckXk6S7PxA93AAAsE2LBO3bdPd5S9puGlEMAACsF4sE7U9X1d2TdJJU1WOSXDG0KgAAWOMWuR/2SUlOS/JNVfXvSbYkefzQqgAAYI1b5K4jlyR5SFV9XZI9uvu68WUBAMDatshdR+5UVS9K8o4kb62qF1bVnRbY79Cq+qeq+khVXTj90E2q6o5VdXZVfXR6vMPcPqdU1cVVdVFVPWyu/T5V9cFp3Yuqqr660wUAgJ1jkTHaZyS5KsmPJHnMNP/aBfa7KcnPd/f/SnL/JCdV1RFJTk5yTncfnuScaTnTuuOSHJnkmCQvqao9p2O9NLMfyTl8mo5Z6OwAAGCVLBK079jd/7e7t0zTbyS5/fZ26u4ruvu90/x1ST6S5OAkxyY5fdrs9CSPmuaPTXJGd9/Q3VuSXJzkvlV1UJLbdve53d1JXjW3DwAA7JIWCdr/VFXHVdUe0/SjSf7+ljxJVW1M8q1J/jnJgd19RTIL40nuPG12cJLL5na7fGo7eJpf2r7c85xQVZuravNVV111S0oEAIAdapGg/eQkr0lywzSdkeQZVXVdVV27vZ2rar8kf53k6d29re2XG3fd22j/ysbu07r76O4+esOGDdsrDQAAhlnkriP7f7UHr6pbZRayX93dfzM1f6qqDuruK6ZhIVdO7ZcnOXRu90OSfHJqP2SZdgAA2GUtcteRJy1Z3rOqnr3AfpXkFUk+0t3Pn1t1ZpLjp/njk7x+rv24qtq7qg7L7KLH86bhJddV1f2nYz5xbh8AANglLTJ05MFV9caqOqiqvjnJe5Is0sv9XUmekORBVXXBND0iyfOSPLSqPprkodNyuvvCJJuSfDjJm5Kc1N03T8c6McnLM7tA8mNJzlr4DAEAYBUsMnTkx6vqx5J8MMnnkzyuu9+1wH7vzPLjq5PkwSvsc2qSU5dp35zkqO09JwAA7CoWGTpyeJKnZTbW+tIkT6iq2wyuCwAA1rRFho68IcmvdveTkzwgyUeT/MvQqgAAYI3b7tCRJPfdelu+6Qdjfr+qzhxbFgAArG0r9mhX1TOTpLuvrarHLln9U0OrAgCANW5bQ0eOm5s/Zcm6YwbUAgAA68a2gnatML/cMgAAMGdbQbtXmF9uGQAAmLOtiyHvVVXXZtZ7ve80n2l5n+GVAQDAGrZi0O7uPXdmIQAAsJ4sch9tAADgFhK0AQBgAEEbAAAGELQBAGAAQRsAAAYQtAEAYABBGwAABhC0AQBgAEEbAAAGELQBAGAAQRsAAAYQtAEAYABBGwAABhC0AQBgAEEbAAAGELQBAGAAQRsAAAYQtAEAYABBGwAABhC0AQBgAEEbAAAGELQBAGAAQRsAAAYQtAEAYABBGwAABhC0AQBgAEEbAAAGELQBAGAAQRsAAAYQtAEAYABBGwAABhC0AQBgAEEbAAAGELQBAGAAQRsAAAYQtAEAYABBGwAABhC0AQBgAEEbAAAGELQBAGAAQRsAAAYQtAEAYABBGwAABhC0AQBgAEEbAAAGELQBAGAAQRsAAAYQtAEAYABBGwAABhC0AQBgAEEbAAAGELQBAGCAYUG7qv60qq6sqg/Ntd2xqs6uqo9Oj3eYW3dKVV1cVRdV1cPm2u9TVR+c1r2oqmpUzQAAsKOM7NF+ZZJjlrSdnOSc7j48yTnTcqrqiCTHJTly2uclVbXntM9Lk5yQ5PBpWnpMAADY5QwL2t399iTXLGk+Nsnp0/zpSR41135Gd9/Q3VuSXJzkvlV1UJLbdve53d1JXjW3DwAA7LJ29hjtA7v7iiSZHu88tR+c5LK57S6f2g6e5pe2L6uqTqiqzVW1+aqrrtqhhQMAwC2xq1wMudy4695G+7K6+7TuPrq7j96wYcMOKw4AAG6pnR20PzUNB8n0eOXUfnmSQ+e2OyTJJ6f2Q5ZpBwCAXdrODtpnJjl+mj8+yevn2o+rqr2r6rDMLno8bxpecl1V3X+628gT5/YBAIBd1l6jDlxVf5Hk+5IcUFWXJ3l2kucl2VRVT0ryiSSPTZLuvrCqNiX5cJKbkpzU3TdPhzoxszuY7JvkrGkCAIBd2rCg3d2PW2HVg1fY/tQkpy7TvjnJUTuwNAAAGG5XuRgSAADWFUEbAAAGELQBAGAAQRsAAAYQtAEAYABBGwAABhC0AQBgAEEbAAAGELQBAGAAQRsAAAYQtAEAYABBGwAABhC0AQBgAEEbAAAGELQBAGAAQRsAAAYQtAEAYABBGwAABhC0AQBgAEEbAAAGELQBAGAAQRsAAAYQtAEAYABBGwAABhC0AQBgAEEbAAAGELQBAGAAQRsAAAYQtAEAYABBGwAABhC0AQBgAEEbAAAGELQBAGAAQRsAAAYQtAEAYABBGwAABhC0AQBgAEEbAAAGELQBAGAAQRsAAAYQtAEAYABBGwAABhC0AQBgAEEbAAAGELQBAGAAQRsAAAYQtAEAYABBGwAABhC0AQBgAEEbAAAGELQBAGAAQRsAAAYQtAEAYABBGwAABhC0AQBgAEEbAAAGELQBAGAAQRsAAAYQtAEAYABBGwAABlgzQbuqjqmqi6rq4qo6ebXrAQCAbVkTQbuq9kzy4iQPT3JEksdV1RGrWxUAAKxsTQTtJPdNcnF3X9LdNyY5I8mxq1wTAACsaK0E7YOTXDa3fPnUBgAAu6S9VruABdUybf0VG1WdkOSEafFzVXXR0KrWjgOSfHq1i9iRarlPBLfU+vtcLPtVwS207j4Xy/8Twi2wDj8T8Q/J125dfi6+yo/F3VZasVaC9uVJDp1bPiTJJ5du1N2nJTltZxW1VlTV5u4+erXrYNfic8FyfC5YymeC5fhcLGatDB35lySHV9VhVXXrJMclOXOVawIAgBWtiR7t7r6pqn4uyT8k2TPJn3b3hatcFgAArGhNBO0k6e43JnnjatexRhlOw3J8LliOzwVL+UywHJ+LBVT3V1xTCAAAfI3WyhhtAABYUwTtdaqqbq6qC6rqwqp6f1U9o6q836Sqvr6qzqiqj1XVh6vqjVV1j9Wui9Uz933x/qp6b1V952rXxK6hqh5dVV1V37TatbBrmPu+2DqdvNo17coMHVmnqupz3b3fNH/nJK9J8q7ufvbqVsZqqqpK8u4kp3f3y6a2eyfZv7vfsZq1sXqWfF88LMkvdfcDVrksdgFVtSnJQUnO6e7nrHI57ALmvy/YPj2cu4HuvjKzH/L5uSlosft6YJIvbg3ZSdLdFwjZzLltks+sdhGsvqraL8l3JXlSZrfVBW6hNXPXEb423X3JNHTkzkk+tdr1sGqOSnL+ahfBLmffqrogyT6Z9V4+aHXLYRfxqCRv6u5/q6prqurbuvu9q10Uq27r98VWv9Xdr12tYnZ1gvbuRW82sJz/6u57J0lVfUeSV1XVUW1s4e7ucUleMM2fMS0L2vz39wXbJ2jvJqrqG5LcnOTK1a6FVXVhksesdhHsurr73Ko6IMmG+L7YbVXVnTL7y8ZRVdWZ/VhcV9Uz/QcMFmeM9m6gqjYkeVmSP/IFudv7xyR7V9XPbG2oqm+vKhe+kSSZ7i6xZ5KrV7sWVtVjkryqu+/W3Ru7+9AkW5J89yrXBWuKHu31a+sYqlsluSnJnyV5/qpWxKrr7q6qRyd5wXRLpi8kuTTJ01ezLlbd/JjLSnJ8d9+8ivWw+h6X5HlL2v46yY8ncfH07m3pGO03dbdb/K3A7f0AAGAAQ0cAAGAAQRsAAAYQtAEAYABBGwAABhC0AQBgAEEbYB2qqgOr6jVVdUlVnV9V5063dvxqj/ecqvqFHVkjwHonaAOsM1VVSf42ydu7+xu6+z5JjktyyJLt/JYCwECCNsD686AkN3b3y7Y2dPfHu/sPq+onq+ovq+oNSd5cVftV1TlV9d6q+mBVHbt1n6r65aq6qKrekuSec+13r6o3TT3l75h+TRKAJfRmAKw/RyZ57zbWf0eSb+nua6Ze7Ud397VVdUCS91TVmUm+LbNe8G/N7N+K9yY5f9r/tCQ/290frar7JXlJZuEegDmCNsA6V1UvTvLdSW5M8uIkZ3f3NVtXJ/nNqvreJF9KcnCSA5N8T5LXdffnp2OcOT3ul+Q7k/zlbIRKkmTvnXQqAGuKoA2w/lyY5Ee2LnT3SVNv9eap6fq5bR+fZEOS+3T3F6vq0iT7bN11mWPvkeSz3X3vHV00wHpjjDbA+vOPSfapqhPn2m6zwra3S3LlFLIfmORuU/vbkzy6qvatqv2TPDJJuvvaJFuq6rHJ7MLLqrrXkLMAWOMEbYB1prs7yaOSPKCqtlTVeUlOT/KsZTZ/dZKjq2pzZr3b/zod471JXpvkgiR/neQdc/s8PsmTqur9mfWeHxsAvkLNvo8BAIAdSY82AAAMIGgDAMAAgjYAAAwgaAMAwACCNgAADCBoAwDAAII2AAAMIGgDAMAA/x9RCPd3hsOuvQAAAABJRU5ErkJggg=="/>
          <p:cNvSpPr>
            <a:spLocks noChangeAspect="1" noChangeArrowheads="1"/>
          </p:cNvSpPr>
          <p:nvPr/>
        </p:nvSpPr>
        <p:spPr bwMode="auto">
          <a:xfrm>
            <a:off x="233363" y="-182985"/>
            <a:ext cx="457200" cy="386081"/>
          </a:xfrm>
          <a:prstGeom prst="rect">
            <a:avLst/>
          </a:prstGeom>
          <a:noFill/>
        </p:spPr>
        <p:txBody>
          <a:bodyPr vert="horz" wrap="square" lIns="99560" tIns="49780" rIns="99560" bIns="49780" numCol="1" anchor="t" anchorCtr="0" compatLnSpc="1">
            <a:prstTxWarp prst="textNoShape">
              <a:avLst/>
            </a:prstTxWarp>
          </a:bodyPr>
          <a:lstStyle/>
          <a:p>
            <a:endParaRPr lang="en-US"/>
          </a:p>
        </p:txBody>
      </p:sp>
      <p:pic>
        <p:nvPicPr>
          <p:cNvPr id="101386" name="Picture 10" descr="Search in sidebar query"/>
          <p:cNvPicPr>
            <a:picLocks noChangeAspect="1" noChangeArrowheads="1"/>
          </p:cNvPicPr>
          <p:nvPr/>
        </p:nvPicPr>
        <p:blipFill>
          <a:blip r:embed="rId2"/>
          <a:srcRect/>
          <a:stretch>
            <a:fillRect/>
          </a:stretch>
        </p:blipFill>
        <p:spPr bwMode="auto">
          <a:xfrm>
            <a:off x="7010400" y="990600"/>
            <a:ext cx="5646738" cy="2666999"/>
          </a:xfrm>
          <a:prstGeom prst="rect">
            <a:avLst/>
          </a:prstGeom>
          <a:noFill/>
        </p:spPr>
      </p:pic>
      <p:pic>
        <p:nvPicPr>
          <p:cNvPr id="101394" name="Picture 18" descr="Search in sidebar query"/>
          <p:cNvPicPr>
            <a:picLocks noChangeAspect="1" noChangeArrowheads="1"/>
          </p:cNvPicPr>
          <p:nvPr/>
        </p:nvPicPr>
        <p:blipFill>
          <a:blip r:embed="rId3"/>
          <a:srcRect/>
          <a:stretch>
            <a:fillRect/>
          </a:stretch>
        </p:blipFill>
        <p:spPr bwMode="auto">
          <a:xfrm>
            <a:off x="7239000" y="3733800"/>
            <a:ext cx="5646738" cy="3276600"/>
          </a:xfrm>
          <a:prstGeom prst="rect">
            <a:avLst/>
          </a:prstGeom>
          <a:noFill/>
        </p:spPr>
      </p:pic>
      <p:sp>
        <p:nvSpPr>
          <p:cNvPr id="17" name="Rectangle 16"/>
          <p:cNvSpPr/>
          <p:nvPr/>
        </p:nvSpPr>
        <p:spPr>
          <a:xfrm>
            <a:off x="304800" y="6853535"/>
            <a:ext cx="11277600" cy="461665"/>
          </a:xfrm>
          <a:prstGeom prst="rect">
            <a:avLst/>
          </a:prstGeom>
        </p:spPr>
        <p:txBody>
          <a:bodyPr wrap="square">
            <a:spAutoFit/>
          </a:bodyPr>
          <a:lstStyle/>
          <a:p>
            <a:r>
              <a:rPr lang="en-US" sz="2400" b="1" dirty="0"/>
              <a:t>A grade houses are high priced houses and E grade houses are low in price</a:t>
            </a:r>
          </a:p>
        </p:txBody>
      </p:sp>
      <p:sp>
        <p:nvSpPr>
          <p:cNvPr id="18" name="Rectangle 17"/>
          <p:cNvSpPr/>
          <p:nvPr/>
        </p:nvSpPr>
        <p:spPr>
          <a:xfrm>
            <a:off x="304800" y="7239000"/>
            <a:ext cx="12496800" cy="461665"/>
          </a:xfrm>
          <a:prstGeom prst="rect">
            <a:avLst/>
          </a:prstGeom>
        </p:spPr>
        <p:txBody>
          <a:bodyPr wrap="square">
            <a:spAutoFit/>
          </a:bodyPr>
          <a:lstStyle/>
          <a:p>
            <a:r>
              <a:rPr lang="en-US" sz="2400" b="1" dirty="0"/>
              <a:t>A grade houses having more bedrooms compared to other grade houses</a:t>
            </a:r>
          </a:p>
        </p:txBody>
      </p:sp>
      <p:sp>
        <p:nvSpPr>
          <p:cNvPr id="19" name="Rectangle 18"/>
          <p:cNvSpPr/>
          <p:nvPr/>
        </p:nvSpPr>
        <p:spPr>
          <a:xfrm>
            <a:off x="228600" y="7620000"/>
            <a:ext cx="14478000" cy="830997"/>
          </a:xfrm>
          <a:prstGeom prst="rect">
            <a:avLst/>
          </a:prstGeom>
        </p:spPr>
        <p:txBody>
          <a:bodyPr wrap="square">
            <a:spAutoFit/>
          </a:bodyPr>
          <a:lstStyle/>
          <a:p>
            <a:r>
              <a:rPr lang="en-US" sz="2400" b="1" dirty="0"/>
              <a:t>In Grade-D,E most of the houses don't have roofs. Whereas, houses in Grade-A,B,C most of the houses have roofs</a:t>
            </a:r>
          </a:p>
        </p:txBody>
      </p:sp>
      <p:sp>
        <p:nvSpPr>
          <p:cNvPr id="20" name="Rectangle 19"/>
          <p:cNvSpPr/>
          <p:nvPr/>
        </p:nvSpPr>
        <p:spPr>
          <a:xfrm>
            <a:off x="228600" y="8301335"/>
            <a:ext cx="9601200" cy="461665"/>
          </a:xfrm>
          <a:prstGeom prst="rect">
            <a:avLst/>
          </a:prstGeom>
        </p:spPr>
        <p:txBody>
          <a:bodyPr wrap="square">
            <a:spAutoFit/>
          </a:bodyPr>
          <a:lstStyle/>
          <a:p>
            <a:r>
              <a:rPr lang="en-US" sz="2400" b="1" dirty="0"/>
              <a:t>The Area of Total for the houses with Grade C and Grade A is more</a:t>
            </a:r>
          </a:p>
        </p:txBody>
      </p:sp>
      <p:pic>
        <p:nvPicPr>
          <p:cNvPr id="101396" name="Picture 20" descr="Search in sidebar query"/>
          <p:cNvPicPr>
            <a:picLocks noChangeAspect="1" noChangeArrowheads="1"/>
          </p:cNvPicPr>
          <p:nvPr/>
        </p:nvPicPr>
        <p:blipFill>
          <a:blip r:embed="rId4"/>
          <a:srcRect/>
          <a:stretch>
            <a:fillRect/>
          </a:stretch>
        </p:blipFill>
        <p:spPr bwMode="auto">
          <a:xfrm>
            <a:off x="457200" y="3810000"/>
            <a:ext cx="5410200" cy="3276600"/>
          </a:xfrm>
          <a:prstGeom prst="rect">
            <a:avLst/>
          </a:prstGeom>
          <a:noFill/>
        </p:spPr>
      </p:pic>
      <p:pic>
        <p:nvPicPr>
          <p:cNvPr id="101398" name="Picture 22" descr="Search in sidebar query"/>
          <p:cNvPicPr>
            <a:picLocks noChangeAspect="1" noChangeArrowheads="1"/>
          </p:cNvPicPr>
          <p:nvPr/>
        </p:nvPicPr>
        <p:blipFill>
          <a:blip r:embed="rId5"/>
          <a:srcRect/>
          <a:stretch>
            <a:fillRect/>
          </a:stretch>
        </p:blipFill>
        <p:spPr bwMode="auto">
          <a:xfrm>
            <a:off x="152400" y="990600"/>
            <a:ext cx="5562600" cy="2971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12344400" cy="1447800"/>
          </a:xfrm>
        </p:spPr>
        <p:txBody>
          <a:bodyPr/>
          <a:lstStyle/>
          <a:p>
            <a:r>
              <a:rPr lang="en-US" dirty="0" smtClean="0"/>
              <a:t>EDA-Exploratory Data Analysis</a:t>
            </a:r>
            <a:endParaRPr lang="en-US" dirty="0"/>
          </a:p>
        </p:txBody>
      </p:sp>
      <p:pic>
        <p:nvPicPr>
          <p:cNvPr id="102402" name="Picture 2" descr="Search in sidebar query"/>
          <p:cNvPicPr>
            <a:picLocks noChangeAspect="1" noChangeArrowheads="1"/>
          </p:cNvPicPr>
          <p:nvPr/>
        </p:nvPicPr>
        <p:blipFill>
          <a:blip r:embed="rId2"/>
          <a:srcRect/>
          <a:stretch>
            <a:fillRect/>
          </a:stretch>
        </p:blipFill>
        <p:spPr bwMode="auto">
          <a:xfrm>
            <a:off x="0" y="1447800"/>
            <a:ext cx="6629400" cy="4716463"/>
          </a:xfrm>
          <a:prstGeom prst="rect">
            <a:avLst/>
          </a:prstGeom>
          <a:noFill/>
        </p:spPr>
      </p:pic>
      <p:pic>
        <p:nvPicPr>
          <p:cNvPr id="102404" name="Picture 4" descr="Search in sidebar query"/>
          <p:cNvPicPr>
            <a:picLocks noChangeAspect="1" noChangeArrowheads="1"/>
          </p:cNvPicPr>
          <p:nvPr/>
        </p:nvPicPr>
        <p:blipFill>
          <a:blip r:embed="rId3"/>
          <a:srcRect/>
          <a:stretch>
            <a:fillRect/>
          </a:stretch>
        </p:blipFill>
        <p:spPr bwMode="auto">
          <a:xfrm>
            <a:off x="6553200" y="1371600"/>
            <a:ext cx="7162800" cy="4564063"/>
          </a:xfrm>
          <a:prstGeom prst="rect">
            <a:avLst/>
          </a:prstGeom>
          <a:noFill/>
        </p:spPr>
      </p:pic>
      <p:sp>
        <p:nvSpPr>
          <p:cNvPr id="6" name="Rectangle 5"/>
          <p:cNvSpPr/>
          <p:nvPr/>
        </p:nvSpPr>
        <p:spPr>
          <a:xfrm>
            <a:off x="6629400" y="6172200"/>
            <a:ext cx="6858000" cy="1938992"/>
          </a:xfrm>
          <a:prstGeom prst="rect">
            <a:avLst/>
          </a:prstGeom>
        </p:spPr>
        <p:txBody>
          <a:bodyPr>
            <a:spAutoFit/>
          </a:bodyPr>
          <a:lstStyle/>
          <a:p>
            <a:r>
              <a:rPr lang="en-US" sz="2400" b="1" dirty="0"/>
              <a:t>From the above plot we can see that grades distribution over total number of washrooms</a:t>
            </a:r>
          </a:p>
          <a:p>
            <a:r>
              <a:rPr lang="en-US" sz="2400" b="1" dirty="0"/>
              <a:t>The more number of washrooms are </a:t>
            </a:r>
            <a:r>
              <a:rPr lang="en-US" sz="2400" b="1" dirty="0" smtClean="0"/>
              <a:t>available </a:t>
            </a:r>
            <a:r>
              <a:rPr lang="en-US" sz="2400" b="1" dirty="0"/>
              <a:t>in grade A grade houses and the expected price is also more</a:t>
            </a:r>
          </a:p>
        </p:txBody>
      </p:sp>
      <p:sp>
        <p:nvSpPr>
          <p:cNvPr id="7" name="Rectangle 6"/>
          <p:cNvSpPr/>
          <p:nvPr/>
        </p:nvSpPr>
        <p:spPr>
          <a:xfrm>
            <a:off x="0" y="6324600"/>
            <a:ext cx="6553200" cy="1938992"/>
          </a:xfrm>
          <a:prstGeom prst="rect">
            <a:avLst/>
          </a:prstGeom>
        </p:spPr>
        <p:txBody>
          <a:bodyPr wrap="square">
            <a:spAutoFit/>
          </a:bodyPr>
          <a:lstStyle/>
          <a:p>
            <a:r>
              <a:rPr lang="en-US" sz="2400" b="1" dirty="0"/>
              <a:t>From the above plot we can see that grades distribution over number of rooms The more number of rooms are </a:t>
            </a:r>
            <a:r>
              <a:rPr lang="en-US" sz="2400" b="1" dirty="0" smtClean="0"/>
              <a:t>available </a:t>
            </a:r>
            <a:r>
              <a:rPr lang="en-US" sz="2400" b="1" dirty="0"/>
              <a:t>in grade A, B and C grade houses and the expected price is also more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12344400" cy="1447800"/>
          </a:xfrm>
        </p:spPr>
        <p:txBody>
          <a:bodyPr/>
          <a:lstStyle/>
          <a:p>
            <a:r>
              <a:rPr lang="en-US" dirty="0" smtClean="0"/>
              <a:t>EDA-Exploratory Data Analysis</a:t>
            </a:r>
            <a:endParaRPr lang="en-US" dirty="0"/>
          </a:p>
        </p:txBody>
      </p:sp>
      <p:pic>
        <p:nvPicPr>
          <p:cNvPr id="103430" name="Picture 6" descr="Search in sidebar query"/>
          <p:cNvPicPr>
            <a:picLocks noChangeAspect="1" noChangeArrowheads="1"/>
          </p:cNvPicPr>
          <p:nvPr/>
        </p:nvPicPr>
        <p:blipFill>
          <a:blip r:embed="rId2"/>
          <a:srcRect/>
          <a:stretch>
            <a:fillRect/>
          </a:stretch>
        </p:blipFill>
        <p:spPr bwMode="auto">
          <a:xfrm>
            <a:off x="304800" y="2133600"/>
            <a:ext cx="6096000" cy="4187826"/>
          </a:xfrm>
          <a:prstGeom prst="rect">
            <a:avLst/>
          </a:prstGeom>
          <a:noFill/>
        </p:spPr>
      </p:pic>
      <p:pic>
        <p:nvPicPr>
          <p:cNvPr id="103432" name="Picture 8" descr="Search in sidebar query"/>
          <p:cNvPicPr>
            <a:picLocks noChangeAspect="1" noChangeArrowheads="1"/>
          </p:cNvPicPr>
          <p:nvPr/>
        </p:nvPicPr>
        <p:blipFill>
          <a:blip r:embed="rId3"/>
          <a:srcRect/>
          <a:stretch>
            <a:fillRect/>
          </a:stretch>
        </p:blipFill>
        <p:spPr bwMode="auto">
          <a:xfrm>
            <a:off x="7145337" y="2212974"/>
            <a:ext cx="5732463" cy="4035426"/>
          </a:xfrm>
          <a:prstGeom prst="rect">
            <a:avLst/>
          </a:prstGeom>
          <a:noFill/>
        </p:spPr>
      </p:pic>
      <p:sp>
        <p:nvSpPr>
          <p:cNvPr id="9" name="Rectangle 8"/>
          <p:cNvSpPr/>
          <p:nvPr/>
        </p:nvSpPr>
        <p:spPr>
          <a:xfrm>
            <a:off x="8153400" y="6781800"/>
            <a:ext cx="5562600" cy="1200329"/>
          </a:xfrm>
          <a:prstGeom prst="rect">
            <a:avLst/>
          </a:prstGeom>
        </p:spPr>
        <p:txBody>
          <a:bodyPr wrap="square">
            <a:spAutoFit/>
          </a:bodyPr>
          <a:lstStyle/>
          <a:p>
            <a:r>
              <a:rPr lang="en-US" sz="2400" b="1" dirty="0"/>
              <a:t>There is not much difference in the Expected prices for the houses with roof and without roof</a:t>
            </a:r>
          </a:p>
        </p:txBody>
      </p:sp>
      <p:sp>
        <p:nvSpPr>
          <p:cNvPr id="10" name="Rectangle 9"/>
          <p:cNvSpPr/>
          <p:nvPr/>
        </p:nvSpPr>
        <p:spPr>
          <a:xfrm>
            <a:off x="1066800" y="6553200"/>
            <a:ext cx="5029200" cy="1569660"/>
          </a:xfrm>
          <a:prstGeom prst="rect">
            <a:avLst/>
          </a:prstGeom>
        </p:spPr>
        <p:txBody>
          <a:bodyPr wrap="square">
            <a:spAutoFit/>
          </a:bodyPr>
          <a:lstStyle/>
          <a:p>
            <a:r>
              <a:rPr lang="en-US" sz="2400" b="1" i="0" dirty="0" smtClean="0">
                <a:solidFill>
                  <a:srgbClr val="353535"/>
                </a:solidFill>
                <a:effectLst/>
              </a:rPr>
              <a:t>from the above plot we can say that as number of floor is increasing expected price and grade is also increasing</a:t>
            </a:r>
            <a:endParaRPr lang="en-US" sz="2400" b="1" i="0" dirty="0">
              <a:solidFill>
                <a:srgbClr val="353535"/>
              </a:solidFill>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descr="Machine learning  concept, blue background.data mining, algorithm, classification, ai icons"/>
          <p:cNvPicPr>
            <a:picLocks noChangeAspect="1" noChangeArrowheads="1"/>
          </p:cNvPicPr>
          <p:nvPr/>
        </p:nvPicPr>
        <p:blipFill>
          <a:blip r:embed="rId2"/>
          <a:srcRect/>
          <a:stretch>
            <a:fillRect/>
          </a:stretch>
        </p:blipFill>
        <p:spPr bwMode="auto">
          <a:xfrm>
            <a:off x="0" y="0"/>
            <a:ext cx="14020800" cy="8686800"/>
          </a:xfrm>
          <a:prstGeom prst="rect">
            <a:avLst/>
          </a:prstGeom>
          <a:noFill/>
        </p:spPr>
      </p:pic>
      <p:sp>
        <p:nvSpPr>
          <p:cNvPr id="5" name="Rectangle 4"/>
          <p:cNvSpPr/>
          <p:nvPr/>
        </p:nvSpPr>
        <p:spPr>
          <a:xfrm>
            <a:off x="381000" y="2895600"/>
            <a:ext cx="6259534" cy="830997"/>
          </a:xfrm>
          <a:prstGeom prst="rect">
            <a:avLst/>
          </a:prstGeom>
        </p:spPr>
        <p:txBody>
          <a:bodyPr wrap="none">
            <a:spAutoFit/>
          </a:bodyPr>
          <a:lstStyle/>
          <a:p>
            <a:r>
              <a:rPr lang="en-US" sz="4800" dirty="0" smtClean="0">
                <a:solidFill>
                  <a:srgbClr val="FB5B72"/>
                </a:solidFill>
              </a:rPr>
              <a:t>Decision Tree Classifie</a:t>
            </a:r>
            <a:r>
              <a:rPr lang="en-US" dirty="0" smtClean="0">
                <a:solidFill>
                  <a:srgbClr val="FB5B72"/>
                </a:solidFill>
              </a:rPr>
              <a:t>r</a:t>
            </a:r>
            <a:endParaRPr lang="en-US" dirty="0">
              <a:solidFill>
                <a:srgbClr val="FB5B72"/>
              </a:solidFill>
            </a:endParaRPr>
          </a:p>
        </p:txBody>
      </p:sp>
      <p:sp>
        <p:nvSpPr>
          <p:cNvPr id="6" name="Rectangle 5"/>
          <p:cNvSpPr/>
          <p:nvPr/>
        </p:nvSpPr>
        <p:spPr>
          <a:xfrm>
            <a:off x="304800" y="3962400"/>
            <a:ext cx="6672981" cy="830997"/>
          </a:xfrm>
          <a:prstGeom prst="rect">
            <a:avLst/>
          </a:prstGeom>
        </p:spPr>
        <p:txBody>
          <a:bodyPr wrap="none">
            <a:spAutoFit/>
          </a:bodyPr>
          <a:lstStyle/>
          <a:p>
            <a:r>
              <a:rPr lang="en-US" sz="4800" dirty="0" smtClean="0">
                <a:solidFill>
                  <a:srgbClr val="FB5B72"/>
                </a:solidFill>
              </a:rPr>
              <a:t>Random</a:t>
            </a:r>
            <a:r>
              <a:rPr lang="en-US" sz="4800" dirty="0" smtClean="0">
                <a:solidFill>
                  <a:schemeClr val="accent3">
                    <a:lumMod val="60000"/>
                    <a:lumOff val="40000"/>
                  </a:schemeClr>
                </a:solidFill>
              </a:rPr>
              <a:t> </a:t>
            </a:r>
            <a:r>
              <a:rPr lang="en-US" sz="4800" dirty="0" smtClean="0">
                <a:solidFill>
                  <a:srgbClr val="FB5B72"/>
                </a:solidFill>
              </a:rPr>
              <a:t>Forest</a:t>
            </a:r>
            <a:r>
              <a:rPr lang="en-US" sz="4800" dirty="0" smtClean="0">
                <a:solidFill>
                  <a:schemeClr val="accent3">
                    <a:lumMod val="60000"/>
                    <a:lumOff val="40000"/>
                  </a:schemeClr>
                </a:solidFill>
              </a:rPr>
              <a:t> </a:t>
            </a:r>
            <a:r>
              <a:rPr lang="en-US" sz="4800" dirty="0" smtClean="0">
                <a:solidFill>
                  <a:srgbClr val="FB5B72"/>
                </a:solidFill>
              </a:rPr>
              <a:t>Classifie</a:t>
            </a:r>
            <a:r>
              <a:rPr lang="en-US" dirty="0" smtClean="0">
                <a:solidFill>
                  <a:srgbClr val="FB5B72"/>
                </a:solidFill>
              </a:rPr>
              <a:t>r</a:t>
            </a:r>
            <a:endParaRPr lang="en-US" dirty="0">
              <a:solidFill>
                <a:srgbClr val="FB5B72"/>
              </a:solidFill>
            </a:endParaRPr>
          </a:p>
        </p:txBody>
      </p:sp>
      <p:sp>
        <p:nvSpPr>
          <p:cNvPr id="7" name="Rectangle 6"/>
          <p:cNvSpPr/>
          <p:nvPr/>
        </p:nvSpPr>
        <p:spPr>
          <a:xfrm>
            <a:off x="533400" y="5410200"/>
            <a:ext cx="5452326" cy="769441"/>
          </a:xfrm>
          <a:prstGeom prst="rect">
            <a:avLst/>
          </a:prstGeom>
        </p:spPr>
        <p:txBody>
          <a:bodyPr wrap="none">
            <a:spAutoFit/>
          </a:bodyPr>
          <a:lstStyle/>
          <a:p>
            <a:r>
              <a:rPr lang="en-US" sz="4400" dirty="0" smtClean="0">
                <a:solidFill>
                  <a:srgbClr val="FB5B72"/>
                </a:solidFill>
              </a:rPr>
              <a:t>Kneighbors</a:t>
            </a:r>
            <a:r>
              <a:rPr lang="en-US" sz="4400" dirty="0" smtClean="0">
                <a:solidFill>
                  <a:schemeClr val="accent3">
                    <a:lumMod val="60000"/>
                    <a:lumOff val="40000"/>
                  </a:schemeClr>
                </a:solidFill>
              </a:rPr>
              <a:t> </a:t>
            </a:r>
            <a:r>
              <a:rPr lang="en-US" sz="4400" dirty="0" smtClean="0">
                <a:solidFill>
                  <a:srgbClr val="FB5B72"/>
                </a:solidFill>
              </a:rPr>
              <a:t>Classifier</a:t>
            </a:r>
            <a:endParaRPr lang="en-US" sz="4400" dirty="0">
              <a:solidFill>
                <a:srgbClr val="FB5B72"/>
              </a:solidFill>
            </a:endParaRPr>
          </a:p>
        </p:txBody>
      </p:sp>
      <p:sp>
        <p:nvSpPr>
          <p:cNvPr id="8" name="TextBox 7"/>
          <p:cNvSpPr txBox="1"/>
          <p:nvPr/>
        </p:nvSpPr>
        <p:spPr>
          <a:xfrm>
            <a:off x="990600" y="1905000"/>
            <a:ext cx="3048000" cy="400110"/>
          </a:xfrm>
          <a:prstGeom prst="rect">
            <a:avLst/>
          </a:prstGeom>
          <a:noFill/>
        </p:spPr>
        <p:txBody>
          <a:bodyPr wrap="square" rtlCol="0">
            <a:spAutoFit/>
          </a:bodyPr>
          <a:lstStyle/>
          <a:p>
            <a:endParaRPr lang="en-US" dirty="0"/>
          </a:p>
        </p:txBody>
      </p:sp>
      <p:sp>
        <p:nvSpPr>
          <p:cNvPr id="9" name="Rectangle 8"/>
          <p:cNvSpPr/>
          <p:nvPr/>
        </p:nvSpPr>
        <p:spPr>
          <a:xfrm>
            <a:off x="304800" y="1371600"/>
            <a:ext cx="7044942" cy="1323439"/>
          </a:xfrm>
          <a:prstGeom prst="rect">
            <a:avLst/>
          </a:prstGeom>
        </p:spPr>
        <p:txBody>
          <a:bodyPr wrap="none">
            <a:spAutoFit/>
          </a:bodyPr>
          <a:lstStyle/>
          <a:p>
            <a:r>
              <a:rPr lang="en-US" sz="8000" dirty="0" smtClean="0">
                <a:solidFill>
                  <a:schemeClr val="accent4">
                    <a:lumMod val="40000"/>
                    <a:lumOff val="60000"/>
                  </a:schemeClr>
                </a:solidFill>
              </a:rPr>
              <a:t>Algorithm used</a:t>
            </a:r>
            <a:endParaRPr lang="en-US" sz="8000" dirty="0">
              <a:solidFill>
                <a:schemeClr val="accent4">
                  <a:lumMod val="40000"/>
                  <a:lumOff val="6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Result</a:t>
            </a:r>
            <a:endParaRPr lang="en-US" dirty="0"/>
          </a:p>
        </p:txBody>
      </p:sp>
      <p:pic>
        <p:nvPicPr>
          <p:cNvPr id="105474" name="Picture 2"/>
          <p:cNvPicPr>
            <a:picLocks noChangeAspect="1" noChangeArrowheads="1"/>
          </p:cNvPicPr>
          <p:nvPr/>
        </p:nvPicPr>
        <p:blipFill>
          <a:blip r:embed="rId2"/>
          <a:srcRect/>
          <a:stretch>
            <a:fillRect/>
          </a:stretch>
        </p:blipFill>
        <p:spPr bwMode="auto">
          <a:xfrm>
            <a:off x="762000" y="3392488"/>
            <a:ext cx="11963399" cy="3008312"/>
          </a:xfrm>
          <a:prstGeom prst="rect">
            <a:avLst/>
          </a:prstGeom>
          <a:noFill/>
          <a:ln w="9525">
            <a:noFill/>
            <a:miter lim="800000"/>
            <a:headEnd/>
            <a:tailEnd/>
          </a:ln>
          <a:effectLst/>
        </p:spPr>
      </p:pic>
      <p:sp>
        <p:nvSpPr>
          <p:cNvPr id="5" name="Rectangle 4"/>
          <p:cNvSpPr/>
          <p:nvPr/>
        </p:nvSpPr>
        <p:spPr>
          <a:xfrm>
            <a:off x="685800" y="6400800"/>
            <a:ext cx="12496800" cy="1938992"/>
          </a:xfrm>
          <a:prstGeom prst="rect">
            <a:avLst/>
          </a:prstGeom>
        </p:spPr>
        <p:txBody>
          <a:bodyPr wrap="square">
            <a:spAutoFit/>
          </a:bodyPr>
          <a:lstStyle/>
          <a:p>
            <a:r>
              <a:rPr lang="en-US" sz="4000" dirty="0"/>
              <a:t>From the above Comparison Report we understand that out of all the 3 classification models Random forest Classifiers gives us the best output.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404</TotalTime>
  <Words>650</Words>
  <Application>Microsoft Office PowerPoint</Application>
  <PresentationFormat>Custom</PresentationFormat>
  <Paragraphs>47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House Grade Classification</vt:lpstr>
      <vt:lpstr>House Grade Classification</vt:lpstr>
      <vt:lpstr>DATA</vt:lpstr>
      <vt:lpstr>EDA-Exploratory Data Analysis</vt:lpstr>
      <vt:lpstr>EDA-Exploratory Data Analysis</vt:lpstr>
      <vt:lpstr>EDA-Exploratory Data Analysis</vt:lpstr>
      <vt:lpstr>EDA-Exploratory Data Analysis</vt:lpstr>
      <vt:lpstr>Slide 8</vt:lpstr>
      <vt:lpstr>Algorithm Result</vt:lpstr>
      <vt:lpstr>Random Forest Regressor</vt:lpstr>
      <vt:lpstr>Summery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39</cp:revision>
  <dcterms:created xsi:type="dcterms:W3CDTF">2023-01-17T07:10:19Z</dcterms:created>
  <dcterms:modified xsi:type="dcterms:W3CDTF">2023-01-19T05:15:50Z</dcterms:modified>
</cp:coreProperties>
</file>