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63" r:id="rId4"/>
    <p:sldId id="259" r:id="rId5"/>
    <p:sldId id="266" r:id="rId6"/>
    <p:sldId id="265" r:id="rId7"/>
    <p:sldId id="262" r:id="rId8"/>
    <p:sldId id="258" r:id="rId9"/>
    <p:sldId id="264"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40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11/25/2019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5218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5523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67148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4073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2287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8246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3671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105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22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373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9666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6368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26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050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424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408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947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11/25/2019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34012"/>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348F-E6A5-4712-9AF5-B774A1AF3BC9}"/>
              </a:ext>
            </a:extLst>
          </p:cNvPr>
          <p:cNvSpPr>
            <a:spLocks noGrp="1"/>
          </p:cNvSpPr>
          <p:nvPr>
            <p:ph type="ctrTitle"/>
          </p:nvPr>
        </p:nvSpPr>
        <p:spPr>
          <a:xfrm>
            <a:off x="1154955" y="1479321"/>
            <a:ext cx="8825658" cy="2677648"/>
          </a:xfrm>
        </p:spPr>
        <p:txBody>
          <a:bodyPr/>
          <a:lstStyle/>
          <a:p>
            <a:r>
              <a:rPr lang="en-US" dirty="0">
                <a:solidFill>
                  <a:schemeClr val="tx2"/>
                </a:solidFill>
              </a:rPr>
              <a:t>8 PLAYER</a:t>
            </a:r>
            <a:br>
              <a:rPr lang="en-US" dirty="0">
                <a:solidFill>
                  <a:schemeClr val="tx2"/>
                </a:solidFill>
              </a:rPr>
            </a:br>
            <a:r>
              <a:rPr lang="en-US" dirty="0">
                <a:solidFill>
                  <a:schemeClr val="tx2"/>
                </a:solidFill>
              </a:rPr>
              <a:t>QUIZ BUZZER</a:t>
            </a:r>
            <a:endParaRPr lang="en-IN" dirty="0">
              <a:solidFill>
                <a:schemeClr val="tx2"/>
              </a:solidFill>
            </a:endParaRPr>
          </a:p>
        </p:txBody>
      </p:sp>
      <p:sp>
        <p:nvSpPr>
          <p:cNvPr id="3" name="Subtitle 2">
            <a:extLst>
              <a:ext uri="{FF2B5EF4-FFF2-40B4-BE49-F238E27FC236}">
                <a16:creationId xmlns:a16="http://schemas.microsoft.com/office/drawing/2014/main" id="{83658F91-E4B7-4082-8AB7-8992B5F72BA0}"/>
              </a:ext>
            </a:extLst>
          </p:cNvPr>
          <p:cNvSpPr>
            <a:spLocks noGrp="1"/>
          </p:cNvSpPr>
          <p:nvPr>
            <p:ph type="subTitle" idx="1"/>
          </p:nvPr>
        </p:nvSpPr>
        <p:spPr>
          <a:xfrm>
            <a:off x="1693331" y="4651899"/>
            <a:ext cx="8825658" cy="1157490"/>
          </a:xfrm>
        </p:spPr>
        <p:txBody>
          <a:bodyPr>
            <a:normAutofit fontScale="92500"/>
          </a:bodyPr>
          <a:lstStyle/>
          <a:p>
            <a:r>
              <a:rPr lang="en-US" dirty="0"/>
              <a:t>														</a:t>
            </a:r>
            <a:r>
              <a:rPr lang="en-US" sz="2500" dirty="0"/>
              <a:t>       	</a:t>
            </a:r>
            <a:r>
              <a:rPr lang="en-US" sz="2500" dirty="0">
                <a:latin typeface="Gabriola" panose="04040605051002020D02" pitchFamily="82" charset="0"/>
              </a:rPr>
              <a:t> 																	</a:t>
            </a:r>
            <a:r>
              <a:rPr lang="en-US" sz="2500" dirty="0">
                <a:solidFill>
                  <a:srgbClr val="FFFF00"/>
                </a:solidFill>
                <a:latin typeface="Gabriola" panose="04040605051002020D02" pitchFamily="82" charset="0"/>
              </a:rPr>
              <a:t>	SIVA DURGA														        VINAY KUMAR</a:t>
            </a:r>
            <a:endParaRPr lang="en-IN" sz="2500" dirty="0">
              <a:solidFill>
                <a:srgbClr val="FFFF00"/>
              </a:solidFill>
              <a:latin typeface="Gabriola" panose="04040605051002020D02" pitchFamily="82" charset="0"/>
            </a:endParaRPr>
          </a:p>
        </p:txBody>
      </p:sp>
    </p:spTree>
    <p:extLst>
      <p:ext uri="{BB962C8B-B14F-4D97-AF65-F5344CB8AC3E}">
        <p14:creationId xmlns:p14="http://schemas.microsoft.com/office/powerpoint/2010/main" val="1331037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0B7F-3E9E-4C57-937D-4F8E9FDB183A}"/>
              </a:ext>
            </a:extLst>
          </p:cNvPr>
          <p:cNvSpPr>
            <a:spLocks noGrp="1"/>
          </p:cNvSpPr>
          <p:nvPr>
            <p:ph type="title"/>
          </p:nvPr>
        </p:nvSpPr>
        <p:spPr>
          <a:xfrm>
            <a:off x="685801" y="609601"/>
            <a:ext cx="6537959" cy="772159"/>
          </a:xfrm>
        </p:spPr>
        <p:txBody>
          <a:bodyPr>
            <a:normAutofit/>
          </a:bodyPr>
          <a:lstStyle/>
          <a:p>
            <a:r>
              <a:rPr lang="en-US" dirty="0">
                <a:solidFill>
                  <a:schemeClr val="bg1">
                    <a:lumMod val="95000"/>
                    <a:lumOff val="5000"/>
                  </a:schemeClr>
                </a:solidFill>
              </a:rPr>
              <a:t>	</a:t>
            </a:r>
            <a:r>
              <a:rPr lang="en-US" u="sng" dirty="0">
                <a:solidFill>
                  <a:schemeClr val="bg1">
                    <a:lumMod val="95000"/>
                    <a:lumOff val="5000"/>
                  </a:schemeClr>
                </a:solidFill>
              </a:rPr>
              <a:t>TIME LINE </a:t>
            </a:r>
            <a:r>
              <a:rPr lang="en-US" u="sng" dirty="0" err="1">
                <a:solidFill>
                  <a:schemeClr val="bg1">
                    <a:lumMod val="95000"/>
                    <a:lumOff val="5000"/>
                  </a:schemeClr>
                </a:solidFill>
              </a:rPr>
              <a:t>FOllowed</a:t>
            </a:r>
            <a:endParaRPr lang="en-IN" u="sng"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BD8CD012-BD1B-4367-B9C3-3D77AE51FDE3}"/>
              </a:ext>
            </a:extLst>
          </p:cNvPr>
          <p:cNvSpPr>
            <a:spLocks noGrp="1"/>
          </p:cNvSpPr>
          <p:nvPr>
            <p:ph idx="1"/>
          </p:nvPr>
        </p:nvSpPr>
        <p:spPr>
          <a:xfrm>
            <a:off x="238761" y="1564640"/>
            <a:ext cx="7848599" cy="2021840"/>
          </a:xfrm>
        </p:spPr>
        <p:txBody>
          <a:bodyPr/>
          <a:lstStyle/>
          <a:p>
            <a:r>
              <a:rPr lang="en-US" dirty="0"/>
              <a:t>In the </a:t>
            </a:r>
            <a:r>
              <a:rPr lang="en-US" b="1" i="1" u="sng" dirty="0"/>
              <a:t>FIRST WEEK</a:t>
            </a:r>
            <a:r>
              <a:rPr lang="en-US" dirty="0"/>
              <a:t> we check the components whether they are working properly or not, preparing the project presentation slide.</a:t>
            </a:r>
          </a:p>
          <a:p>
            <a:r>
              <a:rPr lang="en-US" dirty="0"/>
              <a:t>In the </a:t>
            </a:r>
            <a:r>
              <a:rPr lang="en-US" b="1" i="1" u="sng" dirty="0"/>
              <a:t>SECOND WEEK </a:t>
            </a:r>
            <a:r>
              <a:rPr lang="en-US" dirty="0"/>
              <a:t>  we </a:t>
            </a:r>
            <a:r>
              <a:rPr lang="en-US" dirty="0" err="1"/>
              <a:t>fixedup</a:t>
            </a:r>
            <a:r>
              <a:rPr lang="en-US" dirty="0"/>
              <a:t> the connections to the IC with LEDs and push buttons.</a:t>
            </a:r>
          </a:p>
          <a:p>
            <a:r>
              <a:rPr lang="en-US" dirty="0"/>
              <a:t>In the </a:t>
            </a:r>
            <a:r>
              <a:rPr lang="en-US" b="1" i="1" u="sng" dirty="0"/>
              <a:t>LATER WEEKS</a:t>
            </a:r>
            <a:r>
              <a:rPr lang="en-US" u="sng" dirty="0"/>
              <a:t> </a:t>
            </a:r>
            <a:r>
              <a:rPr lang="en-US" dirty="0"/>
              <a:t> we  gave the final touch up to the project.</a:t>
            </a:r>
          </a:p>
        </p:txBody>
      </p:sp>
      <p:sp>
        <p:nvSpPr>
          <p:cNvPr id="4" name="Rectangle 3">
            <a:extLst>
              <a:ext uri="{FF2B5EF4-FFF2-40B4-BE49-F238E27FC236}">
                <a16:creationId xmlns:a16="http://schemas.microsoft.com/office/drawing/2014/main" id="{E6FEA5D3-01DD-411A-9F06-75D58ADA537F}"/>
              </a:ext>
            </a:extLst>
          </p:cNvPr>
          <p:cNvSpPr/>
          <p:nvPr/>
        </p:nvSpPr>
        <p:spPr>
          <a:xfrm>
            <a:off x="8514080" y="792481"/>
            <a:ext cx="3220720" cy="7721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FIRST WEEK</a:t>
            </a:r>
          </a:p>
          <a:p>
            <a:pPr algn="ctr"/>
            <a:r>
              <a:rPr lang="en-IN" dirty="0"/>
              <a:t>Check working of components,</a:t>
            </a:r>
          </a:p>
          <a:p>
            <a:pPr algn="ctr"/>
            <a:r>
              <a:rPr lang="en-IN" dirty="0"/>
              <a:t>Project slide</a:t>
            </a:r>
          </a:p>
        </p:txBody>
      </p:sp>
      <p:sp>
        <p:nvSpPr>
          <p:cNvPr id="5" name="Rectangle 4">
            <a:extLst>
              <a:ext uri="{FF2B5EF4-FFF2-40B4-BE49-F238E27FC236}">
                <a16:creationId xmlns:a16="http://schemas.microsoft.com/office/drawing/2014/main" id="{27B00B3C-F3AC-411F-B819-418D148EF6BA}"/>
              </a:ext>
            </a:extLst>
          </p:cNvPr>
          <p:cNvSpPr/>
          <p:nvPr/>
        </p:nvSpPr>
        <p:spPr>
          <a:xfrm>
            <a:off x="8534400" y="1879600"/>
            <a:ext cx="3190240" cy="78232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b="1" dirty="0">
                <a:solidFill>
                  <a:schemeClr val="bg1">
                    <a:lumMod val="95000"/>
                    <a:lumOff val="5000"/>
                  </a:schemeClr>
                </a:solidFill>
              </a:rPr>
              <a:t>Second Week</a:t>
            </a:r>
          </a:p>
          <a:p>
            <a:pPr algn="ctr"/>
            <a:r>
              <a:rPr lang="en-IN" dirty="0">
                <a:solidFill>
                  <a:schemeClr val="bg1">
                    <a:lumMod val="95000"/>
                    <a:lumOff val="5000"/>
                  </a:schemeClr>
                </a:solidFill>
              </a:rPr>
              <a:t>Fixed up connections IC with others</a:t>
            </a:r>
          </a:p>
        </p:txBody>
      </p:sp>
      <p:sp>
        <p:nvSpPr>
          <p:cNvPr id="6" name="Rectangle 5">
            <a:extLst>
              <a:ext uri="{FF2B5EF4-FFF2-40B4-BE49-F238E27FC236}">
                <a16:creationId xmlns:a16="http://schemas.microsoft.com/office/drawing/2014/main" id="{898F814A-9FD8-4B70-9963-900A370094D5}"/>
              </a:ext>
            </a:extLst>
          </p:cNvPr>
          <p:cNvSpPr/>
          <p:nvPr/>
        </p:nvSpPr>
        <p:spPr>
          <a:xfrm>
            <a:off x="8534400" y="2976880"/>
            <a:ext cx="3210560" cy="77215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lumMod val="95000"/>
                    <a:lumOff val="5000"/>
                  </a:schemeClr>
                </a:solidFill>
              </a:rPr>
              <a:t>Later Weeks</a:t>
            </a:r>
          </a:p>
          <a:p>
            <a:pPr algn="ctr"/>
            <a:r>
              <a:rPr lang="en-IN" dirty="0">
                <a:solidFill>
                  <a:schemeClr val="bg1">
                    <a:lumMod val="95000"/>
                    <a:lumOff val="5000"/>
                  </a:schemeClr>
                </a:solidFill>
              </a:rPr>
              <a:t>Remaining connections and checking the output</a:t>
            </a:r>
          </a:p>
        </p:txBody>
      </p:sp>
      <p:sp>
        <p:nvSpPr>
          <p:cNvPr id="7" name="Arrow: Down 6">
            <a:extLst>
              <a:ext uri="{FF2B5EF4-FFF2-40B4-BE49-F238E27FC236}">
                <a16:creationId xmlns:a16="http://schemas.microsoft.com/office/drawing/2014/main" id="{960B17EE-7D94-4CCD-973B-1E7E40DD71AB}"/>
              </a:ext>
            </a:extLst>
          </p:cNvPr>
          <p:cNvSpPr/>
          <p:nvPr/>
        </p:nvSpPr>
        <p:spPr>
          <a:xfrm>
            <a:off x="9916160" y="1564640"/>
            <a:ext cx="447040" cy="31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A49F3AF9-8FF1-42C1-8862-EC97FA4BB60D}"/>
              </a:ext>
            </a:extLst>
          </p:cNvPr>
          <p:cNvSpPr/>
          <p:nvPr/>
        </p:nvSpPr>
        <p:spPr>
          <a:xfrm>
            <a:off x="9916160" y="2661920"/>
            <a:ext cx="447040" cy="31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0FE87DC-908B-4166-B8D2-9996D035575D}"/>
              </a:ext>
            </a:extLst>
          </p:cNvPr>
          <p:cNvSpPr txBox="1"/>
          <p:nvPr/>
        </p:nvSpPr>
        <p:spPr>
          <a:xfrm>
            <a:off x="609600" y="3657600"/>
            <a:ext cx="7660640" cy="1477328"/>
          </a:xfrm>
          <a:prstGeom prst="rect">
            <a:avLst/>
          </a:prstGeom>
          <a:noFill/>
        </p:spPr>
        <p:txBody>
          <a:bodyPr wrap="square" rtlCol="0">
            <a:spAutoFit/>
          </a:bodyPr>
          <a:lstStyle/>
          <a:p>
            <a:r>
              <a:rPr lang="en-IN" u="sng" dirty="0">
                <a:solidFill>
                  <a:schemeClr val="bg1">
                    <a:lumMod val="95000"/>
                    <a:lumOff val="5000"/>
                  </a:schemeClr>
                </a:solidFill>
              </a:rPr>
              <a:t>CONCLUSION:</a:t>
            </a:r>
            <a:endParaRPr lang="en-IN" u="sng" dirty="0"/>
          </a:p>
          <a:p>
            <a:r>
              <a:rPr lang="en-US" dirty="0"/>
              <a:t>The deliverables of this project is to indicate the person who pressed the buzzer first when multiple buzzer presses happened. </a:t>
            </a:r>
          </a:p>
          <a:p>
            <a:r>
              <a:rPr lang="en-US" dirty="0"/>
              <a:t>The impact of the work is to learn the working function of IC’s, use of transistors and others.</a:t>
            </a:r>
            <a:endParaRPr lang="en-IN" dirty="0"/>
          </a:p>
        </p:txBody>
      </p:sp>
    </p:spTree>
    <p:extLst>
      <p:ext uri="{BB962C8B-B14F-4D97-AF65-F5344CB8AC3E}">
        <p14:creationId xmlns:p14="http://schemas.microsoft.com/office/powerpoint/2010/main" val="2278353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9B11C-E163-4F75-A5E4-85FA86F8185E}"/>
              </a:ext>
            </a:extLst>
          </p:cNvPr>
          <p:cNvSpPr>
            <a:spLocks noGrp="1"/>
          </p:cNvSpPr>
          <p:nvPr>
            <p:ph idx="1"/>
          </p:nvPr>
        </p:nvSpPr>
        <p:spPr>
          <a:xfrm>
            <a:off x="2877223" y="3047384"/>
            <a:ext cx="6904952" cy="1372218"/>
          </a:xfrm>
          <a:effectLst>
            <a:outerShdw blurRad="215900" dir="7020000" algn="ctr" rotWithShape="0">
              <a:srgbClr val="000000">
                <a:alpha val="67000"/>
              </a:srgbClr>
            </a:outerShdw>
            <a:reflection dir="5400000" sy="-100000" algn="bl" rotWithShape="0"/>
          </a:effectLst>
        </p:spPr>
        <p:txBody>
          <a:bodyPr>
            <a:noAutofit/>
          </a:bodyPr>
          <a:lstStyle/>
          <a:p>
            <a:pPr marL="0" indent="0">
              <a:buNone/>
            </a:pPr>
            <a:r>
              <a:rPr lang="en-US" sz="7200" dirty="0">
                <a:latin typeface="MV Boli" panose="02000500030200090000" pitchFamily="2" charset="0"/>
                <a:cs typeface="MV Boli" panose="02000500030200090000" pitchFamily="2" charset="0"/>
              </a:rPr>
              <a:t>THANK YOU</a:t>
            </a:r>
            <a:endParaRPr lang="en-IN" sz="72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47573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extLst>
              <a:ext uri="{BEBA8EAE-BF5A-486C-A8C5-ECC9F3942E4B}">
                <a14:imgProps xmlns:a14="http://schemas.microsoft.com/office/drawing/2010/main">
                  <a14:imgLayer r:embed="rId3">
                    <a14:imgEffect>
                      <a14:sharpenSoften amount="-79000"/>
                    </a14:imgEffect>
                    <a14:imgEffect>
                      <a14:colorTemperature colorTemp="4881"/>
                    </a14:imgEffect>
                    <a14:imgEffect>
                      <a14:saturation sat="155000"/>
                    </a14:imgEffect>
                    <a14:imgEffect>
                      <a14:brightnessContrast contrast="1000"/>
                    </a14:imgEffect>
                  </a14:imgLayer>
                </a14:imgProps>
              </a:ext>
            </a:extLst>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638C-AF2C-4BEB-9077-BB2057F2AA20}"/>
              </a:ext>
            </a:extLst>
          </p:cNvPr>
          <p:cNvSpPr>
            <a:spLocks noGrp="1"/>
          </p:cNvSpPr>
          <p:nvPr>
            <p:ph type="title"/>
          </p:nvPr>
        </p:nvSpPr>
        <p:spPr>
          <a:xfrm>
            <a:off x="1812549" y="364068"/>
            <a:ext cx="8761413" cy="706964"/>
          </a:xfrm>
        </p:spPr>
        <p:txBody>
          <a:bodyPr>
            <a:normAutofit/>
          </a:bodyPr>
          <a:lstStyle/>
          <a:p>
            <a:r>
              <a:rPr lang="en-US" dirty="0"/>
              <a:t>							</a:t>
            </a:r>
            <a:r>
              <a:rPr lang="en-US" b="1" i="1" u="sng" dirty="0">
                <a:solidFill>
                  <a:schemeClr val="bg1">
                    <a:lumMod val="95000"/>
                    <a:lumOff val="5000"/>
                  </a:schemeClr>
                </a:solidFill>
              </a:rPr>
              <a:t>DESCRIPTION</a:t>
            </a:r>
            <a:endParaRPr lang="en-IN" b="1" i="1" u="sng"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06872A95-8992-4E84-88D6-DCEACFC61B87}"/>
              </a:ext>
            </a:extLst>
          </p:cNvPr>
          <p:cNvSpPr>
            <a:spLocks noGrp="1"/>
          </p:cNvSpPr>
          <p:nvPr>
            <p:ph idx="1"/>
          </p:nvPr>
        </p:nvSpPr>
        <p:spPr>
          <a:xfrm>
            <a:off x="1170339" y="2151540"/>
            <a:ext cx="10403772" cy="3849210"/>
          </a:xfrm>
        </p:spPr>
        <p:txBody>
          <a:bodyPr>
            <a:normAutofit/>
          </a:bodyPr>
          <a:lstStyle/>
          <a:p>
            <a:r>
              <a:rPr lang="en-US" sz="2000" b="1" dirty="0">
                <a:solidFill>
                  <a:schemeClr val="bg1"/>
                </a:solidFill>
              </a:rPr>
              <a:t>In the buzzer round of contests , the person who hits the buzzer first can have the chance to answer the question, if only one know the answer it’s easy to find the one who presses the buzzer.</a:t>
            </a:r>
          </a:p>
          <a:p>
            <a:r>
              <a:rPr lang="en-US" sz="2000" b="1" dirty="0">
                <a:solidFill>
                  <a:schemeClr val="bg1"/>
                </a:solidFill>
              </a:rPr>
              <a:t>Sometimes when two or more players hit the buzzer almost simultaneously, and it is very difficult to detect who presses the buzzer first.</a:t>
            </a:r>
          </a:p>
          <a:p>
            <a:r>
              <a:rPr lang="en-US" sz="2000" b="1" dirty="0">
                <a:solidFill>
                  <a:schemeClr val="bg1"/>
                </a:solidFill>
              </a:rPr>
              <a:t>This is a big problem, sometimes cause huge effects and the contest is not conducted in an unbiased manner.</a:t>
            </a:r>
          </a:p>
          <a:p>
            <a:r>
              <a:rPr lang="en-US" sz="2000" b="1" dirty="0">
                <a:solidFill>
                  <a:schemeClr val="bg1"/>
                </a:solidFill>
              </a:rPr>
              <a:t>In popular television shows where they record the show, can have a chance to replay the video in slow motion but it is of high cost.</a:t>
            </a:r>
          </a:p>
        </p:txBody>
      </p:sp>
      <p:sp>
        <p:nvSpPr>
          <p:cNvPr id="4" name="TextBox 3">
            <a:extLst>
              <a:ext uri="{FF2B5EF4-FFF2-40B4-BE49-F238E27FC236}">
                <a16:creationId xmlns:a16="http://schemas.microsoft.com/office/drawing/2014/main" id="{68DCB39A-ED10-4A73-A6E0-892CA487BA37}"/>
              </a:ext>
            </a:extLst>
          </p:cNvPr>
          <p:cNvSpPr txBox="1"/>
          <p:nvPr/>
        </p:nvSpPr>
        <p:spPr>
          <a:xfrm>
            <a:off x="4029075" y="1543050"/>
            <a:ext cx="4133850" cy="369332"/>
          </a:xfrm>
          <a:prstGeom prst="rect">
            <a:avLst/>
          </a:prstGeom>
          <a:noFill/>
        </p:spPr>
        <p:txBody>
          <a:bodyPr wrap="square" rtlCol="0">
            <a:spAutoFit/>
          </a:bodyPr>
          <a:lstStyle/>
          <a:p>
            <a:r>
              <a:rPr lang="en-US" dirty="0"/>
              <a:t>			</a:t>
            </a:r>
            <a:r>
              <a:rPr lang="en-US" b="1" u="sng" dirty="0">
                <a:solidFill>
                  <a:schemeClr val="bg1">
                    <a:lumMod val="95000"/>
                    <a:lumOff val="5000"/>
                  </a:schemeClr>
                </a:solidFill>
              </a:rPr>
              <a:t>INTRODUCTION</a:t>
            </a:r>
            <a:endParaRPr lang="en-IN" b="1" u="sng" dirty="0">
              <a:solidFill>
                <a:schemeClr val="bg1">
                  <a:lumMod val="95000"/>
                  <a:lumOff val="5000"/>
                </a:schemeClr>
              </a:solidFill>
            </a:endParaRPr>
          </a:p>
        </p:txBody>
      </p:sp>
    </p:spTree>
    <p:extLst>
      <p:ext uri="{BB962C8B-B14F-4D97-AF65-F5344CB8AC3E}">
        <p14:creationId xmlns:p14="http://schemas.microsoft.com/office/powerpoint/2010/main" val="263877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8ED4-9694-4A52-81F3-5CE103610FA0}"/>
              </a:ext>
            </a:extLst>
          </p:cNvPr>
          <p:cNvSpPr>
            <a:spLocks noGrp="1"/>
          </p:cNvSpPr>
          <p:nvPr>
            <p:ph type="title"/>
          </p:nvPr>
        </p:nvSpPr>
        <p:spPr>
          <a:xfrm>
            <a:off x="1484310" y="190501"/>
            <a:ext cx="10018713" cy="1276350"/>
          </a:xfrm>
        </p:spPr>
        <p:txBody>
          <a:bodyPr/>
          <a:lstStyle/>
          <a:p>
            <a:r>
              <a:rPr lang="en-US" u="sng" dirty="0"/>
              <a:t>DESCRIPTON</a:t>
            </a:r>
            <a:endParaRPr lang="en-IN" u="sng" dirty="0"/>
          </a:p>
        </p:txBody>
      </p:sp>
      <p:sp>
        <p:nvSpPr>
          <p:cNvPr id="3" name="Content Placeholder 2">
            <a:extLst>
              <a:ext uri="{FF2B5EF4-FFF2-40B4-BE49-F238E27FC236}">
                <a16:creationId xmlns:a16="http://schemas.microsoft.com/office/drawing/2014/main" id="{2EACD793-9E13-4540-B296-4EE4D2BF331F}"/>
              </a:ext>
            </a:extLst>
          </p:cNvPr>
          <p:cNvSpPr>
            <a:spLocks noGrp="1"/>
          </p:cNvSpPr>
          <p:nvPr>
            <p:ph idx="1"/>
          </p:nvPr>
        </p:nvSpPr>
        <p:spPr/>
        <p:txBody>
          <a:bodyPr/>
          <a:lstStyle/>
          <a:p>
            <a:r>
              <a:rPr lang="en-US" dirty="0"/>
              <a:t>This project aims to design a device and develop a 8 person quiz buzzer system to determine which of the eight contestants first pressed the button and locks out the remaining seven entries of the other members.</a:t>
            </a:r>
          </a:p>
          <a:p>
            <a:r>
              <a:rPr lang="en-US" dirty="0"/>
              <a:t>Simultaneously, an audio alarm (buzzer) and the corresponding LED glows.</a:t>
            </a:r>
          </a:p>
          <a:p>
            <a:r>
              <a:rPr lang="en-US" dirty="0"/>
              <a:t>This project helps to design the buzzer system with low cost and easily extended to more buzzers [no. of players]. </a:t>
            </a:r>
            <a:endParaRPr lang="en-IN" dirty="0"/>
          </a:p>
        </p:txBody>
      </p:sp>
      <p:sp>
        <p:nvSpPr>
          <p:cNvPr id="4" name="TextBox 3">
            <a:extLst>
              <a:ext uri="{FF2B5EF4-FFF2-40B4-BE49-F238E27FC236}">
                <a16:creationId xmlns:a16="http://schemas.microsoft.com/office/drawing/2014/main" id="{323A19F5-4A57-4099-98B1-84B0506411F1}"/>
              </a:ext>
            </a:extLst>
          </p:cNvPr>
          <p:cNvSpPr txBox="1"/>
          <p:nvPr/>
        </p:nvSpPr>
        <p:spPr>
          <a:xfrm>
            <a:off x="4829175" y="1695450"/>
            <a:ext cx="3076575" cy="381000"/>
          </a:xfrm>
          <a:prstGeom prst="rect">
            <a:avLst/>
          </a:prstGeom>
          <a:noFill/>
        </p:spPr>
        <p:txBody>
          <a:bodyPr wrap="square" rtlCol="0">
            <a:spAutoFit/>
          </a:bodyPr>
          <a:lstStyle/>
          <a:p>
            <a:pPr algn="ctr"/>
            <a:r>
              <a:rPr lang="en-US" b="1" u="sng" dirty="0"/>
              <a:t>OBJECTIVE</a:t>
            </a:r>
            <a:endParaRPr lang="en-IN" b="1" u="sng" dirty="0"/>
          </a:p>
        </p:txBody>
      </p:sp>
    </p:spTree>
    <p:extLst>
      <p:ext uri="{BB962C8B-B14F-4D97-AF65-F5344CB8AC3E}">
        <p14:creationId xmlns:p14="http://schemas.microsoft.com/office/powerpoint/2010/main" val="4228438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B157-7944-4FEA-BEF8-162007ABF9CC}"/>
              </a:ext>
            </a:extLst>
          </p:cNvPr>
          <p:cNvSpPr>
            <a:spLocks noGrp="1"/>
          </p:cNvSpPr>
          <p:nvPr>
            <p:ph type="title"/>
          </p:nvPr>
        </p:nvSpPr>
        <p:spPr>
          <a:xfrm>
            <a:off x="1325006" y="588149"/>
            <a:ext cx="10018713" cy="1752599"/>
          </a:xfrm>
        </p:spPr>
        <p:txBody>
          <a:bodyPr/>
          <a:lstStyle/>
          <a:p>
            <a:r>
              <a:rPr lang="en-US" dirty="0"/>
              <a:t>	 </a:t>
            </a:r>
            <a:r>
              <a:rPr lang="en-US" u="sng" dirty="0"/>
              <a:t>COMPONENTS REQUIRED</a:t>
            </a:r>
            <a:endParaRPr lang="en-IN" u="sng" dirty="0"/>
          </a:p>
        </p:txBody>
      </p:sp>
      <p:sp>
        <p:nvSpPr>
          <p:cNvPr id="3" name="Content Placeholder 2">
            <a:extLst>
              <a:ext uri="{FF2B5EF4-FFF2-40B4-BE49-F238E27FC236}">
                <a16:creationId xmlns:a16="http://schemas.microsoft.com/office/drawing/2014/main" id="{C56E19C6-F7A2-41A7-9CE8-985C56D2FD5E}"/>
              </a:ext>
            </a:extLst>
          </p:cNvPr>
          <p:cNvSpPr>
            <a:spLocks noGrp="1"/>
          </p:cNvSpPr>
          <p:nvPr>
            <p:ph idx="1"/>
          </p:nvPr>
        </p:nvSpPr>
        <p:spPr>
          <a:xfrm>
            <a:off x="1377778" y="2438399"/>
            <a:ext cx="10018713" cy="3124201"/>
          </a:xfrm>
        </p:spPr>
        <p:txBody>
          <a:bodyPr>
            <a:normAutofit/>
          </a:bodyPr>
          <a:lstStyle/>
          <a:p>
            <a:pPr algn="just"/>
            <a:r>
              <a:rPr lang="en-US" dirty="0"/>
              <a:t>74LS 373 IC </a:t>
            </a:r>
            <a:r>
              <a:rPr lang="en-US" i="1" dirty="0"/>
              <a:t> { OCTAL D – LATCH }</a:t>
            </a:r>
          </a:p>
          <a:p>
            <a:r>
              <a:rPr lang="en-US" dirty="0"/>
              <a:t>BC 547 TRANSISTORS</a:t>
            </a:r>
          </a:p>
          <a:p>
            <a:r>
              <a:rPr lang="en-US" dirty="0"/>
              <a:t>1N 4007 DIODES</a:t>
            </a:r>
          </a:p>
          <a:p>
            <a:r>
              <a:rPr lang="en-US" dirty="0"/>
              <a:t>SOUND BUZZER</a:t>
            </a:r>
          </a:p>
          <a:p>
            <a:r>
              <a:rPr lang="en-US" dirty="0"/>
              <a:t>10 PUSH BUTTONS</a:t>
            </a:r>
          </a:p>
          <a:p>
            <a:r>
              <a:rPr lang="en-US" dirty="0"/>
              <a:t>8 LEDS</a:t>
            </a:r>
          </a:p>
        </p:txBody>
      </p:sp>
      <p:pic>
        <p:nvPicPr>
          <p:cNvPr id="1026" name="Picture 2" descr="Image result for 74ls373">
            <a:extLst>
              <a:ext uri="{FF2B5EF4-FFF2-40B4-BE49-F238E27FC236}">
                <a16:creationId xmlns:a16="http://schemas.microsoft.com/office/drawing/2014/main" id="{3D3F35E2-9F07-42AE-9062-869AF73CE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160" y="2170474"/>
            <a:ext cx="2468466" cy="188809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AC53BD5E-3BB3-40BA-81BB-325A76BA8711}"/>
              </a:ext>
            </a:extLst>
          </p:cNvPr>
          <p:cNvSpPr/>
          <p:nvPr/>
        </p:nvSpPr>
        <p:spPr>
          <a:xfrm>
            <a:off x="5014947" y="2681056"/>
            <a:ext cx="968603" cy="590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Image result for bc547 transistors">
            <a:extLst>
              <a:ext uri="{FF2B5EF4-FFF2-40B4-BE49-F238E27FC236}">
                <a16:creationId xmlns:a16="http://schemas.microsoft.com/office/drawing/2014/main" id="{EDDEBF4F-7FA7-4075-A5EB-3D552DBD6F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85" t="12393" r="4336" b="12197"/>
          <a:stretch/>
        </p:blipFill>
        <p:spPr bwMode="auto">
          <a:xfrm>
            <a:off x="9665839" y="2276103"/>
            <a:ext cx="1677880" cy="14648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1n4007 diode">
            <a:extLst>
              <a:ext uri="{FF2B5EF4-FFF2-40B4-BE49-F238E27FC236}">
                <a16:creationId xmlns:a16="http://schemas.microsoft.com/office/drawing/2014/main" id="{839A9016-9388-4269-B72F-94B464651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570" y="4058571"/>
            <a:ext cx="2554088" cy="2554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push button  pin conn&quot;">
            <a:extLst>
              <a:ext uri="{FF2B5EF4-FFF2-40B4-BE49-F238E27FC236}">
                <a16:creationId xmlns:a16="http://schemas.microsoft.com/office/drawing/2014/main" id="{6D75B58D-4DD1-47E3-A215-35ED219392EF}"/>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723471" y="4403144"/>
            <a:ext cx="2445169" cy="201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6336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C21E-E60C-46BB-82DD-597106429D85}"/>
              </a:ext>
            </a:extLst>
          </p:cNvPr>
          <p:cNvSpPr>
            <a:spLocks noGrp="1"/>
          </p:cNvSpPr>
          <p:nvPr>
            <p:ph type="title"/>
          </p:nvPr>
        </p:nvSpPr>
        <p:spPr/>
        <p:txBody>
          <a:bodyPr/>
          <a:lstStyle/>
          <a:p>
            <a:r>
              <a:rPr lang="en-IN" dirty="0">
                <a:solidFill>
                  <a:schemeClr val="bg1">
                    <a:lumMod val="95000"/>
                    <a:lumOff val="5000"/>
                  </a:schemeClr>
                </a:solidFill>
              </a:rPr>
              <a:t>74 LS 373 IC</a:t>
            </a:r>
          </a:p>
        </p:txBody>
      </p:sp>
      <p:pic>
        <p:nvPicPr>
          <p:cNvPr id="4" name="Content Placeholder 3">
            <a:extLst>
              <a:ext uri="{FF2B5EF4-FFF2-40B4-BE49-F238E27FC236}">
                <a16:creationId xmlns:a16="http://schemas.microsoft.com/office/drawing/2014/main" id="{8AFF7420-14A3-4A47-857D-E0D8EB604978}"/>
              </a:ext>
            </a:extLst>
          </p:cNvPr>
          <p:cNvPicPr>
            <a:picLocks noGrp="1" noChangeAspect="1"/>
          </p:cNvPicPr>
          <p:nvPr>
            <p:ph idx="1"/>
          </p:nvPr>
        </p:nvPicPr>
        <p:blipFill rotWithShape="1">
          <a:blip r:embed="rId2"/>
          <a:srcRect l="26560" t="69558" r="53443" b="8130"/>
          <a:stretch/>
        </p:blipFill>
        <p:spPr>
          <a:xfrm>
            <a:off x="7098665" y="421894"/>
            <a:ext cx="3718561" cy="2333986"/>
          </a:xfrm>
          <a:prstGeom prst="rect">
            <a:avLst/>
          </a:prstGeom>
        </p:spPr>
      </p:pic>
      <p:sp>
        <p:nvSpPr>
          <p:cNvPr id="5" name="TextBox 4">
            <a:extLst>
              <a:ext uri="{FF2B5EF4-FFF2-40B4-BE49-F238E27FC236}">
                <a16:creationId xmlns:a16="http://schemas.microsoft.com/office/drawing/2014/main" id="{94DB0A82-E783-4C08-BEBE-E3971F56E68A}"/>
              </a:ext>
            </a:extLst>
          </p:cNvPr>
          <p:cNvSpPr txBox="1"/>
          <p:nvPr/>
        </p:nvSpPr>
        <p:spPr>
          <a:xfrm>
            <a:off x="1484311" y="2755880"/>
            <a:ext cx="9671369" cy="3139321"/>
          </a:xfrm>
          <a:prstGeom prst="rect">
            <a:avLst/>
          </a:prstGeom>
          <a:noFill/>
        </p:spPr>
        <p:txBody>
          <a:bodyPr wrap="square" rtlCol="0">
            <a:spAutoFit/>
          </a:bodyPr>
          <a:lstStyle/>
          <a:p>
            <a:r>
              <a:rPr lang="en-US" dirty="0"/>
              <a:t>The IC 74LS373 is a transparent latch consists of a eight latches, with three state outputs for bus organized systems is a 20 pin .</a:t>
            </a:r>
          </a:p>
          <a:p>
            <a:endParaRPr lang="en-US" dirty="0"/>
          </a:p>
          <a:p>
            <a:r>
              <a:rPr lang="en-US" dirty="0"/>
              <a:t>IC comprises of eight input data lines (D0-D7) and eight output lines (O0-O7). The OE pin was meant for Output enable and LE pin for Latch enable. </a:t>
            </a:r>
          </a:p>
          <a:p>
            <a:endParaRPr lang="en-US" dirty="0"/>
          </a:p>
          <a:p>
            <a:r>
              <a:rPr lang="en-US" dirty="0"/>
              <a:t>And the rest two pins VCC for power supply and GND for Ground. Let’s move in to the working of latch IC 74LS373.</a:t>
            </a:r>
          </a:p>
          <a:p>
            <a:endParaRPr lang="en-US" dirty="0"/>
          </a:p>
          <a:p>
            <a:r>
              <a:rPr lang="en-US" dirty="0"/>
              <a:t>The IC 74LS373 comprises eight D flip flops through which the input was given to the each pins of the IC. The Flip flops data changes asynchronously when the Latch enable (LE) is in High state. </a:t>
            </a:r>
            <a:endParaRPr lang="en-IN" dirty="0"/>
          </a:p>
        </p:txBody>
      </p:sp>
    </p:spTree>
    <p:extLst>
      <p:ext uri="{BB962C8B-B14F-4D97-AF65-F5344CB8AC3E}">
        <p14:creationId xmlns:p14="http://schemas.microsoft.com/office/powerpoint/2010/main" val="427063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E92E-2815-4B5A-B581-42113DD47557}"/>
              </a:ext>
            </a:extLst>
          </p:cNvPr>
          <p:cNvSpPr>
            <a:spLocks noGrp="1"/>
          </p:cNvSpPr>
          <p:nvPr>
            <p:ph type="title"/>
          </p:nvPr>
        </p:nvSpPr>
        <p:spPr/>
        <p:txBody>
          <a:bodyPr/>
          <a:lstStyle/>
          <a:p>
            <a:r>
              <a:rPr lang="en-US" b="1" u="sng" dirty="0">
                <a:solidFill>
                  <a:schemeClr val="bg1">
                    <a:lumMod val="95000"/>
                    <a:lumOff val="5000"/>
                  </a:schemeClr>
                </a:solidFill>
              </a:rPr>
              <a:t>WORKING and connections</a:t>
            </a:r>
            <a:endParaRPr lang="en-IN" b="1" u="sng"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71F41F75-1A2E-4946-B9D2-4D4DD3245ED7}"/>
              </a:ext>
            </a:extLst>
          </p:cNvPr>
          <p:cNvSpPr>
            <a:spLocks noGrp="1"/>
          </p:cNvSpPr>
          <p:nvPr>
            <p:ph idx="1"/>
          </p:nvPr>
        </p:nvSpPr>
        <p:spPr/>
        <p:txBody>
          <a:bodyPr>
            <a:normAutofit/>
          </a:bodyPr>
          <a:lstStyle/>
          <a:p>
            <a:pPr marL="0" indent="0">
              <a:buNone/>
            </a:pPr>
            <a:endParaRPr lang="en-IN" dirty="0"/>
          </a:p>
          <a:p>
            <a:r>
              <a:rPr lang="en-IN" dirty="0"/>
              <a:t>We connect the 8 switches to the inputs of the IC  and 8 pull down resistors are connected the switches . The 8 corresponding outputs are connected to 8LEDs through 8 resistors.</a:t>
            </a:r>
          </a:p>
          <a:p>
            <a:r>
              <a:rPr lang="en-IN" dirty="0"/>
              <a:t>Now, we take a transistor and connect its collector to the latch enable pin and its emitter is connected to ground. The base is connected to a resistor and we connect 8 diodes to the 8 outputs(see figure).</a:t>
            </a:r>
          </a:p>
          <a:p>
            <a:r>
              <a:rPr lang="en-IN" dirty="0"/>
              <a:t>We connect a reset switch between </a:t>
            </a:r>
            <a:r>
              <a:rPr lang="en-IN" dirty="0" err="1"/>
              <a:t>Vcc</a:t>
            </a:r>
            <a:r>
              <a:rPr lang="en-IN" dirty="0"/>
              <a:t> and ground as shown in figure.</a:t>
            </a:r>
          </a:p>
          <a:p>
            <a:r>
              <a:rPr lang="en-IN" dirty="0"/>
              <a:t>The buzzer is connected the common junction of 8 cathode pins of LEDs and the common diodes junction. Similarly , common anodes of diodes and </a:t>
            </a:r>
            <a:r>
              <a:rPr lang="en-IN" dirty="0" err="1"/>
              <a:t>leds</a:t>
            </a:r>
            <a:r>
              <a:rPr lang="en-IN" dirty="0"/>
              <a:t> are also connected as shown in figure. The common junction of 8 cathode pins is connected to ground. </a:t>
            </a:r>
          </a:p>
          <a:p>
            <a:r>
              <a:rPr lang="en-IN" dirty="0"/>
              <a:t>The </a:t>
            </a:r>
            <a:r>
              <a:rPr lang="en-IN" dirty="0" err="1"/>
              <a:t>Vcc</a:t>
            </a:r>
            <a:r>
              <a:rPr lang="en-IN" dirty="0"/>
              <a:t> and ground  connections are made wherever required. </a:t>
            </a:r>
          </a:p>
          <a:p>
            <a:endParaRPr lang="en-IN" dirty="0"/>
          </a:p>
        </p:txBody>
      </p:sp>
    </p:spTree>
    <p:extLst>
      <p:ext uri="{BB962C8B-B14F-4D97-AF65-F5344CB8AC3E}">
        <p14:creationId xmlns:p14="http://schemas.microsoft.com/office/powerpoint/2010/main" val="31802527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78C-6590-4F18-B023-25380C6993B3}"/>
              </a:ext>
            </a:extLst>
          </p:cNvPr>
          <p:cNvSpPr>
            <a:spLocks noGrp="1"/>
          </p:cNvSpPr>
          <p:nvPr>
            <p:ph type="title"/>
          </p:nvPr>
        </p:nvSpPr>
        <p:spPr/>
        <p:txBody>
          <a:bodyPr/>
          <a:lstStyle/>
          <a:p>
            <a:r>
              <a:rPr lang="en-US" dirty="0">
                <a:solidFill>
                  <a:schemeClr val="bg1">
                    <a:lumMod val="95000"/>
                    <a:lumOff val="5000"/>
                  </a:schemeClr>
                </a:solidFill>
              </a:rPr>
              <a:t>WORKING  and connections</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A5AFCEB-58C6-49EC-9AEF-104C623A0F10}"/>
              </a:ext>
            </a:extLst>
          </p:cNvPr>
          <p:cNvSpPr>
            <a:spLocks noGrp="1"/>
          </p:cNvSpPr>
          <p:nvPr>
            <p:ph idx="1"/>
          </p:nvPr>
        </p:nvSpPr>
        <p:spPr>
          <a:xfrm>
            <a:off x="1484311" y="2695574"/>
            <a:ext cx="10018713" cy="3124201"/>
          </a:xfrm>
        </p:spPr>
        <p:txBody>
          <a:bodyPr>
            <a:normAutofit/>
          </a:bodyPr>
          <a:lstStyle/>
          <a:p>
            <a:r>
              <a:rPr lang="en-US" dirty="0"/>
              <a:t>The buzzers send the input to the LS373 IC  which consists of 8 D-latches with common enable works at active HIGH. </a:t>
            </a:r>
          </a:p>
          <a:p>
            <a:r>
              <a:rPr lang="en-US" dirty="0"/>
              <a:t>This D-latches stores data of the player who pressed the button first and output it to the corresponding player  LED.</a:t>
            </a:r>
          </a:p>
          <a:p>
            <a:r>
              <a:rPr lang="en-US" dirty="0"/>
              <a:t>The output signal is also sent to the transistor which acts like a switch to the enable </a:t>
            </a:r>
          </a:p>
          <a:p>
            <a:r>
              <a:rPr lang="en-US" dirty="0"/>
              <a:t>The transistor turns off the enable [5v] such that IC doesn’t take inputs further  (i.e., from other players).</a:t>
            </a:r>
          </a:p>
          <a:p>
            <a:endParaRPr lang="en-IN" dirty="0"/>
          </a:p>
        </p:txBody>
      </p:sp>
    </p:spTree>
    <p:extLst>
      <p:ext uri="{BB962C8B-B14F-4D97-AF65-F5344CB8AC3E}">
        <p14:creationId xmlns:p14="http://schemas.microsoft.com/office/powerpoint/2010/main" val="3552210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ext uri="{BEBA8EAE-BF5A-486C-A8C5-ECC9F3942E4B}">
                <a14:imgProps xmlns:a14="http://schemas.microsoft.com/office/drawing/2010/main">
                  <a14:imgLayer r:embed="rId3">
                    <a14:imgEffect>
                      <a14:artisticPaintBrush/>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257F-5952-4F9C-8F60-029D05C92FEA}"/>
              </a:ext>
            </a:extLst>
          </p:cNvPr>
          <p:cNvSpPr>
            <a:spLocks noGrp="1"/>
          </p:cNvSpPr>
          <p:nvPr>
            <p:ph type="title"/>
          </p:nvPr>
        </p:nvSpPr>
        <p:spPr>
          <a:xfrm>
            <a:off x="1715293" y="440253"/>
            <a:ext cx="8761413" cy="706964"/>
          </a:xfrm>
        </p:spPr>
        <p:txBody>
          <a:bodyPr>
            <a:normAutofit/>
          </a:bodyPr>
          <a:lstStyle/>
          <a:p>
            <a:r>
              <a:rPr lang="en-US" dirty="0"/>
              <a:t>						</a:t>
            </a:r>
            <a:r>
              <a:rPr lang="en-US" u="sng" dirty="0"/>
              <a:t>BLOCK DIAGRAM</a:t>
            </a:r>
            <a:endParaRPr lang="en-IN" u="sng" dirty="0"/>
          </a:p>
        </p:txBody>
      </p:sp>
      <p:sp>
        <p:nvSpPr>
          <p:cNvPr id="7" name="Rectangle 6">
            <a:extLst>
              <a:ext uri="{FF2B5EF4-FFF2-40B4-BE49-F238E27FC236}">
                <a16:creationId xmlns:a16="http://schemas.microsoft.com/office/drawing/2014/main" id="{DFA10707-A0FC-4D07-A0F6-491F89791AF1}"/>
              </a:ext>
            </a:extLst>
          </p:cNvPr>
          <p:cNvSpPr/>
          <p:nvPr/>
        </p:nvSpPr>
        <p:spPr>
          <a:xfrm>
            <a:off x="986283" y="2190750"/>
            <a:ext cx="3028950" cy="34671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8 </a:t>
            </a:r>
            <a:r>
              <a:rPr lang="en-US" u="sng" dirty="0"/>
              <a:t>push buttons</a:t>
            </a:r>
          </a:p>
          <a:p>
            <a:pPr algn="ctr"/>
            <a:r>
              <a:rPr lang="en-US" dirty="0"/>
              <a:t>sends  the input to </a:t>
            </a:r>
          </a:p>
          <a:p>
            <a:pPr algn="ctr"/>
            <a:r>
              <a:rPr lang="en-US" dirty="0"/>
              <a:t>74LS373 IC.</a:t>
            </a:r>
          </a:p>
          <a:p>
            <a:pPr algn="ctr"/>
            <a:r>
              <a:rPr lang="en-US" dirty="0"/>
              <a:t>1 </a:t>
            </a:r>
            <a:r>
              <a:rPr lang="en-US" u="sng" dirty="0"/>
              <a:t>reset button</a:t>
            </a:r>
          </a:p>
          <a:p>
            <a:pPr algn="ctr"/>
            <a:r>
              <a:rPr lang="en-IN" dirty="0"/>
              <a:t>Reset the circuit.</a:t>
            </a:r>
          </a:p>
        </p:txBody>
      </p:sp>
      <p:sp>
        <p:nvSpPr>
          <p:cNvPr id="8" name="Rectangle 7">
            <a:extLst>
              <a:ext uri="{FF2B5EF4-FFF2-40B4-BE49-F238E27FC236}">
                <a16:creationId xmlns:a16="http://schemas.microsoft.com/office/drawing/2014/main" id="{E0D0091A-D165-402E-9475-5697725FAE35}"/>
              </a:ext>
            </a:extLst>
          </p:cNvPr>
          <p:cNvSpPr/>
          <p:nvPr/>
        </p:nvSpPr>
        <p:spPr>
          <a:xfrm>
            <a:off x="5039932" y="2190750"/>
            <a:ext cx="3028950" cy="3467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74LS373 IC</a:t>
            </a:r>
          </a:p>
          <a:p>
            <a:pPr algn="ctr"/>
            <a:r>
              <a:rPr lang="en-US" b="1" dirty="0"/>
              <a:t>-</a:t>
            </a:r>
            <a:r>
              <a:rPr lang="en-US" dirty="0"/>
              <a:t>Will accept to the input the cancel the any additional input.</a:t>
            </a:r>
            <a:endParaRPr lang="en-IN" b="1" dirty="0"/>
          </a:p>
        </p:txBody>
      </p:sp>
      <p:sp>
        <p:nvSpPr>
          <p:cNvPr id="9" name="Rectangle 8">
            <a:extLst>
              <a:ext uri="{FF2B5EF4-FFF2-40B4-BE49-F238E27FC236}">
                <a16:creationId xmlns:a16="http://schemas.microsoft.com/office/drawing/2014/main" id="{505FCDE4-A0C3-4F71-A245-5569A3735F16}"/>
              </a:ext>
            </a:extLst>
          </p:cNvPr>
          <p:cNvSpPr/>
          <p:nvPr/>
        </p:nvSpPr>
        <p:spPr>
          <a:xfrm>
            <a:off x="8885618" y="2190750"/>
            <a:ext cx="2752725" cy="34671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Display the corresponding player LED </a:t>
            </a:r>
          </a:p>
          <a:p>
            <a:pPr algn="ctr"/>
            <a:r>
              <a:rPr lang="en-US" dirty="0"/>
              <a:t>-audio alert for quiz master.</a:t>
            </a:r>
            <a:endParaRPr lang="en-IN" dirty="0"/>
          </a:p>
        </p:txBody>
      </p:sp>
      <p:sp>
        <p:nvSpPr>
          <p:cNvPr id="10" name="Arrow: Right 9">
            <a:extLst>
              <a:ext uri="{FF2B5EF4-FFF2-40B4-BE49-F238E27FC236}">
                <a16:creationId xmlns:a16="http://schemas.microsoft.com/office/drawing/2014/main" id="{7A4C1CF6-2291-4FAF-9E5D-656C2B57310E}"/>
              </a:ext>
            </a:extLst>
          </p:cNvPr>
          <p:cNvSpPr/>
          <p:nvPr/>
        </p:nvSpPr>
        <p:spPr>
          <a:xfrm>
            <a:off x="4015233" y="3527742"/>
            <a:ext cx="1024699"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2CF1346E-AB72-42E7-AED9-B8E32FC6BBC4}"/>
              </a:ext>
            </a:extLst>
          </p:cNvPr>
          <p:cNvSpPr/>
          <p:nvPr/>
        </p:nvSpPr>
        <p:spPr>
          <a:xfrm>
            <a:off x="8068882" y="3527742"/>
            <a:ext cx="816736"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5D17488-2537-4FF0-832A-069B556B8483}"/>
              </a:ext>
            </a:extLst>
          </p:cNvPr>
          <p:cNvSpPr txBox="1"/>
          <p:nvPr/>
        </p:nvSpPr>
        <p:spPr>
          <a:xfrm>
            <a:off x="1811750" y="1531977"/>
            <a:ext cx="9485313" cy="553998"/>
          </a:xfrm>
          <a:prstGeom prst="rect">
            <a:avLst/>
          </a:prstGeom>
          <a:noFill/>
        </p:spPr>
        <p:txBody>
          <a:bodyPr wrap="square" rtlCol="0">
            <a:spAutoFit/>
          </a:bodyPr>
          <a:lstStyle/>
          <a:p>
            <a:r>
              <a:rPr lang="en-US" sz="3000" i="1" dirty="0">
                <a:solidFill>
                  <a:srgbClr val="C00000"/>
                </a:solidFill>
              </a:rPr>
              <a:t>INPUT							</a:t>
            </a:r>
            <a:r>
              <a:rPr lang="en-US" sz="3000" i="1" dirty="0">
                <a:solidFill>
                  <a:schemeClr val="bg1">
                    <a:lumMod val="50000"/>
                  </a:schemeClr>
                </a:solidFill>
              </a:rPr>
              <a:t>PROCESS</a:t>
            </a:r>
            <a:r>
              <a:rPr lang="en-US" sz="3000" i="1" dirty="0">
                <a:solidFill>
                  <a:srgbClr val="C00000"/>
                </a:solidFill>
              </a:rPr>
              <a:t>					OUTPUT</a:t>
            </a:r>
            <a:endParaRPr lang="en-IN" sz="3000" i="1" dirty="0">
              <a:solidFill>
                <a:srgbClr val="C00000"/>
              </a:solidFill>
            </a:endParaRPr>
          </a:p>
        </p:txBody>
      </p:sp>
    </p:spTree>
    <p:extLst>
      <p:ext uri="{BB962C8B-B14F-4D97-AF65-F5344CB8AC3E}">
        <p14:creationId xmlns:p14="http://schemas.microsoft.com/office/powerpoint/2010/main" val="19162274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74BC-14DC-4014-A333-95818D2725A2}"/>
              </a:ext>
            </a:extLst>
          </p:cNvPr>
          <p:cNvSpPr>
            <a:spLocks noGrp="1"/>
          </p:cNvSpPr>
          <p:nvPr>
            <p:ph type="title"/>
          </p:nvPr>
        </p:nvSpPr>
        <p:spPr/>
        <p:txBody>
          <a:bodyPr/>
          <a:lstStyle/>
          <a:p>
            <a:r>
              <a:rPr lang="en-IN" dirty="0"/>
              <a:t>CIRCUIT DIAGRAM</a:t>
            </a:r>
          </a:p>
        </p:txBody>
      </p:sp>
      <p:pic>
        <p:nvPicPr>
          <p:cNvPr id="4" name="Content Placeholder 3">
            <a:extLst>
              <a:ext uri="{FF2B5EF4-FFF2-40B4-BE49-F238E27FC236}">
                <a16:creationId xmlns:a16="http://schemas.microsoft.com/office/drawing/2014/main" id="{5DB73295-339B-4FB9-9D0A-8DD2ABCA1FDA}"/>
              </a:ext>
            </a:extLst>
          </p:cNvPr>
          <p:cNvPicPr>
            <a:picLocks noGrp="1" noChangeAspect="1"/>
          </p:cNvPicPr>
          <p:nvPr>
            <p:ph idx="1"/>
          </p:nvPr>
        </p:nvPicPr>
        <p:blipFill rotWithShape="1">
          <a:blip r:embed="rId2"/>
          <a:srcRect l="16360" t="31436" r="60651" b="19430"/>
          <a:stretch/>
        </p:blipFill>
        <p:spPr>
          <a:xfrm>
            <a:off x="2854427" y="2996159"/>
            <a:ext cx="2641777" cy="3099841"/>
          </a:xfrm>
          <a:prstGeom prst="rect">
            <a:avLst/>
          </a:prstGeom>
        </p:spPr>
      </p:pic>
      <p:pic>
        <p:nvPicPr>
          <p:cNvPr id="5" name="Content Placeholder 3">
            <a:extLst>
              <a:ext uri="{FF2B5EF4-FFF2-40B4-BE49-F238E27FC236}">
                <a16:creationId xmlns:a16="http://schemas.microsoft.com/office/drawing/2014/main" id="{20CFA12D-269D-4CDD-A11C-5C74DFEF29E3}"/>
              </a:ext>
            </a:extLst>
          </p:cNvPr>
          <p:cNvPicPr>
            <a:picLocks noChangeAspect="1"/>
          </p:cNvPicPr>
          <p:nvPr/>
        </p:nvPicPr>
        <p:blipFill rotWithShape="1">
          <a:blip r:embed="rId2"/>
          <a:srcRect l="35751" t="32474" r="17183" b="17737"/>
          <a:stretch/>
        </p:blipFill>
        <p:spPr>
          <a:xfrm>
            <a:off x="5058730" y="3055099"/>
            <a:ext cx="5314629" cy="3176041"/>
          </a:xfrm>
          <a:prstGeom prst="rect">
            <a:avLst/>
          </a:prstGeom>
        </p:spPr>
      </p:pic>
      <p:pic>
        <p:nvPicPr>
          <p:cNvPr id="6" name="Content Placeholder 3">
            <a:extLst>
              <a:ext uri="{FF2B5EF4-FFF2-40B4-BE49-F238E27FC236}">
                <a16:creationId xmlns:a16="http://schemas.microsoft.com/office/drawing/2014/main" id="{D2B46D5C-DDC6-4267-9D2D-DE3CE5871B57}"/>
              </a:ext>
            </a:extLst>
          </p:cNvPr>
          <p:cNvPicPr>
            <a:picLocks noChangeAspect="1"/>
          </p:cNvPicPr>
          <p:nvPr/>
        </p:nvPicPr>
        <p:blipFill rotWithShape="1">
          <a:blip r:embed="rId2"/>
          <a:srcRect l="18269" t="16273" r="32840" b="60939"/>
          <a:stretch/>
        </p:blipFill>
        <p:spPr>
          <a:xfrm>
            <a:off x="3088641" y="1899920"/>
            <a:ext cx="5506720" cy="1529080"/>
          </a:xfrm>
          <a:prstGeom prst="rect">
            <a:avLst/>
          </a:prstGeom>
        </p:spPr>
      </p:pic>
    </p:spTree>
    <p:extLst>
      <p:ext uri="{BB962C8B-B14F-4D97-AF65-F5344CB8AC3E}">
        <p14:creationId xmlns:p14="http://schemas.microsoft.com/office/powerpoint/2010/main" val="3350322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3104</TotalTime>
  <Words>849</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Gabriola</vt:lpstr>
      <vt:lpstr>MV Boli</vt:lpstr>
      <vt:lpstr>Celestial</vt:lpstr>
      <vt:lpstr>8 PLAYER QUIZ BUZZER</vt:lpstr>
      <vt:lpstr>       DESCRIPTION</vt:lpstr>
      <vt:lpstr>DESCRIPTON</vt:lpstr>
      <vt:lpstr>  COMPONENTS REQUIRED</vt:lpstr>
      <vt:lpstr>74 LS 373 IC</vt:lpstr>
      <vt:lpstr>WORKING and connections</vt:lpstr>
      <vt:lpstr>WORKING  and connections</vt:lpstr>
      <vt:lpstr>      BLOCK DIAGRAM</vt:lpstr>
      <vt:lpstr>CIRCUIT DIAGRAM</vt:lpstr>
      <vt:lpstr> TIME LINE FOllowed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PLAYER QUIZ BUZZER</dc:title>
  <dc:creator>vinay kumar</dc:creator>
  <cp:lastModifiedBy>VINAY THUMPALA</cp:lastModifiedBy>
  <cp:revision>43</cp:revision>
  <dcterms:created xsi:type="dcterms:W3CDTF">2019-11-05T11:48:20Z</dcterms:created>
  <dcterms:modified xsi:type="dcterms:W3CDTF">2019-11-26T11:36:11Z</dcterms:modified>
</cp:coreProperties>
</file>