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12E164-5E17-4C07-A3F7-2837A975AA9C}">
          <p14:sldIdLst>
            <p14:sldId id="256"/>
            <p14:sldId id="257"/>
            <p14:sldId id="258"/>
          </p14:sldIdLst>
        </p14:section>
        <p14:section name="Untitled Section" id="{46EFAFD4-5E14-4785-B414-39E7D7880466}">
          <p14:sldIdLst>
            <p14:sldId id="259"/>
            <p14:sldId id="260"/>
            <p14:sldId id="261"/>
            <p14:sldId id="262"/>
            <p14:sldId id="263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146" autoAdjust="0"/>
  </p:normalViewPr>
  <p:slideViewPr>
    <p:cSldViewPr>
      <p:cViewPr>
        <p:scale>
          <a:sx n="33" d="100"/>
          <a:sy n="33" d="100"/>
        </p:scale>
        <p:origin x="1324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kuma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kuma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layout>
        <c:manualLayout>
          <c:xMode val="edge"/>
          <c:yMode val="edge"/>
          <c:x val="0.22696554707278571"/>
          <c:y val="1.8716311560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Popular Categories'!$A$1:$A$6</c:f>
              <c:strCache>
                <c:ptCount val="6"/>
                <c:pt idx="1">
                  <c:v>animals</c:v>
                </c:pt>
                <c:pt idx="2">
                  <c:v>cooking</c:v>
                </c:pt>
                <c:pt idx="3">
                  <c:v>culture</c:v>
                </c:pt>
                <c:pt idx="4">
                  <c:v>dogs</c:v>
                </c:pt>
                <c:pt idx="5">
                  <c:v>education</c:v>
                </c:pt>
              </c:strCache>
            </c:strRef>
          </c:cat>
          <c:val>
            <c:numRef>
              <c:f>'Most Popular Categories'!$B$1:$B$6</c:f>
              <c:numCache>
                <c:formatCode>General</c:formatCode>
                <c:ptCount val="6"/>
                <c:pt idx="1">
                  <c:v>74965</c:v>
                </c:pt>
                <c:pt idx="2">
                  <c:v>64756</c:v>
                </c:pt>
                <c:pt idx="3">
                  <c:v>66579</c:v>
                </c:pt>
                <c:pt idx="4">
                  <c:v>52511</c:v>
                </c:pt>
                <c:pt idx="5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B0-4FFE-81AA-151DD05971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1102975"/>
        <c:axId val="571095775"/>
      </c:barChart>
      <c:catAx>
        <c:axId val="571102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095775"/>
        <c:crosses val="autoZero"/>
        <c:auto val="1"/>
        <c:lblAlgn val="ctr"/>
        <c:lblOffset val="100"/>
        <c:noMultiLvlLbl val="0"/>
      </c:catAx>
      <c:valAx>
        <c:axId val="57109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2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F-4228-8618-12DEC262E364}"/>
            </c:ext>
          </c:extLst>
        </c:ser>
        <c:ser>
          <c:idx val="1"/>
          <c:order val="1"/>
          <c:tx>
            <c:strRef>
              <c:f>Sheet4!$G$1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Sheet4!$G$2:$G$5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F-4228-8618-12DEC262E364}"/>
            </c:ext>
          </c:extLst>
        </c:ser>
        <c:ser>
          <c:idx val="2"/>
          <c:order val="2"/>
          <c:tx>
            <c:strRef>
              <c:f>Sheet4!$H$1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Sheet4!$H$2:$H$5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EF-4228-8618-12DEC262E364}"/>
            </c:ext>
          </c:extLst>
        </c:ser>
        <c:ser>
          <c:idx val="3"/>
          <c:order val="3"/>
          <c:tx>
            <c:strRef>
              <c:f>Sheet4!$I$1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Sheet4!$I$2:$I$5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EF-4228-8618-12DEC262E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4239599"/>
        <c:axId val="574240079"/>
      </c:barChart>
      <c:catAx>
        <c:axId val="57423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40079"/>
        <c:crosses val="autoZero"/>
        <c:auto val="1"/>
        <c:lblAlgn val="ctr"/>
        <c:lblOffset val="100"/>
        <c:noMultiLvlLbl val="0"/>
      </c:catAx>
      <c:valAx>
        <c:axId val="574240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23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5912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37261" y="4115818"/>
            <a:ext cx="6530179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9CA15A-A391-867B-ABC5-2D8D634417FB}"/>
              </a:ext>
            </a:extLst>
          </p:cNvPr>
          <p:cNvSpPr txBox="1"/>
          <p:nvPr/>
        </p:nvSpPr>
        <p:spPr>
          <a:xfrm>
            <a:off x="9204536" y="3238500"/>
            <a:ext cx="75462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</a:rPr>
              <a:t>Accenture Data Visualization and story telling </a:t>
            </a:r>
          </a:p>
          <a:p>
            <a:r>
              <a:rPr lang="en-IN" sz="8000" dirty="0">
                <a:solidFill>
                  <a:schemeClr val="bg1"/>
                </a:solidFill>
              </a:rPr>
              <a:t>		Task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125200" y="2192611"/>
            <a:ext cx="6858000" cy="5925084"/>
            <a:chOff x="-812044" y="-275265"/>
            <a:chExt cx="9144000" cy="790011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-812044" y="-275265"/>
              <a:ext cx="9144000" cy="79001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There are total 16 distinct content </a:t>
              </a:r>
              <a:r>
                <a:rPr lang="en-US" sz="2000" b="1" spc="-21" dirty="0" err="1">
                  <a:solidFill>
                    <a:srgbClr val="A100FF"/>
                  </a:solidFill>
                  <a:latin typeface="Graphik Regular" panose="020B0503030202060203" pitchFamily="34" charset="0"/>
                </a:rPr>
                <a:t>categories.Out</a:t>
              </a: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 of which Animal and Science categories are the most popular one.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4 types of content-photo , </a:t>
              </a:r>
              <a:r>
                <a:rPr lang="en-US" sz="2000" b="1" spc="-21" dirty="0" err="1">
                  <a:solidFill>
                    <a:srgbClr val="A100FF"/>
                  </a:solidFill>
                  <a:latin typeface="Graphik Regular" panose="020B0503030202060203" pitchFamily="34" charset="0"/>
                </a:rPr>
                <a:t>Vedio,GIF</a:t>
              </a: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 and </a:t>
              </a:r>
              <a:r>
                <a:rPr lang="en-US" sz="2000" b="1" spc="-21" dirty="0" err="1">
                  <a:solidFill>
                    <a:srgbClr val="A100FF"/>
                  </a:solidFill>
                  <a:latin typeface="Graphik Regular" panose="020B0503030202060203" pitchFamily="34" charset="0"/>
                </a:rPr>
                <a:t>Audio,out</a:t>
              </a: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 of which people prefer photo and </a:t>
              </a:r>
              <a:r>
                <a:rPr lang="en-US" sz="2000" b="1" spc="-21" dirty="0" err="1">
                  <a:solidFill>
                    <a:srgbClr val="A100FF"/>
                  </a:solidFill>
                  <a:latin typeface="Graphik Regular" panose="020B0503030202060203" pitchFamily="34" charset="0"/>
                </a:rPr>
                <a:t>vedio</a:t>
              </a: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 the most.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May month has the highest number of posts and stands at 2138 posts, while February month has the lowest number of posts(1914 posts)</a:t>
              </a:r>
            </a:p>
            <a:p>
              <a:pPr>
                <a:lnSpc>
                  <a:spcPts val="2940"/>
                </a:lnSpc>
              </a:pPr>
              <a:endParaRPr lang="en-US" sz="2000" b="1" spc="-21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940"/>
                </a:lnSpc>
              </a:pP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Conclusion</a:t>
              </a:r>
            </a:p>
            <a:p>
              <a:pPr>
                <a:lnSpc>
                  <a:spcPts val="2940"/>
                </a:lnSpc>
              </a:pPr>
              <a:endParaRPr lang="en-US" sz="2000" b="1" spc="-21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Social Buzz should focus more on the top 5 categories that’s Animal, Technology, Science, healthy eating and food and can create campaign to specifically target those audiences</a:t>
              </a:r>
            </a:p>
            <a:p>
              <a:pPr marL="342900" indent="-342900">
                <a:lnSpc>
                  <a:spcPts val="2940"/>
                </a:lnSpc>
                <a:buFont typeface="Wingdings" panose="05000000000000000000" pitchFamily="2" charset="2"/>
                <a:buChar char="Ø"/>
              </a:pPr>
              <a:r>
                <a:rPr lang="en-US" sz="2000" b="1" spc="-21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Social Buzz can need to maximize in the month of January, May and August as they number of posts in these months are the highest.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62408" y="1909667"/>
            <a:ext cx="11730192" cy="63717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  <a:p>
            <a:r>
              <a:rPr lang="en-IN" dirty="0"/>
              <a:t>			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</a:t>
            </a:r>
            <a:endParaRPr lang="en-IN" sz="2400" dirty="0"/>
          </a:p>
          <a:p>
            <a:pPr algn="ctr"/>
            <a:r>
              <a:rPr lang="en-IN" sz="2400" dirty="0"/>
              <a:t>			</a:t>
            </a:r>
            <a:r>
              <a:rPr lang="en-IN" sz="2400" b="1" dirty="0"/>
              <a:t>Social Buzz</a:t>
            </a:r>
            <a:r>
              <a:rPr lang="en-IN" sz="2400" dirty="0"/>
              <a:t> is a fast growing technology unicorn that need to adapt quickly to it’s global 	</a:t>
            </a:r>
            <a:r>
              <a:rPr lang="en-IN" sz="2400" dirty="0" err="1"/>
              <a:t>scale.Accenture</a:t>
            </a:r>
            <a:r>
              <a:rPr lang="en-IN" sz="2400" dirty="0"/>
              <a:t> has begun a 3 month POC focusing on these tasks:</a:t>
            </a:r>
          </a:p>
          <a:p>
            <a:pPr algn="ctr"/>
            <a:r>
              <a:rPr lang="en-IN" sz="2400" dirty="0"/>
              <a:t>	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IN" sz="2400" dirty="0"/>
              <a:t>An adult of Social Buzz’s big data practice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IN" sz="2400" dirty="0"/>
              <a:t>Recommendations for a  successful IPO</a:t>
            </a:r>
          </a:p>
          <a:p>
            <a:pPr marL="3486150" lvl="7" indent="-285750" algn="ctr">
              <a:buFont typeface="Arial" panose="020B0604020202020204" pitchFamily="34" charset="0"/>
              <a:buChar char="•"/>
            </a:pPr>
            <a:r>
              <a:rPr lang="en-IN" sz="2400" dirty="0" err="1"/>
              <a:t>anaysis</a:t>
            </a:r>
            <a:r>
              <a:rPr lang="en-IN" sz="2400" dirty="0"/>
              <a:t> to find Social Buzz’s top 5 most popular categories of content</a:t>
            </a:r>
          </a:p>
          <a:p>
            <a:pPr algn="ctr"/>
            <a:r>
              <a:rPr lang="en-IN" sz="2400" dirty="0"/>
              <a:t>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AD149-3A80-62D2-E582-0B56B02E8F5E}"/>
              </a:ext>
            </a:extLst>
          </p:cNvPr>
          <p:cNvSpPr txBox="1"/>
          <p:nvPr/>
        </p:nvSpPr>
        <p:spPr>
          <a:xfrm>
            <a:off x="2984727" y="4876114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Over </a:t>
            </a:r>
            <a:r>
              <a:rPr lang="en-IN" sz="2800" u="sng" dirty="0">
                <a:solidFill>
                  <a:schemeClr val="bg1"/>
                </a:solidFill>
              </a:rPr>
              <a:t>100000</a:t>
            </a:r>
            <a:r>
              <a:rPr lang="en-IN" sz="2800" dirty="0">
                <a:solidFill>
                  <a:schemeClr val="bg1"/>
                </a:solidFill>
              </a:rPr>
              <a:t> posts per day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u="sng" dirty="0">
                <a:solidFill>
                  <a:schemeClr val="bg1"/>
                </a:solidFill>
              </a:rPr>
              <a:t>36,500,000 </a:t>
            </a:r>
            <a:r>
              <a:rPr lang="en-IN" sz="2800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u="sng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65553" y="144627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7A9B6A-E4A3-F1E5-5EB9-7762CF4DD92A}"/>
              </a:ext>
            </a:extLst>
          </p:cNvPr>
          <p:cNvSpPr txBox="1"/>
          <p:nvPr/>
        </p:nvSpPr>
        <p:spPr>
          <a:xfrm>
            <a:off x="4024079" y="1479351"/>
            <a:ext cx="550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E5C162-F70E-B3E1-D4D7-15B97C2815E5}"/>
              </a:ext>
            </a:extLst>
          </p:cNvPr>
          <p:cNvSpPr txBox="1"/>
          <p:nvPr/>
        </p:nvSpPr>
        <p:spPr>
          <a:xfrm>
            <a:off x="5764133" y="2984043"/>
            <a:ext cx="452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03C299-3FD1-72A5-BA14-65FEAD43AAFD}"/>
              </a:ext>
            </a:extLst>
          </p:cNvPr>
          <p:cNvSpPr txBox="1"/>
          <p:nvPr/>
        </p:nvSpPr>
        <p:spPr>
          <a:xfrm>
            <a:off x="7626237" y="4679007"/>
            <a:ext cx="464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747C62-DF30-029E-C156-0319FCADB480}"/>
              </a:ext>
            </a:extLst>
          </p:cNvPr>
          <p:cNvSpPr txBox="1"/>
          <p:nvPr/>
        </p:nvSpPr>
        <p:spPr>
          <a:xfrm>
            <a:off x="9474924" y="6210326"/>
            <a:ext cx="414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54F4E-950C-022A-55DD-A7968FAC0D61}"/>
              </a:ext>
            </a:extLst>
          </p:cNvPr>
          <p:cNvSpPr txBox="1"/>
          <p:nvPr/>
        </p:nvSpPr>
        <p:spPr>
          <a:xfrm>
            <a:off x="11425954" y="8037333"/>
            <a:ext cx="414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3A5859-081E-790A-7106-F2A5BC86BB02}"/>
              </a:ext>
            </a:extLst>
          </p:cNvPr>
          <p:cNvSpPr txBox="1"/>
          <p:nvPr/>
        </p:nvSpPr>
        <p:spPr>
          <a:xfrm>
            <a:off x="1386430" y="3877003"/>
            <a:ext cx="4190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A100FF"/>
                </a:solidFill>
              </a:rPr>
              <a:t>16 </a:t>
            </a:r>
          </a:p>
          <a:p>
            <a:pPr algn="ctr"/>
            <a:r>
              <a:rPr lang="en-IN" sz="3200" b="1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94FCF-DB82-A20B-BCF9-22441C5CE2AA}"/>
              </a:ext>
            </a:extLst>
          </p:cNvPr>
          <p:cNvSpPr txBox="1"/>
          <p:nvPr/>
        </p:nvSpPr>
        <p:spPr>
          <a:xfrm>
            <a:off x="5943600" y="3929715"/>
            <a:ext cx="50993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A100FF"/>
                </a:solidFill>
              </a:rPr>
              <a:t>Animal </a:t>
            </a:r>
          </a:p>
          <a:p>
            <a:pPr algn="ctr"/>
            <a:r>
              <a:rPr lang="en-IN" sz="3200" b="1" dirty="0"/>
              <a:t>Most Favourite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79565-B210-08AE-5E59-597F702B190E}"/>
              </a:ext>
            </a:extLst>
          </p:cNvPr>
          <p:cNvSpPr txBox="1"/>
          <p:nvPr/>
        </p:nvSpPr>
        <p:spPr>
          <a:xfrm>
            <a:off x="12308863" y="3637326"/>
            <a:ext cx="36951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A100FF"/>
                </a:solidFill>
              </a:rPr>
              <a:t>July</a:t>
            </a:r>
            <a:r>
              <a:rPr lang="en-IN" sz="5400" b="1" dirty="0"/>
              <a:t> </a:t>
            </a:r>
          </a:p>
          <a:p>
            <a:pPr algn="ctr"/>
            <a:r>
              <a:rPr lang="en-IN" sz="3200" b="1" dirty="0"/>
              <a:t>with most Number of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E8391BE-816E-CC5A-A20D-515579F0B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57377"/>
              </p:ext>
            </p:extLst>
          </p:nvPr>
        </p:nvGraphicFramePr>
        <p:xfrm>
          <a:off x="2724116" y="1973906"/>
          <a:ext cx="14274184" cy="672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038FE92-62E2-6631-AE3B-0CDE08D5D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34410"/>
              </p:ext>
            </p:extLst>
          </p:nvPr>
        </p:nvGraphicFramePr>
        <p:xfrm>
          <a:off x="2724117" y="923618"/>
          <a:ext cx="14941264" cy="800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328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Wingdings</vt:lpstr>
      <vt:lpstr>Graphik Regular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AYINALA VINAY KUMAR</cp:lastModifiedBy>
  <cp:revision>11</cp:revision>
  <dcterms:created xsi:type="dcterms:W3CDTF">2006-08-16T00:00:00Z</dcterms:created>
  <dcterms:modified xsi:type="dcterms:W3CDTF">2024-10-28T18:32:52Z</dcterms:modified>
  <dc:identifier>DAEhDyfaYKE</dc:identifier>
</cp:coreProperties>
</file>