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80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81" r:id="rId12"/>
    <p:sldId id="268" r:id="rId13"/>
    <p:sldId id="279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>
      <p:cViewPr varScale="1">
        <p:scale>
          <a:sx n="78" d="100"/>
          <a:sy n="78" d="100"/>
        </p:scale>
        <p:origin x="97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AD99A-D432-443A-866E-753CDDAEF026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3D5FE-ECA2-4355-96A2-0D95B25D7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99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3D5FE-ECA2-4355-96A2-0D95B25D7B3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53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3800" y="1606118"/>
            <a:ext cx="71437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00E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93800" y="2959989"/>
            <a:ext cx="4025900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0E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0E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8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6804" y="507"/>
            <a:ext cx="4226433" cy="28879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00E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8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13105" y="2743835"/>
            <a:ext cx="1140460" cy="1270"/>
          </a:xfrm>
          <a:custGeom>
            <a:avLst/>
            <a:gdLst/>
            <a:ahLst/>
            <a:cxnLst/>
            <a:rect l="l" t="t" r="r" b="b"/>
            <a:pathLst>
              <a:path w="1140460" h="1269">
                <a:moveTo>
                  <a:pt x="0" y="0"/>
                </a:moveTo>
                <a:lnTo>
                  <a:pt x="1140206" y="762"/>
                </a:lnTo>
              </a:path>
            </a:pathLst>
          </a:custGeom>
          <a:ln w="19050">
            <a:solidFill>
              <a:srgbClr val="000E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3105" y="4594225"/>
            <a:ext cx="7685405" cy="1270"/>
          </a:xfrm>
          <a:custGeom>
            <a:avLst/>
            <a:gdLst/>
            <a:ahLst/>
            <a:cxnLst/>
            <a:rect l="l" t="t" r="r" b="b"/>
            <a:pathLst>
              <a:path w="7685405" h="1270">
                <a:moveTo>
                  <a:pt x="0" y="0"/>
                </a:moveTo>
                <a:lnTo>
                  <a:pt x="7685024" y="736"/>
                </a:lnTo>
              </a:path>
            </a:pathLst>
          </a:custGeom>
          <a:ln w="19050">
            <a:solidFill>
              <a:srgbClr val="000E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8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7944" y="386841"/>
            <a:ext cx="5128691" cy="10297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00E2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2096135"/>
            <a:ext cx="4989195" cy="1736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2753E-310E-CB85-5BA3-3BD16151F496}"/>
              </a:ext>
            </a:extLst>
          </p:cNvPr>
          <p:cNvSpPr txBox="1"/>
          <p:nvPr/>
        </p:nvSpPr>
        <p:spPr>
          <a:xfrm>
            <a:off x="990600" y="1581150"/>
            <a:ext cx="7391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Predicting Sales Conversion</a:t>
            </a:r>
          </a:p>
          <a:p>
            <a:r>
              <a:rPr lang="en-IN" sz="4000" dirty="0"/>
              <a:t>Likelihood</a:t>
            </a:r>
          </a:p>
        </p:txBody>
      </p:sp>
      <p:cxnSp>
        <p:nvCxnSpPr>
          <p:cNvPr id="7" name="Google Shape;169;p31">
            <a:extLst>
              <a:ext uri="{FF2B5EF4-FFF2-40B4-BE49-F238E27FC236}">
                <a16:creationId xmlns:a16="http://schemas.microsoft.com/office/drawing/2014/main" id="{CF9BBF49-F948-ADF0-734E-2189A5948666}"/>
              </a:ext>
            </a:extLst>
          </p:cNvPr>
          <p:cNvCxnSpPr>
            <a:cxnSpLocks/>
          </p:cNvCxnSpPr>
          <p:nvPr/>
        </p:nvCxnSpPr>
        <p:spPr>
          <a:xfrm>
            <a:off x="1143000" y="1200150"/>
            <a:ext cx="6324600" cy="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  <p:cxnSp>
        <p:nvCxnSpPr>
          <p:cNvPr id="10" name="Google Shape;169;p31">
            <a:extLst>
              <a:ext uri="{FF2B5EF4-FFF2-40B4-BE49-F238E27FC236}">
                <a16:creationId xmlns:a16="http://schemas.microsoft.com/office/drawing/2014/main" id="{6FF43B5A-B9B4-3995-BA96-5D3A9B7FA4B7}"/>
              </a:ext>
            </a:extLst>
          </p:cNvPr>
          <p:cNvCxnSpPr>
            <a:cxnSpLocks/>
          </p:cNvCxnSpPr>
          <p:nvPr/>
        </p:nvCxnSpPr>
        <p:spPr>
          <a:xfrm>
            <a:off x="1143000" y="3258014"/>
            <a:ext cx="2895600" cy="0"/>
          </a:xfrm>
          <a:prstGeom prst="straightConnector1">
            <a:avLst/>
          </a:prstGeom>
          <a:ln w="19050">
            <a:solidFill>
              <a:srgbClr val="021024"/>
            </a:solidFill>
            <a:round/>
          </a:ln>
        </p:spPr>
      </p:cxnSp>
      <p:pic>
        <p:nvPicPr>
          <p:cNvPr id="13" name="Picture 12" descr="A person using a calculator and a computer&#10;&#10;AI-generated content may be incorrect.">
            <a:extLst>
              <a:ext uri="{FF2B5EF4-FFF2-40B4-BE49-F238E27FC236}">
                <a16:creationId xmlns:a16="http://schemas.microsoft.com/office/drawing/2014/main" id="{324776B7-4B52-FE25-9669-570E0CDED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724150"/>
            <a:ext cx="3505201" cy="22070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6518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1275" y="2040256"/>
            <a:ext cx="4022725" cy="3103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2A4327-9B4F-FA51-F7B5-A2032BA5FE89}"/>
              </a:ext>
            </a:extLst>
          </p:cNvPr>
          <p:cNvSpPr txBox="1"/>
          <p:nvPr/>
        </p:nvSpPr>
        <p:spPr>
          <a:xfrm>
            <a:off x="381000" y="133350"/>
            <a:ext cx="6248400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Monitoring, Drift Detection &amp; Governance</a:t>
            </a:r>
          </a:p>
          <a:p>
            <a:pPr>
              <a:lnSpc>
                <a:spcPct val="150000"/>
              </a:lnSpc>
            </a:pPr>
            <a:r>
              <a:rPr lang="en-IN" dirty="0"/>
              <a:t>Data Drift Detection: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Evidently compares splits (train/</a:t>
            </a:r>
            <a:r>
              <a:rPr lang="en-IN" dirty="0" err="1"/>
              <a:t>val</a:t>
            </a:r>
            <a:r>
              <a:rPr lang="en-IN" dirty="0"/>
              <a:t>/test), detects dataset shifts.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Drift reports and metrics logged to </a:t>
            </a:r>
            <a:r>
              <a:rPr lang="en-IN" dirty="0" err="1"/>
              <a:t>MLflow</a:t>
            </a:r>
            <a:r>
              <a:rPr lang="en-IN" dirty="0"/>
              <a:t> for traceability.</a:t>
            </a:r>
          </a:p>
          <a:p>
            <a:pPr>
              <a:lnSpc>
                <a:spcPct val="150000"/>
              </a:lnSpc>
            </a:pPr>
            <a:r>
              <a:rPr lang="en-IN" dirty="0"/>
              <a:t>Monitoring: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Airflow oversees pipeline/endpoint status.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SageMaker, </a:t>
            </a:r>
            <a:r>
              <a:rPr lang="en-IN" dirty="0" err="1"/>
              <a:t>MLflow</a:t>
            </a:r>
            <a:r>
              <a:rPr lang="en-IN" dirty="0"/>
              <a:t>, and CloudWatch centralize logs, metrics, run statuses.</a:t>
            </a:r>
          </a:p>
          <a:p>
            <a:pPr>
              <a:lnSpc>
                <a:spcPct val="150000"/>
              </a:lnSpc>
            </a:pPr>
            <a:r>
              <a:rPr lang="en-US" dirty="0"/>
              <a:t>Governance: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All models tracked, versioned, and auditable for compliance.</a:t>
            </a:r>
          </a:p>
          <a:p>
            <a:pPr lvl="1"/>
            <a:endParaRPr lang="en-IN" dirty="0"/>
          </a:p>
          <a:p>
            <a:pPr algn="l">
              <a:buNone/>
            </a:pPr>
            <a:endParaRPr lang="en-US" b="0" i="0" dirty="0">
              <a:effectLst/>
              <a:latin typeface="fkGroteskNeue"/>
            </a:endParaRPr>
          </a:p>
        </p:txBody>
      </p:sp>
      <p:pic>
        <p:nvPicPr>
          <p:cNvPr id="11" name="Picture 10" descr="A diagram of blue and red dots&#10;&#10;AI-generated content may be incorrect.">
            <a:extLst>
              <a:ext uri="{FF2B5EF4-FFF2-40B4-BE49-F238E27FC236}">
                <a16:creationId xmlns:a16="http://schemas.microsoft.com/office/drawing/2014/main" id="{63531D0B-7C77-8B87-755C-C3E7CCB396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266950"/>
            <a:ext cx="2286000" cy="23622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numbers&#10;&#10;AI-generated content may be incorrect.">
            <a:extLst>
              <a:ext uri="{FF2B5EF4-FFF2-40B4-BE49-F238E27FC236}">
                <a16:creationId xmlns:a16="http://schemas.microsoft.com/office/drawing/2014/main" id="{95F38810-840C-56EE-1779-BBEDB7F84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85950"/>
            <a:ext cx="7716327" cy="2233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117BC-C7A3-39C7-0219-C0AEECE92516}"/>
              </a:ext>
            </a:extLst>
          </p:cNvPr>
          <p:cNvSpPr txBox="1"/>
          <p:nvPr/>
        </p:nvSpPr>
        <p:spPr>
          <a:xfrm>
            <a:off x="533400" y="742950"/>
            <a:ext cx="83820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/>
              <a:t>Final Model Performance Benchmarks: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US" dirty="0" err="1"/>
              <a:t>XGBoost</a:t>
            </a:r>
            <a:r>
              <a:rPr lang="en-US" dirty="0"/>
              <a:t> outperformed all models, exceeding key performance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20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38985"/>
            <a:ext cx="4547361" cy="3103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E1AF7-5E60-EDC9-C7CC-A2C2EBD8AF10}"/>
              </a:ext>
            </a:extLst>
          </p:cNvPr>
          <p:cNvSpPr txBox="1"/>
          <p:nvPr/>
        </p:nvSpPr>
        <p:spPr>
          <a:xfrm>
            <a:off x="838200" y="285751"/>
            <a:ext cx="64770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1" i="0" dirty="0">
                <a:effectLst/>
                <a:latin typeface="fkGrotesk"/>
              </a:rPr>
              <a:t>Key Benefits &amp; Future Extensions</a:t>
            </a:r>
          </a:p>
          <a:p>
            <a:pPr algn="l">
              <a:buNone/>
            </a:pPr>
            <a:endParaRPr lang="en-US" sz="2000" b="1" i="0" dirty="0">
              <a:effectLst/>
              <a:latin typeface="fkGrotesk"/>
            </a:endParaRPr>
          </a:p>
          <a:p>
            <a:pPr algn="l"/>
            <a:r>
              <a:rPr lang="en-US" b="0" i="0" dirty="0">
                <a:effectLst/>
                <a:latin typeface="fkGroteskNeue"/>
              </a:rPr>
              <a:t>Automation: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fkGroteskNeue"/>
              </a:rPr>
              <a:t>Reliable, low-touch end-to-end pipeline.</a:t>
            </a:r>
          </a:p>
          <a:p>
            <a:pPr algn="l"/>
            <a:r>
              <a:rPr lang="en-US" b="0" i="0" dirty="0">
                <a:effectLst/>
                <a:latin typeface="fkGroteskNeue"/>
              </a:rPr>
              <a:t>Scalability: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fkGroteskNeue"/>
              </a:rPr>
              <a:t>Managed AWS stack grows with workload.</a:t>
            </a:r>
          </a:p>
          <a:p>
            <a:pPr algn="l"/>
            <a:r>
              <a:rPr lang="en-US" b="0" i="0" dirty="0">
                <a:effectLst/>
                <a:latin typeface="fkGroteskNeue"/>
              </a:rPr>
              <a:t>Reproducibility: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fkGroteskNeue"/>
              </a:rPr>
              <a:t>Every model, run, and artifact versioned and tracked.</a:t>
            </a:r>
          </a:p>
          <a:p>
            <a:pPr algn="l"/>
            <a:r>
              <a:rPr lang="en-US" b="0" i="0" dirty="0">
                <a:effectLst/>
                <a:latin typeface="fkGroteskNeue"/>
              </a:rPr>
              <a:t>Trust &amp; Compliance: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fkGroteskNeue"/>
              </a:rPr>
              <a:t>SHAP, drift monitoring, and full audit trails.</a:t>
            </a:r>
          </a:p>
          <a:p>
            <a:pPr algn="l"/>
            <a:r>
              <a:rPr lang="en-US" b="0" i="0" dirty="0">
                <a:effectLst/>
                <a:latin typeface="fkGroteskNeue"/>
              </a:rPr>
              <a:t>Real-Time Readiness: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fkGroteskNeue"/>
              </a:rPr>
              <a:t>Instant lead scoring via </a:t>
            </a:r>
            <a:r>
              <a:rPr lang="en-US" dirty="0">
                <a:latin typeface="fkGroteskNeue"/>
              </a:rPr>
              <a:t>flask with </a:t>
            </a:r>
            <a:r>
              <a:rPr lang="en-US" dirty="0" err="1">
                <a:latin typeface="fkGroteskNeue"/>
              </a:rPr>
              <a:t>Ngrok</a:t>
            </a:r>
            <a:r>
              <a:rPr lang="en-US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b="0" i="0" dirty="0">
                <a:effectLst/>
                <a:latin typeface="fkGroteskNeue"/>
              </a:rPr>
              <a:t>Next steps: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fkGroteskNeue"/>
              </a:rPr>
              <a:t>Integrate user feedback, expand monitoring, automate retraining further.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9" name="Picture 8" descr="A light bulb with a lightning bolt in the middle&#10;&#10;AI-generated content may be incorrect.">
            <a:extLst>
              <a:ext uri="{FF2B5EF4-FFF2-40B4-BE49-F238E27FC236}">
                <a16:creationId xmlns:a16="http://schemas.microsoft.com/office/drawing/2014/main" id="{9CF8DBC6-0620-DE31-29FC-1A0FDB9E82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40407"/>
            <a:ext cx="2330790" cy="29851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2EE7AF58-6E92-19F1-498D-0DE363F35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13" y="742950"/>
            <a:ext cx="519251" cy="551127"/>
          </a:xfrm>
          <a:prstGeom prst="rect">
            <a:avLst/>
          </a:prstGeom>
        </p:spPr>
      </p:pic>
      <p:pic>
        <p:nvPicPr>
          <p:cNvPr id="14" name="Image 1" descr="preencoded.png">
            <a:extLst>
              <a:ext uri="{FF2B5EF4-FFF2-40B4-BE49-F238E27FC236}">
                <a16:creationId xmlns:a16="http://schemas.microsoft.com/office/drawing/2014/main" id="{F9BDD061-98D9-CC68-0496-2ABD39585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13" y="1337617"/>
            <a:ext cx="544651" cy="551127"/>
          </a:xfrm>
          <a:prstGeom prst="rect">
            <a:avLst/>
          </a:prstGeom>
        </p:spPr>
      </p:pic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A6269DBA-8C92-367B-1EAC-7F5BF578D8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06" y="1892717"/>
            <a:ext cx="580526" cy="551127"/>
          </a:xfrm>
          <a:prstGeom prst="rect">
            <a:avLst/>
          </a:prstGeom>
        </p:spPr>
      </p:pic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326264E2-D931-176A-7101-54D1518F6E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813" y="2424795"/>
            <a:ext cx="544651" cy="617690"/>
          </a:xfrm>
          <a:prstGeom prst="rect">
            <a:avLst/>
          </a:prstGeom>
        </p:spPr>
      </p:pic>
      <p:pic>
        <p:nvPicPr>
          <p:cNvPr id="17" name="Image 4" descr="preencoded.png">
            <a:extLst>
              <a:ext uri="{FF2B5EF4-FFF2-40B4-BE49-F238E27FC236}">
                <a16:creationId xmlns:a16="http://schemas.microsoft.com/office/drawing/2014/main" id="{508F33CE-055D-C061-459A-EBE381E2CA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7674" y="3018070"/>
            <a:ext cx="580526" cy="6176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3514" y="1744802"/>
            <a:ext cx="35540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Thank</a:t>
            </a:r>
            <a:r>
              <a:rPr sz="6000" spc="-160" dirty="0"/>
              <a:t> </a:t>
            </a:r>
            <a:r>
              <a:rPr sz="6000" spc="-20" dirty="0"/>
              <a:t>you!</a:t>
            </a:r>
            <a:endParaRPr sz="6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45D2D-7C80-9CE0-7039-091F1A35D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90549"/>
            <a:ext cx="5791200" cy="40386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841C5A53-003B-F6A1-2B68-3424F47D73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1275" y="2032747"/>
            <a:ext cx="4022725" cy="31032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B4543F-6B82-182B-48E1-DD33B8803AE8}"/>
              </a:ext>
            </a:extLst>
          </p:cNvPr>
          <p:cNvSpPr txBox="1"/>
          <p:nvPr/>
        </p:nvSpPr>
        <p:spPr>
          <a:xfrm>
            <a:off x="708026" y="2495550"/>
            <a:ext cx="6629400" cy="1486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Goal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dirty="0"/>
              <a:t>Build an accurate and explainable ML model to predict lead conversion, helping sales teams focus on high-potential leads and improve efficiency and ROI.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F92297-FF7C-0BB2-F4F4-7ED2404EDB70}"/>
              </a:ext>
            </a:extLst>
          </p:cNvPr>
          <p:cNvSpPr txBox="1"/>
          <p:nvPr/>
        </p:nvSpPr>
        <p:spPr>
          <a:xfrm>
            <a:off x="784226" y="1123950"/>
            <a:ext cx="6477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1" i="0" dirty="0">
                <a:effectLst/>
                <a:latin typeface="fkGrotesk"/>
              </a:rPr>
              <a:t>Problem Statement 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fkGroteskNeue"/>
              </a:rPr>
              <a:t>Companies get a lot of leads every day, but not all of them turn into customers. Right now, sales teams often guess which leads are good, which wastes time and effort.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21833"/>
            <a:ext cx="6629400" cy="4018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1B0192-B4EA-08B1-DDB5-65394CAF09D8}"/>
              </a:ext>
            </a:extLst>
          </p:cNvPr>
          <p:cNvSpPr txBox="1"/>
          <p:nvPr/>
        </p:nvSpPr>
        <p:spPr>
          <a:xfrm>
            <a:off x="533400" y="209550"/>
            <a:ext cx="7315200" cy="2283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000" b="1" dirty="0">
                <a:latin typeface="fkGrotesk"/>
              </a:rPr>
              <a:t>Business </a:t>
            </a:r>
            <a:r>
              <a:rPr lang="en-US" sz="2000" b="1" i="0" dirty="0">
                <a:effectLst/>
                <a:latin typeface="fkGrotesk"/>
              </a:rPr>
              <a:t>Objectives: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Maximize conversions</a:t>
            </a:r>
            <a:r>
              <a:rPr lang="en-US" dirty="0"/>
              <a:t> by targeting high-potential leads.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Reduce effort and cost</a:t>
            </a:r>
            <a:r>
              <a:rPr lang="en-US" dirty="0"/>
              <a:t> through automated lead scoring.</a:t>
            </a: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Support decisions</a:t>
            </a:r>
            <a:r>
              <a:rPr lang="en-US" dirty="0"/>
              <a:t> with accurate and interpretable predictions.</a:t>
            </a:r>
          </a:p>
        </p:txBody>
      </p:sp>
      <p:pic>
        <p:nvPicPr>
          <p:cNvPr id="17" name="Picture 16" descr="A graphic of a target with a dart in center&#10;&#10;AI-generated content may be incorrect.">
            <a:extLst>
              <a:ext uri="{FF2B5EF4-FFF2-40B4-BE49-F238E27FC236}">
                <a16:creationId xmlns:a16="http://schemas.microsoft.com/office/drawing/2014/main" id="{31C63934-5D1A-518E-6F0E-BB7D77FE9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649992"/>
            <a:ext cx="3919537" cy="2126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75E4119D-884A-478E-6A3C-2A6DB704D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50" y="1103462"/>
            <a:ext cx="195977" cy="244929"/>
          </a:xfrm>
          <a:prstGeom prst="rect">
            <a:avLst/>
          </a:prstGeom>
        </p:spPr>
      </p:pic>
      <p:pic>
        <p:nvPicPr>
          <p:cNvPr id="21" name="Image 1" descr="preencoded.png">
            <a:extLst>
              <a:ext uri="{FF2B5EF4-FFF2-40B4-BE49-F238E27FC236}">
                <a16:creationId xmlns:a16="http://schemas.microsoft.com/office/drawing/2014/main" id="{2DFE890A-1390-248F-9CAC-E10686D16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63231" y="1581150"/>
            <a:ext cx="438935" cy="244929"/>
          </a:xfrm>
          <a:prstGeom prst="rect">
            <a:avLst/>
          </a:prstGeom>
        </p:spPr>
      </p:pic>
      <p:pic>
        <p:nvPicPr>
          <p:cNvPr id="23" name="Image 3" descr="preencoded.png">
            <a:extLst>
              <a:ext uri="{FF2B5EF4-FFF2-40B4-BE49-F238E27FC236}">
                <a16:creationId xmlns:a16="http://schemas.microsoft.com/office/drawing/2014/main" id="{C06579E0-FA0D-E966-01D7-1B05FFB58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444" y="2073696"/>
            <a:ext cx="272177" cy="340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A210B6B-E98C-AC0F-B636-E00B6A635239}"/>
              </a:ext>
            </a:extLst>
          </p:cNvPr>
          <p:cNvSpPr txBox="1"/>
          <p:nvPr/>
        </p:nvSpPr>
        <p:spPr>
          <a:xfrm>
            <a:off x="304800" y="0"/>
            <a:ext cx="8458200" cy="4666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IN" sz="2000" b="1" i="0" dirty="0">
                <a:effectLst/>
                <a:latin typeface="fkGrotesk"/>
              </a:rPr>
              <a:t>AWS ML Pipeline Architecture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0" dirty="0">
                <a:effectLst/>
                <a:latin typeface="fkGroteskNeue"/>
              </a:rPr>
              <a:t>Storage</a:t>
            </a:r>
            <a:r>
              <a:rPr lang="en-IN" b="0" i="0" dirty="0">
                <a:effectLst/>
                <a:latin typeface="fkGroteskNeue"/>
              </a:rPr>
              <a:t>: Amazon S3 for raw, processed, and artifact data.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0" dirty="0">
                <a:effectLst/>
                <a:latin typeface="fkGroteskNeue"/>
              </a:rPr>
              <a:t>ETL Processing</a:t>
            </a:r>
            <a:r>
              <a:rPr lang="en-IN" b="0" i="0" dirty="0">
                <a:effectLst/>
                <a:latin typeface="fkGroteskNeue"/>
              </a:rPr>
              <a:t>: AWS Glue for extraction, transformation, </a:t>
            </a:r>
            <a:r>
              <a:rPr lang="en-IN" b="0" i="0" dirty="0" err="1">
                <a:effectLst/>
                <a:latin typeface="fkGroteskNeue"/>
              </a:rPr>
              <a:t>cataloging</a:t>
            </a:r>
            <a:r>
              <a:rPr lang="en-IN" b="0" i="0" dirty="0">
                <a:effectLst/>
                <a:latin typeface="fkGroteskNeue"/>
              </a:rPr>
              <a:t>, and job scheduling.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0" dirty="0">
                <a:effectLst/>
                <a:latin typeface="fkGroteskNeue"/>
              </a:rPr>
              <a:t>Data Warehouse</a:t>
            </a:r>
            <a:r>
              <a:rPr lang="en-IN" b="0" i="0" dirty="0">
                <a:effectLst/>
                <a:latin typeface="fkGroteskNeue"/>
              </a:rPr>
              <a:t>: Amazon Redshift for analytics-ready, structured lead data.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0" dirty="0">
                <a:effectLst/>
                <a:latin typeface="fkGroteskNeue"/>
              </a:rPr>
              <a:t>Networking</a:t>
            </a:r>
            <a:r>
              <a:rPr lang="en-IN" b="0" i="0" dirty="0">
                <a:effectLst/>
                <a:latin typeface="fkGroteskNeue"/>
              </a:rPr>
              <a:t>: VPC with security groups and endpoints for secure services connectivity.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0" dirty="0">
                <a:effectLst/>
                <a:latin typeface="fkGroteskNeue"/>
              </a:rPr>
              <a:t>ML Platform</a:t>
            </a:r>
            <a:r>
              <a:rPr lang="en-IN" b="0" i="0" dirty="0">
                <a:effectLst/>
                <a:latin typeface="fkGroteskNeue"/>
              </a:rPr>
              <a:t>: SageMaker Studio Lab for model building, explainability, logging.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0" dirty="0" err="1">
                <a:effectLst/>
                <a:latin typeface="fkGroteskNeue"/>
              </a:rPr>
              <a:t>MLOps</a:t>
            </a:r>
            <a:r>
              <a:rPr lang="en-IN" b="1" i="0" dirty="0">
                <a:effectLst/>
                <a:latin typeface="fkGroteskNeue"/>
              </a:rPr>
              <a:t> &amp; Tracking</a:t>
            </a:r>
            <a:r>
              <a:rPr lang="en-IN" b="0" i="0" dirty="0">
                <a:effectLst/>
                <a:latin typeface="fkGroteskNeue"/>
              </a:rPr>
              <a:t>: </a:t>
            </a:r>
            <a:r>
              <a:rPr lang="en-IN" b="0" i="0" dirty="0" err="1">
                <a:effectLst/>
                <a:latin typeface="fkGroteskNeue"/>
              </a:rPr>
              <a:t>MLflow</a:t>
            </a:r>
            <a:r>
              <a:rPr lang="en-IN" b="0" i="0" dirty="0">
                <a:effectLst/>
                <a:latin typeface="fkGroteskNeue"/>
              </a:rPr>
              <a:t> for experiment logging, model registry, and lifecycle management.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0" dirty="0">
                <a:effectLst/>
                <a:latin typeface="fkGroteskNeue"/>
              </a:rPr>
              <a:t>Serving &amp; Monitoring</a:t>
            </a:r>
            <a:r>
              <a:rPr lang="en-IN" b="0" i="0" dirty="0">
                <a:effectLst/>
                <a:latin typeface="fkGroteskNeue"/>
              </a:rPr>
              <a:t>: Flask API endpoints, </a:t>
            </a:r>
            <a:r>
              <a:rPr lang="en-IN" b="0" i="0" dirty="0" err="1">
                <a:effectLst/>
                <a:latin typeface="fkGroteskNeue"/>
              </a:rPr>
              <a:t>MLflow</a:t>
            </a:r>
            <a:r>
              <a:rPr lang="en-IN" b="0" i="0" dirty="0">
                <a:effectLst/>
                <a:latin typeface="fkGroteskNeue"/>
              </a:rPr>
              <a:t> UI, drift tracking via </a:t>
            </a:r>
            <a:r>
              <a:rPr lang="en-IN" b="0" i="0" dirty="0" err="1">
                <a:effectLst/>
                <a:latin typeface="fkGroteskNeue"/>
              </a:rPr>
              <a:t>Evidently,Trigger</a:t>
            </a:r>
            <a:r>
              <a:rPr lang="en-IN" b="0" i="0" dirty="0">
                <a:effectLst/>
                <a:latin typeface="fkGroteskNeue"/>
              </a:rPr>
              <a:t> via Airflow.</a:t>
            </a:r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CF687F1B-E2A4-4616-B171-742711594CA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1275" y="2032747"/>
            <a:ext cx="4022725" cy="310324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1275" y="2032747"/>
            <a:ext cx="4022725" cy="31032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47561" y="2918698"/>
            <a:ext cx="2289936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3795" algn="l"/>
              </a:tabLst>
            </a:pPr>
            <a:r>
              <a:rPr sz="2000" spc="-10" dirty="0">
                <a:solidFill>
                  <a:srgbClr val="000E22"/>
                </a:solidFill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AEFA56F-C1A6-98CE-00A1-B0F35B1B6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902452"/>
              </p:ext>
            </p:extLst>
          </p:nvPr>
        </p:nvGraphicFramePr>
        <p:xfrm>
          <a:off x="450349" y="1110128"/>
          <a:ext cx="6255251" cy="782262"/>
        </p:xfrm>
        <a:graphic>
          <a:graphicData uri="http://schemas.openxmlformats.org/drawingml/2006/table">
            <a:tbl>
              <a:tblPr/>
              <a:tblGrid>
                <a:gridCol w="6255251">
                  <a:extLst>
                    <a:ext uri="{9D8B030D-6E8A-4147-A177-3AD203B41FA5}">
                      <a16:colId xmlns:a16="http://schemas.microsoft.com/office/drawing/2014/main" val="3121108957"/>
                    </a:ext>
                  </a:extLst>
                </a:gridCol>
              </a:tblGrid>
              <a:tr h="782262"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72457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ED2DE0C-9D98-9E59-D100-EC7D87C42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968867"/>
              </p:ext>
            </p:extLst>
          </p:nvPr>
        </p:nvGraphicFramePr>
        <p:xfrm>
          <a:off x="438580" y="2054036"/>
          <a:ext cx="1683251" cy="385980"/>
        </p:xfrm>
        <a:graphic>
          <a:graphicData uri="http://schemas.openxmlformats.org/drawingml/2006/table">
            <a:tbl>
              <a:tblPr/>
              <a:tblGrid>
                <a:gridCol w="1683251">
                  <a:extLst>
                    <a:ext uri="{9D8B030D-6E8A-4147-A177-3AD203B41FA5}">
                      <a16:colId xmlns:a16="http://schemas.microsoft.com/office/drawing/2014/main" val="1878260882"/>
                    </a:ext>
                  </a:extLst>
                </a:gridCol>
              </a:tblGrid>
              <a:tr h="385980">
                <a:tc>
                  <a:txBody>
                    <a:bodyPr/>
                    <a:lstStyle/>
                    <a:p>
                      <a:endParaRPr lang="en-IN" dirty="0">
                        <a:latin typeface="Copperplate Gothic Bold" panose="020E07050202060204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53663"/>
                  </a:ext>
                </a:extLst>
              </a:tr>
            </a:tbl>
          </a:graphicData>
        </a:graphic>
      </p:graphicFrame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7C4B651-47B3-AD20-67A0-1A85392BD4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54" y="209550"/>
            <a:ext cx="6612091" cy="4724400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634D8E-9237-E44F-FA26-DD5624323575}"/>
              </a:ext>
            </a:extLst>
          </p:cNvPr>
          <p:cNvSpPr txBox="1"/>
          <p:nvPr/>
        </p:nvSpPr>
        <p:spPr>
          <a:xfrm>
            <a:off x="457200" y="361950"/>
            <a:ext cx="6400800" cy="4666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IN" b="0" i="0" dirty="0">
                <a:effectLst/>
                <a:latin typeface="fkGrotesk"/>
              </a:rPr>
              <a:t> </a:t>
            </a:r>
            <a:r>
              <a:rPr lang="en-IN" sz="2000" b="1" i="0" dirty="0">
                <a:effectLst/>
                <a:latin typeface="fkGrotesk"/>
              </a:rPr>
              <a:t>Data Preparation &amp; Feature Engineering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fkGroteskNeue"/>
              </a:rPr>
              <a:t>Initial Quality Checks: Inspect, summarize, clean data for consistency.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fkGroteskNeue"/>
              </a:rPr>
              <a:t>Standardization: Uniform column formatting, removal of irrelevant IDs, consistent missing value encoding.(</a:t>
            </a:r>
            <a:r>
              <a:rPr lang="en-IN" b="0" i="0" dirty="0" err="1">
                <a:effectLst/>
                <a:latin typeface="fkGroteskNeue"/>
              </a:rPr>
              <a:t>eg:MinMax</a:t>
            </a:r>
            <a:r>
              <a:rPr lang="en-IN" b="0" i="0" dirty="0">
                <a:effectLst/>
                <a:latin typeface="fkGroteskNeue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IN" b="0" i="0" dirty="0">
                <a:effectLst/>
                <a:latin typeface="fkGroteskNeue"/>
              </a:rPr>
              <a:t>Feature Engineering: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fkGroteskNeue"/>
              </a:rPr>
              <a:t>Binary Mapping: Yes/No → 1/0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fkGroteskNeue"/>
              </a:rPr>
              <a:t>Ordinal Encoding: Ordered categories (Low/Medium/High for activity/profile indices)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fkGroteskNeue"/>
              </a:rPr>
              <a:t>One-Hot Encoding: Nominal features for channel/source</a:t>
            </a:r>
          </a:p>
          <a:p>
            <a:pPr algn="l">
              <a:lnSpc>
                <a:spcPct val="150000"/>
              </a:lnSpc>
            </a:pPr>
            <a:r>
              <a:rPr lang="en-IN" b="0" i="0" dirty="0">
                <a:effectLst/>
                <a:latin typeface="fkGroteskNeue"/>
              </a:rPr>
              <a:t>Target Variable: “Converted” (Lead outcome).</a:t>
            </a:r>
          </a:p>
        </p:txBody>
      </p:sp>
      <p:pic>
        <p:nvPicPr>
          <p:cNvPr id="11" name="object 8">
            <a:extLst>
              <a:ext uri="{FF2B5EF4-FFF2-40B4-BE49-F238E27FC236}">
                <a16:creationId xmlns:a16="http://schemas.microsoft.com/office/drawing/2014/main" id="{15727A9B-D07E-C066-A0CE-486FC93D77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23950"/>
            <a:ext cx="6629400" cy="4018913"/>
          </a:xfrm>
          <a:prstGeom prst="rect">
            <a:avLst/>
          </a:prstGeom>
        </p:spPr>
      </p:pic>
      <p:pic>
        <p:nvPicPr>
          <p:cNvPr id="13" name="Picture 12" descr="A diagram of a process&#10;&#10;AI-generated content may be incorrect.">
            <a:extLst>
              <a:ext uri="{FF2B5EF4-FFF2-40B4-BE49-F238E27FC236}">
                <a16:creationId xmlns:a16="http://schemas.microsoft.com/office/drawing/2014/main" id="{72A8319A-B57A-7EB3-52A1-E415C9331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571750"/>
            <a:ext cx="2057400" cy="17999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BC8EF3F-2BC3-0324-552B-B989C500B6D9}"/>
              </a:ext>
            </a:extLst>
          </p:cNvPr>
          <p:cNvSpPr txBox="1"/>
          <p:nvPr/>
        </p:nvSpPr>
        <p:spPr>
          <a:xfrm>
            <a:off x="381000" y="590550"/>
            <a:ext cx="8534400" cy="3681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dirty="0">
                <a:effectLst/>
                <a:latin typeface="fkGrotesk"/>
              </a:rPr>
              <a:t>Handling Imbalance, Splitting, and Preprocessing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fkGroteskNeue"/>
              </a:rPr>
              <a:t>Duplicate &amp; Outlier Handling: Removal and normalization.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fkGroteskNeue"/>
              </a:rPr>
              <a:t>Class Imbalance: Visualized; addressed using SMOTE </a:t>
            </a:r>
            <a:r>
              <a:rPr lang="en-IN" b="0" i="1" dirty="0">
                <a:effectLst/>
                <a:latin typeface="fkGroteskNeue"/>
              </a:rPr>
              <a:t>only</a:t>
            </a:r>
            <a:r>
              <a:rPr lang="en-IN" b="0" i="0" dirty="0">
                <a:effectLst/>
                <a:latin typeface="fkGroteskNeue"/>
              </a:rPr>
              <a:t> on training data.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fkGroteskNeue"/>
              </a:rPr>
              <a:t>Train-Test Split: Stratified division to maintain outcome ratios (often 80/20 or 60/20/20 splits).</a:t>
            </a:r>
          </a:p>
          <a:p>
            <a:pPr algn="l">
              <a:lnSpc>
                <a:spcPct val="150000"/>
              </a:lnSpc>
            </a:pPr>
            <a:r>
              <a:rPr lang="en-IN" b="0" i="0" dirty="0">
                <a:effectLst/>
                <a:latin typeface="fkGroteskNeue"/>
              </a:rPr>
              <a:t>Preprocessing Pipelines: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fkGroteskNeue"/>
              </a:rPr>
              <a:t>Numeric: Impute missing values, scale features.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fkGroteskNeue"/>
              </a:rPr>
              <a:t>Nominal: Impute, one-hot encode.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fkGroteskNeue"/>
              </a:rPr>
              <a:t>Ordinal: Impute, encode using defined order.</a:t>
            </a:r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C1166D47-9BEB-AFA1-7954-F40BCDD64A9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1275" y="2032747"/>
            <a:ext cx="4022725" cy="3103244"/>
          </a:xfrm>
          <a:prstGeom prst="rect">
            <a:avLst/>
          </a:prstGeom>
        </p:spPr>
      </p:pic>
      <p:pic>
        <p:nvPicPr>
          <p:cNvPr id="12" name="Picture 11" descr="A close-up of a logo&#10;&#10;AI-generated content may be incorrect.">
            <a:extLst>
              <a:ext uri="{FF2B5EF4-FFF2-40B4-BE49-F238E27FC236}">
                <a16:creationId xmlns:a16="http://schemas.microsoft.com/office/drawing/2014/main" id="{5EFCA63A-8AFD-A657-D350-E15B603A0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2032747"/>
            <a:ext cx="2257425" cy="28597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>
            <a:extLst>
              <a:ext uri="{FF2B5EF4-FFF2-40B4-BE49-F238E27FC236}">
                <a16:creationId xmlns:a16="http://schemas.microsoft.com/office/drawing/2014/main" id="{B1083DE3-4120-B0ED-96DA-98C086CB1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547" y="2603694"/>
            <a:ext cx="588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85B90-6AC1-7635-9BB3-3AF73DA4B5D1}"/>
              </a:ext>
            </a:extLst>
          </p:cNvPr>
          <p:cNvSpPr txBox="1"/>
          <p:nvPr/>
        </p:nvSpPr>
        <p:spPr>
          <a:xfrm>
            <a:off x="381000" y="361950"/>
            <a:ext cx="7924800" cy="4088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Model Development &amp; Experiment Tracking:</a:t>
            </a:r>
          </a:p>
          <a:p>
            <a:pPr>
              <a:lnSpc>
                <a:spcPct val="150000"/>
              </a:lnSpc>
            </a:pPr>
            <a:r>
              <a:rPr lang="en-IN" dirty="0"/>
              <a:t>Candidate Models: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Logistic Regression, Decision Tree, Random Forest, </a:t>
            </a:r>
            <a:r>
              <a:rPr lang="en-IN" dirty="0" err="1"/>
              <a:t>XGBoost</a:t>
            </a:r>
            <a:r>
              <a:rPr lang="en-IN" dirty="0"/>
              <a:t>.</a:t>
            </a:r>
          </a:p>
          <a:p>
            <a:pPr>
              <a:lnSpc>
                <a:spcPct val="150000"/>
              </a:lnSpc>
            </a:pPr>
            <a:r>
              <a:rPr lang="en-IN" dirty="0"/>
              <a:t>Pipeline: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Preprocessing combined with model via scikit-learn Pipeline.</a:t>
            </a:r>
          </a:p>
          <a:p>
            <a:pPr>
              <a:lnSpc>
                <a:spcPct val="150000"/>
              </a:lnSpc>
            </a:pPr>
            <a:r>
              <a:rPr lang="en-IN" dirty="0"/>
              <a:t>Hyperparameter tuning: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err="1"/>
              <a:t>GridSearchCV</a:t>
            </a:r>
            <a:r>
              <a:rPr lang="en-IN" dirty="0"/>
              <a:t>, scored on validation ROC AUC.</a:t>
            </a:r>
          </a:p>
          <a:p>
            <a:pPr>
              <a:lnSpc>
                <a:spcPct val="150000"/>
              </a:lnSpc>
            </a:pPr>
            <a:r>
              <a:rPr lang="en-IN" dirty="0"/>
              <a:t>Experiment Management: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 err="1"/>
              <a:t>MLflow</a:t>
            </a:r>
            <a:r>
              <a:rPr lang="en-IN" dirty="0"/>
              <a:t> tracks parameters, metrics, model versions.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SHAP plots explain key feature contributions</a:t>
            </a:r>
          </a:p>
        </p:txBody>
      </p:sp>
      <p:pic>
        <p:nvPicPr>
          <p:cNvPr id="11" name="object 8">
            <a:extLst>
              <a:ext uri="{FF2B5EF4-FFF2-40B4-BE49-F238E27FC236}">
                <a16:creationId xmlns:a16="http://schemas.microsoft.com/office/drawing/2014/main" id="{20FC0603-9A09-0B57-D920-CB11AF35B6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38194"/>
            <a:ext cx="6629400" cy="4018913"/>
          </a:xfrm>
          <a:prstGeom prst="rect">
            <a:avLst/>
          </a:prstGeom>
        </p:spPr>
      </p:pic>
      <p:pic>
        <p:nvPicPr>
          <p:cNvPr id="15" name="Picture 14" descr="A diagram of a experiment&#10;&#10;AI-generated content may be incorrect.">
            <a:extLst>
              <a:ext uri="{FF2B5EF4-FFF2-40B4-BE49-F238E27FC236}">
                <a16:creationId xmlns:a16="http://schemas.microsoft.com/office/drawing/2014/main" id="{428B37B0-3D2E-CBAD-7DE6-724B78183C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539806"/>
            <a:ext cx="2895600" cy="24360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004" y="2039788"/>
            <a:ext cx="4022725" cy="31032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2BE925-A061-1311-0D3B-167955D5C600}"/>
              </a:ext>
            </a:extLst>
          </p:cNvPr>
          <p:cNvSpPr txBox="1"/>
          <p:nvPr/>
        </p:nvSpPr>
        <p:spPr>
          <a:xfrm>
            <a:off x="228600" y="438150"/>
            <a:ext cx="6324600" cy="4473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Model Registration &amp; Deployment: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MLflow</a:t>
            </a:r>
            <a:r>
              <a:rPr lang="en-IN" dirty="0"/>
              <a:t> Model Registry: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Best pipeline auto-registered post-validation.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Promoted to "Production" (alias "champion" optional).</a:t>
            </a:r>
          </a:p>
          <a:p>
            <a:pPr>
              <a:lnSpc>
                <a:spcPct val="150000"/>
              </a:lnSpc>
            </a:pPr>
            <a:r>
              <a:rPr lang="en-IN" dirty="0"/>
              <a:t>Deployment:</a:t>
            </a:r>
          </a:p>
          <a:p>
            <a:pPr>
              <a:lnSpc>
                <a:spcPct val="150000"/>
              </a:lnSpc>
            </a:pPr>
            <a:r>
              <a:rPr lang="en-IN" dirty="0"/>
              <a:t>Batch: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Scripts auto-load latest "Production" model from </a:t>
            </a:r>
            <a:r>
              <a:rPr lang="en-IN" dirty="0" err="1"/>
              <a:t>MLflow</a:t>
            </a:r>
            <a:r>
              <a:rPr lang="en-IN" dirty="0"/>
              <a:t> Registry for offline scoring.</a:t>
            </a:r>
          </a:p>
          <a:p>
            <a:pPr>
              <a:lnSpc>
                <a:spcPct val="150000"/>
              </a:lnSpc>
            </a:pPr>
            <a:r>
              <a:rPr lang="en-IN" dirty="0"/>
              <a:t>Real-Time: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Flask with </a:t>
            </a:r>
            <a:r>
              <a:rPr lang="en-IN" dirty="0" err="1"/>
              <a:t>Ngrok</a:t>
            </a:r>
            <a:r>
              <a:rPr lang="en-IN" dirty="0"/>
              <a:t> exposes a REST API for instant predictions.</a:t>
            </a:r>
          </a:p>
        </p:txBody>
      </p:sp>
      <p:pic>
        <p:nvPicPr>
          <p:cNvPr id="11" name="Picture 10" descr="A diagram of a cloud computing model&#10;&#10;AI-generated content may be incorrect.">
            <a:extLst>
              <a:ext uri="{FF2B5EF4-FFF2-40B4-BE49-F238E27FC236}">
                <a16:creationId xmlns:a16="http://schemas.microsoft.com/office/drawing/2014/main" id="{917C5F08-BCBA-C24E-3897-E80D608C1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9150"/>
            <a:ext cx="2971799" cy="350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3611</TotalTime>
  <Words>647</Words>
  <Application>Microsoft Office PowerPoint</Application>
  <PresentationFormat>On-screen Show (16:9)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Arial MT</vt:lpstr>
      <vt:lpstr>Calibri</vt:lpstr>
      <vt:lpstr>Copperplate Gothic Bold</vt:lpstr>
      <vt:lpstr>fkGrotesk</vt:lpstr>
      <vt:lpstr>fkGroteskNeue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Vinay Kumar Mattapally</cp:lastModifiedBy>
  <cp:revision>12</cp:revision>
  <dcterms:created xsi:type="dcterms:W3CDTF">2025-04-10T07:41:18Z</dcterms:created>
  <dcterms:modified xsi:type="dcterms:W3CDTF">2025-07-22T13:44:24Z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2025-04-10T00:00:00Z</vt:filetime>
  </property>
  <property fmtid="{D5CDD505-2E9C-101B-9397-08002B2CF9AE}" pid="3" name="Creator">
    <vt:lpwstr>Microsoft® Word LTSC</vt:lpwstr>
  </property>
  <property fmtid="{D5CDD505-2E9C-101B-9397-08002B2CF9AE}" pid="4" name="LastSaved">
    <vt:filetime>2025-04-10T00:00:00Z</vt:filetime>
  </property>
  <property fmtid="{D5CDD505-2E9C-101B-9397-08002B2CF9AE}" pid="5" name="Producer">
    <vt:lpwstr>Microsoft® Word LTSC</vt:lpwstr>
  </property>
</Properties>
</file>