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388475" cy="7102475"/>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C3300"/>
    <a:srgbClr val="D60093"/>
    <a:srgbClr val="F5CB2E"/>
    <a:srgbClr val="E3B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90" autoAdjust="0"/>
    <p:restoredTop sz="99872" autoAdjust="0"/>
  </p:normalViewPr>
  <p:slideViewPr>
    <p:cSldViewPr>
      <p:cViewPr>
        <p:scale>
          <a:sx n="33" d="100"/>
          <a:sy n="33" d="100"/>
        </p:scale>
        <p:origin x="-1698" y="24"/>
      </p:cViewPr>
      <p:guideLst>
        <p:guide orient="horz" pos="3888"/>
        <p:guide pos="13824"/>
      </p:guideLst>
    </p:cSldViewPr>
  </p:slideViewPr>
  <p:outlineViewPr>
    <p:cViewPr>
      <p:scale>
        <a:sx n="25" d="100"/>
        <a:sy n="25" d="100"/>
      </p:scale>
      <p:origin x="0" y="0"/>
    </p:cViewPr>
  </p:outlineViewPr>
  <p:notesTextViewPr>
    <p:cViewPr>
      <p:scale>
        <a:sx n="100" d="100"/>
        <a:sy n="100" d="100"/>
      </p:scale>
      <p:origin x="0" y="0"/>
    </p:cViewPr>
  </p:notesText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67378" cy="355446"/>
          </a:xfrm>
          <a:prstGeom prst="rect">
            <a:avLst/>
          </a:prstGeom>
          <a:noFill/>
          <a:ln w="9525">
            <a:noFill/>
            <a:miter lim="800000"/>
            <a:headEnd/>
            <a:tailEnd/>
          </a:ln>
          <a:effectLst/>
        </p:spPr>
        <p:txBody>
          <a:bodyPr vert="horz" wrap="square" lIns="94203" tIns="47102" rIns="94203" bIns="47102" numCol="1" anchor="t" anchorCtr="0" compatLnSpc="1">
            <a:prstTxWarp prst="textNoShape">
              <a:avLst/>
            </a:prstTxWarp>
          </a:bodyPr>
          <a:lstStyle>
            <a:lvl1pPr algn="l" defTabSz="942131">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321099" y="0"/>
            <a:ext cx="4067377" cy="355446"/>
          </a:xfrm>
          <a:prstGeom prst="rect">
            <a:avLst/>
          </a:prstGeom>
          <a:noFill/>
          <a:ln w="9525">
            <a:noFill/>
            <a:miter lim="800000"/>
            <a:headEnd/>
            <a:tailEnd/>
          </a:ln>
          <a:effectLst/>
        </p:spPr>
        <p:txBody>
          <a:bodyPr vert="horz" wrap="square" lIns="94203" tIns="47102" rIns="94203" bIns="47102" numCol="1" anchor="t" anchorCtr="0" compatLnSpc="1">
            <a:prstTxWarp prst="textNoShape">
              <a:avLst/>
            </a:prstTxWarp>
          </a:bodyPr>
          <a:lstStyle>
            <a:lvl1pPr algn="r" defTabSz="942131">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747031"/>
            <a:ext cx="4067378" cy="355445"/>
          </a:xfrm>
          <a:prstGeom prst="rect">
            <a:avLst/>
          </a:prstGeom>
          <a:noFill/>
          <a:ln w="9525">
            <a:noFill/>
            <a:miter lim="800000"/>
            <a:headEnd/>
            <a:tailEnd/>
          </a:ln>
          <a:effectLst/>
        </p:spPr>
        <p:txBody>
          <a:bodyPr vert="horz" wrap="square" lIns="94203" tIns="47102" rIns="94203" bIns="47102" numCol="1" anchor="b" anchorCtr="0" compatLnSpc="1">
            <a:prstTxWarp prst="textNoShape">
              <a:avLst/>
            </a:prstTxWarp>
          </a:bodyPr>
          <a:lstStyle>
            <a:lvl1pPr algn="l" defTabSz="942131">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321099" y="6747031"/>
            <a:ext cx="4067377" cy="355445"/>
          </a:xfrm>
          <a:prstGeom prst="rect">
            <a:avLst/>
          </a:prstGeom>
          <a:noFill/>
          <a:ln w="9525">
            <a:noFill/>
            <a:miter lim="800000"/>
            <a:headEnd/>
            <a:tailEnd/>
          </a:ln>
          <a:effectLst/>
        </p:spPr>
        <p:txBody>
          <a:bodyPr vert="horz" wrap="square" lIns="94203" tIns="47102" rIns="94203" bIns="47102" numCol="1" anchor="b" anchorCtr="0" compatLnSpc="1">
            <a:prstTxWarp prst="textNoShape">
              <a:avLst/>
            </a:prstTxWarp>
          </a:bodyPr>
          <a:lstStyle>
            <a:lvl1pPr algn="r" defTabSz="942131">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7378" cy="355446"/>
          </a:xfrm>
          <a:prstGeom prst="rect">
            <a:avLst/>
          </a:prstGeom>
        </p:spPr>
        <p:txBody>
          <a:bodyPr vert="horz" lIns="20287" tIns="10143" rIns="20287" bIns="10143" rtlCol="0"/>
          <a:lstStyle>
            <a:lvl1pPr algn="l">
              <a:defRPr sz="300"/>
            </a:lvl1pPr>
          </a:lstStyle>
          <a:p>
            <a:pPr>
              <a:defRPr/>
            </a:pPr>
            <a:endParaRPr lang="en-US"/>
          </a:p>
        </p:txBody>
      </p:sp>
      <p:sp>
        <p:nvSpPr>
          <p:cNvPr id="3" name="Date Placeholder 2"/>
          <p:cNvSpPr>
            <a:spLocks noGrp="1"/>
          </p:cNvSpPr>
          <p:nvPr>
            <p:ph type="dt" idx="1"/>
          </p:nvPr>
        </p:nvSpPr>
        <p:spPr>
          <a:xfrm>
            <a:off x="5317892" y="0"/>
            <a:ext cx="4067377" cy="355446"/>
          </a:xfrm>
          <a:prstGeom prst="rect">
            <a:avLst/>
          </a:prstGeom>
        </p:spPr>
        <p:txBody>
          <a:bodyPr vert="horz" lIns="20287" tIns="10143" rIns="20287" bIns="10143" rtlCol="0"/>
          <a:lstStyle>
            <a:lvl1pPr algn="r">
              <a:defRPr sz="300"/>
            </a:lvl1pPr>
          </a:lstStyle>
          <a:p>
            <a:pPr>
              <a:defRPr/>
            </a:pPr>
            <a:fld id="{5CC69237-968C-4809-BBBD-9304D521757D}" type="datetimeFigureOut">
              <a:rPr lang="en-US"/>
              <a:pPr>
                <a:defRPr/>
              </a:pPr>
              <a:t>4/19/2017</a:t>
            </a:fld>
            <a:endParaRPr lang="en-US"/>
          </a:p>
        </p:txBody>
      </p:sp>
      <p:sp>
        <p:nvSpPr>
          <p:cNvPr id="4" name="Slide Image Placeholder 3"/>
          <p:cNvSpPr>
            <a:spLocks noGrp="1" noRot="1" noChangeAspect="1"/>
          </p:cNvSpPr>
          <p:nvPr>
            <p:ph type="sldImg" idx="2"/>
          </p:nvPr>
        </p:nvSpPr>
        <p:spPr>
          <a:xfrm>
            <a:off x="2919413" y="531813"/>
            <a:ext cx="3549650" cy="2663825"/>
          </a:xfrm>
          <a:prstGeom prst="rect">
            <a:avLst/>
          </a:prstGeom>
          <a:noFill/>
          <a:ln w="12700">
            <a:solidFill>
              <a:prstClr val="black"/>
            </a:solidFill>
          </a:ln>
        </p:spPr>
        <p:txBody>
          <a:bodyPr vert="horz" lIns="20287" tIns="10143" rIns="20287" bIns="10143" rtlCol="0" anchor="ctr"/>
          <a:lstStyle/>
          <a:p>
            <a:pPr lvl="0"/>
            <a:endParaRPr lang="en-US" noProof="0" smtClean="0"/>
          </a:p>
        </p:txBody>
      </p:sp>
      <p:sp>
        <p:nvSpPr>
          <p:cNvPr id="5" name="Notes Placeholder 4"/>
          <p:cNvSpPr>
            <a:spLocks noGrp="1"/>
          </p:cNvSpPr>
          <p:nvPr>
            <p:ph type="body" sz="quarter" idx="3"/>
          </p:nvPr>
        </p:nvSpPr>
        <p:spPr>
          <a:xfrm>
            <a:off x="939489" y="3372711"/>
            <a:ext cx="7509497" cy="3197400"/>
          </a:xfrm>
          <a:prstGeom prst="rect">
            <a:avLst/>
          </a:prstGeom>
        </p:spPr>
        <p:txBody>
          <a:bodyPr vert="horz" lIns="20287" tIns="10143" rIns="20287" bIns="1014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747030"/>
            <a:ext cx="4067378" cy="353837"/>
          </a:xfrm>
          <a:prstGeom prst="rect">
            <a:avLst/>
          </a:prstGeom>
        </p:spPr>
        <p:txBody>
          <a:bodyPr vert="horz" lIns="20287" tIns="10143" rIns="20287" bIns="10143"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317892" y="6747030"/>
            <a:ext cx="4067377" cy="353837"/>
          </a:xfrm>
          <a:prstGeom prst="rect">
            <a:avLst/>
          </a:prstGeom>
        </p:spPr>
        <p:txBody>
          <a:bodyPr vert="horz" lIns="20287" tIns="10143" rIns="20287" bIns="10143"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5500" b="1">
                <a:solidFill>
                  <a:schemeClr val="tx1"/>
                </a:solidFill>
                <a:latin typeface="Times New Roman" pitchFamily="18" charset="0"/>
              </a:defRPr>
            </a:lvl1pPr>
            <a:lvl2pPr marL="751271" indent="-288950">
              <a:defRPr sz="5500" b="1">
                <a:solidFill>
                  <a:schemeClr val="tx1"/>
                </a:solidFill>
                <a:latin typeface="Times New Roman" pitchFamily="18" charset="0"/>
              </a:defRPr>
            </a:lvl2pPr>
            <a:lvl3pPr marL="1155802" indent="-231160">
              <a:defRPr sz="5500" b="1">
                <a:solidFill>
                  <a:schemeClr val="tx1"/>
                </a:solidFill>
                <a:latin typeface="Times New Roman" pitchFamily="18" charset="0"/>
              </a:defRPr>
            </a:lvl3pPr>
            <a:lvl4pPr marL="1618122" indent="-231160">
              <a:defRPr sz="5500" b="1">
                <a:solidFill>
                  <a:schemeClr val="tx1"/>
                </a:solidFill>
                <a:latin typeface="Times New Roman" pitchFamily="18" charset="0"/>
              </a:defRPr>
            </a:lvl4pPr>
            <a:lvl5pPr marL="2080443" indent="-231160">
              <a:defRPr sz="5500" b="1">
                <a:solidFill>
                  <a:schemeClr val="tx1"/>
                </a:solidFill>
                <a:latin typeface="Times New Roman" pitchFamily="18" charset="0"/>
              </a:defRPr>
            </a:lvl5pPr>
            <a:lvl6pPr marL="2542764" indent="-231160" algn="ctr" eaLnBrk="0" fontAlgn="base" hangingPunct="0">
              <a:lnSpc>
                <a:spcPct val="65000"/>
              </a:lnSpc>
              <a:spcBef>
                <a:spcPct val="50000"/>
              </a:spcBef>
              <a:spcAft>
                <a:spcPct val="0"/>
              </a:spcAft>
              <a:defRPr sz="5500" b="1">
                <a:solidFill>
                  <a:schemeClr val="tx1"/>
                </a:solidFill>
                <a:latin typeface="Times New Roman" pitchFamily="18" charset="0"/>
              </a:defRPr>
            </a:lvl6pPr>
            <a:lvl7pPr marL="3005084" indent="-231160" algn="ctr" eaLnBrk="0" fontAlgn="base" hangingPunct="0">
              <a:lnSpc>
                <a:spcPct val="65000"/>
              </a:lnSpc>
              <a:spcBef>
                <a:spcPct val="50000"/>
              </a:spcBef>
              <a:spcAft>
                <a:spcPct val="0"/>
              </a:spcAft>
              <a:defRPr sz="5500" b="1">
                <a:solidFill>
                  <a:schemeClr val="tx1"/>
                </a:solidFill>
                <a:latin typeface="Times New Roman" pitchFamily="18" charset="0"/>
              </a:defRPr>
            </a:lvl7pPr>
            <a:lvl8pPr marL="3467405" indent="-231160" algn="ctr" eaLnBrk="0" fontAlgn="base" hangingPunct="0">
              <a:lnSpc>
                <a:spcPct val="65000"/>
              </a:lnSpc>
              <a:spcBef>
                <a:spcPct val="50000"/>
              </a:spcBef>
              <a:spcAft>
                <a:spcPct val="0"/>
              </a:spcAft>
              <a:defRPr sz="5500" b="1">
                <a:solidFill>
                  <a:schemeClr val="tx1"/>
                </a:solidFill>
                <a:latin typeface="Times New Roman" pitchFamily="18" charset="0"/>
              </a:defRPr>
            </a:lvl8pPr>
            <a:lvl9pPr marL="3929725" indent="-231160" algn="ctr" eaLnBrk="0" fontAlgn="base" hangingPunct="0">
              <a:lnSpc>
                <a:spcPct val="65000"/>
              </a:lnSpc>
              <a:spcBef>
                <a:spcPct val="50000"/>
              </a:spcBef>
              <a:spcAft>
                <a:spcPct val="0"/>
              </a:spcAft>
              <a:defRPr sz="5500" b="1">
                <a:solidFill>
                  <a:schemeClr val="tx1"/>
                </a:solidFill>
                <a:latin typeface="Times New Roman" pitchFamily="18" charset="0"/>
              </a:defRPr>
            </a:lvl9pPr>
          </a:lstStyle>
          <a:p>
            <a:fld id="{7350F54E-324E-4420-A58C-1451A26E1E91}" type="slidenum">
              <a:rPr lang="en-US" sz="300"/>
              <a:pPr/>
              <a:t>1</a:t>
            </a:fld>
            <a:endParaRPr lang="en-US" sz="300"/>
          </a:p>
        </p:txBody>
      </p:sp>
    </p:spTree>
    <p:extLst>
      <p:ext uri="{BB962C8B-B14F-4D97-AF65-F5344CB8AC3E}">
        <p14:creationId xmlns:p14="http://schemas.microsoft.com/office/powerpoint/2010/main" val="2592297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tm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8534400" y="3320718"/>
            <a:ext cx="27203400" cy="211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4900" dirty="0" smtClean="0"/>
              <a:t>Faculty Advisors: Dr</a:t>
            </a:r>
            <a:r>
              <a:rPr lang="en-US" sz="4900" dirty="0"/>
              <a:t>. </a:t>
            </a:r>
            <a:r>
              <a:rPr lang="en-US" sz="4900" dirty="0" smtClean="0"/>
              <a:t>Louise Lawson, </a:t>
            </a:r>
            <a:r>
              <a:rPr lang="en-US" sz="4900" dirty="0"/>
              <a:t>Dr. </a:t>
            </a:r>
            <a:r>
              <a:rPr lang="en-US" sz="4900" dirty="0" smtClean="0"/>
              <a:t>Nicole Ferguson</a:t>
            </a:r>
            <a:endParaRPr lang="en-US" sz="4900" dirty="0"/>
          </a:p>
          <a:p>
            <a:pPr>
              <a:lnSpc>
                <a:spcPct val="100000"/>
              </a:lnSpc>
            </a:pPr>
            <a:r>
              <a:rPr lang="en-US" sz="4900" dirty="0"/>
              <a:t>Department of S</a:t>
            </a:r>
            <a:r>
              <a:rPr lang="en-US" sz="4900" dirty="0" smtClean="0"/>
              <a:t>tatistics &amp; Analytical Sciences</a:t>
            </a:r>
            <a:endParaRPr lang="en-US" sz="4900" dirty="0"/>
          </a:p>
        </p:txBody>
      </p:sp>
      <p:sp>
        <p:nvSpPr>
          <p:cNvPr id="1028" name="Text Box 6"/>
          <p:cNvSpPr txBox="1">
            <a:spLocks noChangeArrowheads="1"/>
          </p:cNvSpPr>
          <p:nvPr/>
        </p:nvSpPr>
        <p:spPr bwMode="auto">
          <a:xfrm>
            <a:off x="548144" y="3917216"/>
            <a:ext cx="9982201" cy="1136049"/>
          </a:xfrm>
          <a:prstGeom prst="rect">
            <a:avLst/>
          </a:prstGeom>
          <a:solidFill>
            <a:srgbClr val="F5CB2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dirty="0" smtClean="0"/>
              <a:t>BACKGROUND</a:t>
            </a:r>
            <a:endParaRPr lang="en-US" sz="5900" dirty="0">
              <a:solidFill>
                <a:schemeClr val="bg1"/>
              </a:solidFill>
            </a:endParaRPr>
          </a:p>
        </p:txBody>
      </p:sp>
      <p:sp>
        <p:nvSpPr>
          <p:cNvPr id="1029" name="Text Box 9"/>
          <p:cNvSpPr txBox="1">
            <a:spLocks noChangeArrowheads="1"/>
          </p:cNvSpPr>
          <p:nvPr/>
        </p:nvSpPr>
        <p:spPr bwMode="auto">
          <a:xfrm>
            <a:off x="530938" y="5032679"/>
            <a:ext cx="10058401" cy="9315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5903" tIns="112951" rIns="225903" bIns="112951">
            <a:spAutoFit/>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lnSpc>
                <a:spcPct val="100000"/>
              </a:lnSpc>
            </a:pPr>
            <a:r>
              <a:rPr lang="en-US" sz="2900" b="0" dirty="0" smtClean="0"/>
              <a:t>In neonatal intensive care units (NICUs), clinicians noticed that infants were being misclassified as small for weight when they appeared overweight for their length (“bowling ball babies”). Healthy </a:t>
            </a:r>
            <a:r>
              <a:rPr lang="en-US" sz="2900" b="0" dirty="0"/>
              <a:t>babies have a body weight proportional to their length; they are not too fat or too thin. </a:t>
            </a:r>
            <a:r>
              <a:rPr lang="en-US" sz="2900" b="0" dirty="0" smtClean="0"/>
              <a:t>So, what is the best measure for clinicians to access preterm infant body proportionality?</a:t>
            </a:r>
          </a:p>
          <a:p>
            <a:pPr algn="l">
              <a:lnSpc>
                <a:spcPct val="100000"/>
              </a:lnSpc>
            </a:pPr>
            <a:r>
              <a:rPr lang="en-US" sz="2900" b="0" dirty="0" smtClean="0"/>
              <a:t>A Benn power is used to determine the preferred measure of body proportionality. It controls for length, allowing for a measure that accurately represents fat percentage. The power is obtained as a coefficient from the following regression model: </a:t>
            </a:r>
            <a:endParaRPr lang="en-US" sz="3600" b="0" dirty="0" smtClean="0"/>
          </a:p>
          <a:p>
            <a:pPr algn="l">
              <a:lnSpc>
                <a:spcPct val="100000"/>
              </a:lnSpc>
            </a:pPr>
            <a:endParaRPr lang="en-US" sz="3600" b="0" dirty="0"/>
          </a:p>
          <a:p>
            <a:pPr algn="l">
              <a:lnSpc>
                <a:spcPct val="100000"/>
              </a:lnSpc>
            </a:pPr>
            <a:r>
              <a:rPr lang="en-US" sz="2900" b="0" dirty="0" smtClean="0"/>
              <a:t>Afterwards, the Benn power is utilized in the following equation for final determination of body proportionality:</a:t>
            </a:r>
          </a:p>
          <a:p>
            <a:pPr algn="l">
              <a:lnSpc>
                <a:spcPct val="100000"/>
              </a:lnSpc>
            </a:pPr>
            <a:endParaRPr lang="en-US" sz="2900" b="0" dirty="0" smtClean="0"/>
          </a:p>
          <a:p>
            <a:pPr algn="l">
              <a:lnSpc>
                <a:spcPct val="100000"/>
              </a:lnSpc>
            </a:pPr>
            <a:endParaRPr lang="en-US" sz="1600" b="0" dirty="0"/>
          </a:p>
          <a:p>
            <a:pPr algn="l">
              <a:lnSpc>
                <a:spcPct val="100000"/>
              </a:lnSpc>
            </a:pPr>
            <a:r>
              <a:rPr lang="en-US" sz="2900" b="0" dirty="0" smtClean="0"/>
              <a:t>In adults, the Benn power rounds to 2 (Body Mass Index). In preterm infants, the best power has been unclear.</a:t>
            </a:r>
          </a:p>
        </p:txBody>
      </p:sp>
      <p:sp>
        <p:nvSpPr>
          <p:cNvPr id="1032" name="Text Box 18"/>
          <p:cNvSpPr txBox="1">
            <a:spLocks noChangeArrowheads="1"/>
          </p:cNvSpPr>
          <p:nvPr/>
        </p:nvSpPr>
        <p:spPr bwMode="auto">
          <a:xfrm>
            <a:off x="33665655" y="3946356"/>
            <a:ext cx="9448800" cy="1136049"/>
          </a:xfrm>
          <a:prstGeom prst="rect">
            <a:avLst/>
          </a:prstGeom>
          <a:solidFill>
            <a:srgbClr val="F5CB2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dirty="0" smtClean="0"/>
              <a:t>CONCLUSIONS</a:t>
            </a:r>
            <a:endParaRPr lang="en-US" sz="5900" dirty="0"/>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4" name="Text Box 69"/>
          <p:cNvSpPr txBox="1">
            <a:spLocks noChangeArrowheads="1"/>
          </p:cNvSpPr>
          <p:nvPr/>
        </p:nvSpPr>
        <p:spPr bwMode="auto">
          <a:xfrm>
            <a:off x="14762163" y="8934450"/>
            <a:ext cx="502285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8534400" y="762000"/>
            <a:ext cx="26593800" cy="2351766"/>
          </a:xfrm>
          <a:prstGeom prst="rect">
            <a:avLst/>
          </a:prstGeom>
          <a:solidFill>
            <a:srgbClr val="F5CB2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spAutoFit/>
          </a:bodyPr>
          <a:lstStyle/>
          <a:p>
            <a:pPr defTabSz="2259013">
              <a:lnSpc>
                <a:spcPct val="100000"/>
              </a:lnSpc>
            </a:pPr>
            <a:r>
              <a:rPr lang="en-US" sz="7200" dirty="0" smtClean="0"/>
              <a:t>The Optimal Clinical Measure of Preterm Infant Proportionality</a:t>
            </a:r>
            <a:r>
              <a:rPr lang="en-US" sz="7200" dirty="0"/>
              <a:t/>
            </a:r>
            <a:br>
              <a:rPr lang="en-US" sz="7200" dirty="0"/>
            </a:br>
            <a:r>
              <a:rPr lang="en-US" sz="6600" dirty="0" smtClean="0"/>
              <a:t>Wendy Ballew &amp; Jeffrey Chou</a:t>
            </a:r>
            <a:endParaRPr lang="en-US" sz="6600" dirty="0"/>
          </a:p>
        </p:txBody>
      </p:sp>
      <p:sp>
        <p:nvSpPr>
          <p:cNvPr id="1039" name="Text Box 729"/>
          <p:cNvSpPr txBox="1">
            <a:spLocks noChangeArrowheads="1"/>
          </p:cNvSpPr>
          <p:nvPr/>
        </p:nvSpPr>
        <p:spPr bwMode="auto">
          <a:xfrm>
            <a:off x="15240000" y="9448800"/>
            <a:ext cx="2327275"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endParaRPr lang="en-US"/>
          </a:p>
        </p:txBody>
      </p:sp>
      <p:graphicFrame>
        <p:nvGraphicFramePr>
          <p:cNvPr id="38" name="Table 37"/>
          <p:cNvGraphicFramePr>
            <a:graphicFrameLocks noGrp="1"/>
          </p:cNvGraphicFramePr>
          <p:nvPr>
            <p:extLst>
              <p:ext uri="{D42A27DB-BD31-4B8C-83A1-F6EECF244321}">
                <p14:modId xmlns:p14="http://schemas.microsoft.com/office/powerpoint/2010/main" val="826080550"/>
              </p:ext>
            </p:extLst>
          </p:nvPr>
        </p:nvGraphicFramePr>
        <p:xfrm>
          <a:off x="12211657" y="6005055"/>
          <a:ext cx="19542992" cy="11545526"/>
        </p:xfrm>
        <a:graphic>
          <a:graphicData uri="http://schemas.openxmlformats.org/drawingml/2006/table">
            <a:tbl>
              <a:tblPr/>
              <a:tblGrid>
                <a:gridCol w="2442874">
                  <a:extLst>
                    <a:ext uri="{9D8B030D-6E8A-4147-A177-3AD203B41FA5}">
                      <a16:colId xmlns="" xmlns:a16="http://schemas.microsoft.com/office/drawing/2014/main" val="20000"/>
                    </a:ext>
                  </a:extLst>
                </a:gridCol>
                <a:gridCol w="2442874">
                  <a:extLst>
                    <a:ext uri="{9D8B030D-6E8A-4147-A177-3AD203B41FA5}">
                      <a16:colId xmlns="" xmlns:a16="http://schemas.microsoft.com/office/drawing/2014/main" val="20001"/>
                    </a:ext>
                  </a:extLst>
                </a:gridCol>
                <a:gridCol w="2442874">
                  <a:extLst>
                    <a:ext uri="{9D8B030D-6E8A-4147-A177-3AD203B41FA5}">
                      <a16:colId xmlns="" xmlns:a16="http://schemas.microsoft.com/office/drawing/2014/main" val="20002"/>
                    </a:ext>
                  </a:extLst>
                </a:gridCol>
                <a:gridCol w="2442874">
                  <a:extLst>
                    <a:ext uri="{9D8B030D-6E8A-4147-A177-3AD203B41FA5}">
                      <a16:colId xmlns="" xmlns:a16="http://schemas.microsoft.com/office/drawing/2014/main" val="20003"/>
                    </a:ext>
                  </a:extLst>
                </a:gridCol>
                <a:gridCol w="2442874">
                  <a:extLst>
                    <a:ext uri="{9D8B030D-6E8A-4147-A177-3AD203B41FA5}">
                      <a16:colId xmlns="" xmlns:a16="http://schemas.microsoft.com/office/drawing/2014/main" val="20004"/>
                    </a:ext>
                  </a:extLst>
                </a:gridCol>
                <a:gridCol w="2442874">
                  <a:extLst>
                    <a:ext uri="{9D8B030D-6E8A-4147-A177-3AD203B41FA5}">
                      <a16:colId xmlns="" xmlns:a16="http://schemas.microsoft.com/office/drawing/2014/main" val="20005"/>
                    </a:ext>
                  </a:extLst>
                </a:gridCol>
                <a:gridCol w="2442874">
                  <a:extLst>
                    <a:ext uri="{9D8B030D-6E8A-4147-A177-3AD203B41FA5}">
                      <a16:colId xmlns="" xmlns:a16="http://schemas.microsoft.com/office/drawing/2014/main" val="20006"/>
                    </a:ext>
                  </a:extLst>
                </a:gridCol>
                <a:gridCol w="2442874">
                  <a:extLst>
                    <a:ext uri="{9D8B030D-6E8A-4147-A177-3AD203B41FA5}">
                      <a16:colId xmlns="" xmlns:a16="http://schemas.microsoft.com/office/drawing/2014/main" val="20007"/>
                    </a:ext>
                  </a:extLst>
                </a:gridCol>
              </a:tblGrid>
              <a:tr h="882684">
                <a:tc gridSpan="8">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Table 1: Descriptive Statistics of the Two Studies and the Sampling Distribution of the Benn Power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accent2"/>
                        </a:solidFill>
                        <a:effectLst/>
                        <a:latin typeface="Century"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accent2"/>
                        </a:solidFill>
                        <a:effectLst/>
                        <a:latin typeface="Century"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17100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dirty="0" smtClean="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Results from the 1998-2006 sample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(Ferguson et 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dirty="0" smtClean="0">
                        <a:ln>
                          <a:noFill/>
                        </a:ln>
                        <a:solidFill>
                          <a:schemeClr val="accent2"/>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3200" b="1" i="0" u="none" strike="noStrike" kern="1200" cap="none" normalizeH="0" baseline="0" dirty="0" smtClean="0">
                          <a:ln>
                            <a:noFill/>
                          </a:ln>
                          <a:solidFill>
                            <a:schemeClr val="tx1"/>
                          </a:solidFill>
                          <a:effectLst/>
                          <a:latin typeface="+mn-lt"/>
                          <a:ea typeface="+mn-ea"/>
                          <a:cs typeface="+mn-cs"/>
                        </a:rPr>
                        <a:t>Results from the 1987-1988 sample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(Cole et 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dirty="0" smtClean="0">
                        <a:ln>
                          <a:noFill/>
                        </a:ln>
                        <a:solidFill>
                          <a:schemeClr val="accent2"/>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Results from the 1,000 samples simulating Cole et al. 1988 sample using Ferguson et al. 1998-2006 data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dirty="0" smtClean="0">
                        <a:ln>
                          <a:noFill/>
                        </a:ln>
                        <a:solidFill>
                          <a:schemeClr val="accent2"/>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3200" b="1" i="0" u="none" strike="noStrike" cap="none" normalizeH="0" baseline="0" dirty="0" smtClean="0">
                        <a:ln>
                          <a:noFill/>
                        </a:ln>
                        <a:solidFill>
                          <a:schemeClr val="accent2"/>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037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Gestational Age (weeks)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Benn Power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Benn Power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Minimum</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Benn Power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Median Benn Power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3200" b="1" i="0" u="none" strike="noStrike" kern="1200" cap="none" normalizeH="0" baseline="0" dirty="0" smtClean="0">
                          <a:ln>
                            <a:noFill/>
                          </a:ln>
                          <a:solidFill>
                            <a:schemeClr val="tx1"/>
                          </a:solidFill>
                          <a:effectLst/>
                          <a:latin typeface="+mn-lt"/>
                          <a:ea typeface="+mn-ea"/>
                          <a:cs typeface="+mn-cs"/>
                        </a:rPr>
                        <a:t>Maximum</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3200" b="1" i="0" u="none" strike="noStrike" kern="1200" cap="none" normalizeH="0" baseline="0" dirty="0" smtClean="0">
                          <a:ln>
                            <a:noFill/>
                          </a:ln>
                          <a:solidFill>
                            <a:schemeClr val="tx1"/>
                          </a:solidFill>
                          <a:effectLst/>
                          <a:latin typeface="+mn-lt"/>
                          <a:ea typeface="+mn-ea"/>
                          <a:cs typeface="+mn-cs"/>
                        </a:rPr>
                        <a:t>Benn Power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02"/>
                  </a:ext>
                </a:extLst>
              </a:tr>
              <a:tr h="75469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algn="ctr" defTabSz="914400" rtl="0" eaLnBrk="1" fontAlgn="b" latinLnBrk="0" hangingPunct="1"/>
                      <a:r>
                        <a:rPr lang="en-US" sz="3200" b="0" i="0" u="none" strike="noStrike" kern="1200" dirty="0" smtClean="0">
                          <a:solidFill>
                            <a:srgbClr val="000000"/>
                          </a:solidFill>
                          <a:effectLst/>
                          <a:latin typeface="+mn-lt"/>
                          <a:ea typeface="+mn-ea"/>
                          <a:cs typeface="+mn-cs"/>
                        </a:rPr>
                        <a:t>9,200</a:t>
                      </a:r>
                      <a:endParaRPr lang="en-US" sz="3200" b="0" i="0" u="none" strike="noStrike" kern="1200" dirty="0">
                        <a:solidFill>
                          <a:srgbClr val="000000"/>
                        </a:solidFill>
                        <a:effectLst/>
                        <a:latin typeface="+mn-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fontAlgn="b"/>
                      <a:r>
                        <a:rPr lang="en-US" sz="3200" b="0" i="0" u="none" strike="noStrike" dirty="0">
                          <a:solidFill>
                            <a:srgbClr val="000000"/>
                          </a:solidFill>
                          <a:effectLst/>
                          <a:latin typeface="+mn-lt"/>
                        </a:rPr>
                        <a:t>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7.3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dirty="0">
                          <a:ln>
                            <a:noFill/>
                          </a:ln>
                          <a:solidFill>
                            <a:schemeClr val="tx1"/>
                          </a:solidFill>
                          <a:effectLst/>
                          <a:latin typeface="+mj-lt"/>
                          <a:ea typeface="+mn-ea"/>
                          <a:cs typeface="+mn-cs"/>
                        </a:rPr>
                        <a:t>-17.0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dirty="0">
                          <a:ln>
                            <a:noFill/>
                          </a:ln>
                          <a:solidFill>
                            <a:schemeClr val="tx1"/>
                          </a:solidFill>
                          <a:effectLst/>
                          <a:latin typeface="+mj-lt"/>
                          <a:ea typeface="+mn-ea"/>
                          <a:cs typeface="+mn-cs"/>
                        </a:rPr>
                        <a:t>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a:ln>
                            <a:noFill/>
                          </a:ln>
                          <a:solidFill>
                            <a:schemeClr val="tx1"/>
                          </a:solidFill>
                          <a:effectLst/>
                          <a:latin typeface="+mj-lt"/>
                          <a:ea typeface="+mn-ea"/>
                          <a:cs typeface="+mn-cs"/>
                        </a:rPr>
                        <a:t>29.9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03"/>
                  </a:ext>
                </a:extLst>
              </a:tr>
              <a:tr h="75469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34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algn="ctr" defTabSz="914400" rtl="0" eaLnBrk="1" fontAlgn="b" latinLnBrk="0" hangingPunct="1"/>
                      <a:r>
                        <a:rPr lang="en-US" sz="3200" b="0" i="0" u="none" strike="noStrike" kern="1200" dirty="0" smtClean="0">
                          <a:solidFill>
                            <a:srgbClr val="000000"/>
                          </a:solidFill>
                          <a:effectLst/>
                          <a:latin typeface="+mn-lt"/>
                          <a:ea typeface="+mn-ea"/>
                          <a:cs typeface="+mn-cs"/>
                        </a:rPr>
                        <a:t>13,227</a:t>
                      </a:r>
                      <a:endParaRPr lang="en-US" sz="3200" b="0" i="0" u="none" strike="noStrike" kern="1200" dirty="0">
                        <a:solidFill>
                          <a:srgbClr val="000000"/>
                        </a:solidFill>
                        <a:effectLst/>
                        <a:latin typeface="+mn-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fontAlgn="b"/>
                      <a:r>
                        <a:rPr lang="en-US" sz="3200" b="0" i="0" u="none" strike="noStrike" dirty="0">
                          <a:solidFill>
                            <a:srgbClr val="000000"/>
                          </a:solidFill>
                          <a:effectLst/>
                          <a:latin typeface="+mn-lt"/>
                        </a:rPr>
                        <a:t>2.0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dirty="0">
                          <a:ln>
                            <a:noFill/>
                          </a:ln>
                          <a:solidFill>
                            <a:schemeClr val="tx1"/>
                          </a:solidFill>
                          <a:effectLst/>
                          <a:latin typeface="+mj-lt"/>
                          <a:ea typeface="+mn-ea"/>
                          <a:cs typeface="+mn-cs"/>
                        </a:rPr>
                        <a:t>-10.1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dirty="0">
                          <a:ln>
                            <a:noFill/>
                          </a:ln>
                          <a:solidFill>
                            <a:schemeClr val="tx1"/>
                          </a:solidFill>
                          <a:effectLst/>
                          <a:latin typeface="+mj-lt"/>
                          <a:ea typeface="+mn-ea"/>
                          <a:cs typeface="+mn-cs"/>
                        </a:rPr>
                        <a:t>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a:ln>
                            <a:noFill/>
                          </a:ln>
                          <a:solidFill>
                            <a:schemeClr val="tx1"/>
                          </a:solidFill>
                          <a:effectLst/>
                          <a:latin typeface="+mj-lt"/>
                          <a:ea typeface="+mn-ea"/>
                          <a:cs typeface="+mn-cs"/>
                        </a:rPr>
                        <a:t>25.8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04"/>
                  </a:ext>
                </a:extLst>
              </a:tr>
              <a:tr h="75469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35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algn="ctr" defTabSz="914400" rtl="0" eaLnBrk="1" fontAlgn="b" latinLnBrk="0" hangingPunct="1"/>
                      <a:r>
                        <a:rPr lang="en-US" sz="3200" b="0" i="0" u="none" strike="noStrike" kern="1200" dirty="0" smtClean="0">
                          <a:solidFill>
                            <a:srgbClr val="000000"/>
                          </a:solidFill>
                          <a:effectLst/>
                          <a:latin typeface="+mn-lt"/>
                          <a:ea typeface="+mn-ea"/>
                          <a:cs typeface="+mn-cs"/>
                        </a:rPr>
                        <a:t>12,034</a:t>
                      </a:r>
                      <a:endParaRPr lang="en-US" sz="3200" b="0" i="0" u="none" strike="noStrike" kern="1200" dirty="0">
                        <a:solidFill>
                          <a:srgbClr val="000000"/>
                        </a:solidFill>
                        <a:effectLst/>
                        <a:latin typeface="+mn-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fontAlgn="b"/>
                      <a:r>
                        <a:rPr lang="en-US" sz="3200" b="0" i="0" u="none" strike="noStrike" dirty="0">
                          <a:solidFill>
                            <a:srgbClr val="000000"/>
                          </a:solidFill>
                          <a:effectLst/>
                          <a:latin typeface="+mn-lt"/>
                        </a:rPr>
                        <a:t>2.2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2.7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a:ln>
                            <a:noFill/>
                          </a:ln>
                          <a:solidFill>
                            <a:schemeClr val="tx1"/>
                          </a:solidFill>
                          <a:effectLst/>
                          <a:latin typeface="+mj-lt"/>
                          <a:ea typeface="+mn-ea"/>
                          <a:cs typeface="+mn-cs"/>
                        </a:rPr>
                        <a:t>-2.1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dirty="0">
                          <a:ln>
                            <a:noFill/>
                          </a:ln>
                          <a:solidFill>
                            <a:schemeClr val="tx1"/>
                          </a:solidFill>
                          <a:effectLst/>
                          <a:latin typeface="+mj-lt"/>
                          <a:ea typeface="+mn-ea"/>
                          <a:cs typeface="+mn-cs"/>
                        </a:rPr>
                        <a:t>2.2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a:ln>
                            <a:noFill/>
                          </a:ln>
                          <a:solidFill>
                            <a:schemeClr val="tx1"/>
                          </a:solidFill>
                          <a:effectLst/>
                          <a:latin typeface="+mj-lt"/>
                          <a:ea typeface="+mn-ea"/>
                          <a:cs typeface="+mn-cs"/>
                        </a:rPr>
                        <a:t>10.1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05"/>
                  </a:ext>
                </a:extLst>
              </a:tr>
              <a:tr h="75469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36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algn="ctr" defTabSz="914400" rtl="0" eaLnBrk="1" fontAlgn="b" latinLnBrk="0" hangingPunct="1"/>
                      <a:r>
                        <a:rPr lang="en-US" sz="3200" b="0" i="0" u="none" strike="noStrike" kern="1200" dirty="0" smtClean="0">
                          <a:solidFill>
                            <a:srgbClr val="000000"/>
                          </a:solidFill>
                          <a:effectLst/>
                          <a:latin typeface="+mn-lt"/>
                          <a:ea typeface="+mn-ea"/>
                          <a:cs typeface="+mn-cs"/>
                        </a:rPr>
                        <a:t>11,701</a:t>
                      </a:r>
                      <a:endParaRPr lang="en-US" sz="3200" b="0" i="0" u="none" strike="noStrike" kern="1200" dirty="0">
                        <a:solidFill>
                          <a:srgbClr val="000000"/>
                        </a:solidFill>
                        <a:effectLst/>
                        <a:latin typeface="+mn-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fontAlgn="b"/>
                      <a:r>
                        <a:rPr lang="en-US" sz="3200" b="0" i="0" u="none" strike="noStrike" dirty="0">
                          <a:solidFill>
                            <a:srgbClr val="000000"/>
                          </a:solidFill>
                          <a:effectLst/>
                          <a:latin typeface="+mn-lt"/>
                        </a:rPr>
                        <a:t>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a:ln>
                            <a:noFill/>
                          </a:ln>
                          <a:solidFill>
                            <a:schemeClr val="tx1"/>
                          </a:solidFill>
                          <a:effectLst/>
                          <a:latin typeface="+mj-lt"/>
                          <a:ea typeface="+mn-ea"/>
                          <a:cs typeface="+mn-cs"/>
                        </a:rPr>
                        <a:t>0.6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dirty="0">
                          <a:ln>
                            <a:noFill/>
                          </a:ln>
                          <a:solidFill>
                            <a:schemeClr val="tx1"/>
                          </a:solidFill>
                          <a:effectLst/>
                          <a:latin typeface="+mj-lt"/>
                          <a:ea typeface="+mn-ea"/>
                          <a:cs typeface="+mn-cs"/>
                        </a:rPr>
                        <a:t>2.4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a:ln>
                            <a:noFill/>
                          </a:ln>
                          <a:solidFill>
                            <a:schemeClr val="tx1"/>
                          </a:solidFill>
                          <a:effectLst/>
                          <a:latin typeface="+mj-lt"/>
                          <a:ea typeface="+mn-ea"/>
                          <a:cs typeface="+mn-cs"/>
                        </a:rPr>
                        <a:t>4.0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06"/>
                  </a:ext>
                </a:extLst>
              </a:tr>
              <a:tr h="75469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37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algn="ctr" defTabSz="914400" rtl="0" eaLnBrk="1" fontAlgn="b" latinLnBrk="0" hangingPunct="1"/>
                      <a:r>
                        <a:rPr lang="en-US" sz="3200" b="0" i="0" u="none" strike="noStrike" kern="1200" dirty="0" smtClean="0">
                          <a:solidFill>
                            <a:srgbClr val="000000"/>
                          </a:solidFill>
                          <a:effectLst/>
                          <a:latin typeface="+mn-lt"/>
                          <a:ea typeface="+mn-ea"/>
                          <a:cs typeface="+mn-cs"/>
                        </a:rPr>
                        <a:t>11,064</a:t>
                      </a:r>
                      <a:endParaRPr lang="en-US" sz="3200" b="0" i="0" u="none" strike="noStrike" kern="1200" dirty="0">
                        <a:solidFill>
                          <a:srgbClr val="000000"/>
                        </a:solidFill>
                        <a:effectLst/>
                        <a:latin typeface="+mn-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fontAlgn="b"/>
                      <a:r>
                        <a:rPr lang="en-US" sz="3200" b="0" i="0" u="none" strike="noStrike" dirty="0">
                          <a:solidFill>
                            <a:srgbClr val="000000"/>
                          </a:solidFill>
                          <a:effectLst/>
                          <a:latin typeface="+mn-lt"/>
                        </a:rPr>
                        <a:t>2.2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a:ln>
                            <a:noFill/>
                          </a:ln>
                          <a:solidFill>
                            <a:schemeClr val="tx1"/>
                          </a:solidFill>
                          <a:effectLst/>
                          <a:latin typeface="+mj-lt"/>
                          <a:ea typeface="+mn-ea"/>
                          <a:cs typeface="+mn-cs"/>
                        </a:rPr>
                        <a:t>0.6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dirty="0">
                          <a:ln>
                            <a:noFill/>
                          </a:ln>
                          <a:solidFill>
                            <a:schemeClr val="tx1"/>
                          </a:solidFill>
                          <a:effectLst/>
                          <a:latin typeface="+mj-lt"/>
                          <a:ea typeface="+mn-ea"/>
                          <a:cs typeface="+mn-cs"/>
                        </a:rPr>
                        <a:t>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dirty="0">
                          <a:ln>
                            <a:noFill/>
                          </a:ln>
                          <a:solidFill>
                            <a:schemeClr val="tx1"/>
                          </a:solidFill>
                          <a:effectLst/>
                          <a:latin typeface="+mj-lt"/>
                          <a:ea typeface="+mn-ea"/>
                          <a:cs typeface="+mn-cs"/>
                        </a:rPr>
                        <a:t>3.4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07"/>
                  </a:ext>
                </a:extLst>
              </a:tr>
              <a:tr h="695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38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algn="ctr" defTabSz="914400" rtl="0" eaLnBrk="1" fontAlgn="b" latinLnBrk="0" hangingPunct="1"/>
                      <a:r>
                        <a:rPr lang="en-US" sz="3200" b="0" i="0" u="none" strike="noStrike" kern="1200" dirty="0" smtClean="0">
                          <a:solidFill>
                            <a:srgbClr val="000000"/>
                          </a:solidFill>
                          <a:effectLst/>
                          <a:latin typeface="+mn-lt"/>
                          <a:ea typeface="+mn-ea"/>
                          <a:cs typeface="+mn-cs"/>
                        </a:rPr>
                        <a:t>14,541</a:t>
                      </a:r>
                      <a:endParaRPr lang="en-US" sz="3200" b="0" i="0" u="none" strike="noStrike" kern="1200" dirty="0">
                        <a:solidFill>
                          <a:srgbClr val="000000"/>
                        </a:solidFill>
                        <a:effectLst/>
                        <a:latin typeface="+mn-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fontAlgn="b"/>
                      <a:r>
                        <a:rPr lang="en-US" sz="3200" b="0" i="0" u="none" strike="noStrike" dirty="0">
                          <a:solidFill>
                            <a:srgbClr val="000000"/>
                          </a:solidFill>
                          <a:effectLst/>
                          <a:latin typeface="+mn-lt"/>
                        </a:rPr>
                        <a:t>2.0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132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a:ln>
                            <a:noFill/>
                          </a:ln>
                          <a:solidFill>
                            <a:schemeClr val="tx1"/>
                          </a:solidFill>
                          <a:effectLst/>
                          <a:latin typeface="+mj-lt"/>
                          <a:ea typeface="+mn-ea"/>
                          <a:cs typeface="+mn-cs"/>
                        </a:rPr>
                        <a:t>1.3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dirty="0">
                          <a:ln>
                            <a:noFill/>
                          </a:ln>
                          <a:solidFill>
                            <a:schemeClr val="tx1"/>
                          </a:solidFill>
                          <a:effectLst/>
                          <a:latin typeface="+mj-lt"/>
                          <a:ea typeface="+mn-ea"/>
                          <a:cs typeface="+mn-cs"/>
                        </a:rPr>
                        <a:t>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dirty="0">
                          <a:ln>
                            <a:noFill/>
                          </a:ln>
                          <a:solidFill>
                            <a:schemeClr val="tx1"/>
                          </a:solidFill>
                          <a:effectLst/>
                          <a:latin typeface="+mj-lt"/>
                          <a:ea typeface="+mn-ea"/>
                          <a:cs typeface="+mn-cs"/>
                        </a:rPr>
                        <a:t>2.8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08"/>
                  </a:ext>
                </a:extLst>
              </a:tr>
              <a:tr h="695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39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algn="ctr" defTabSz="914400" rtl="0" eaLnBrk="1" fontAlgn="b" latinLnBrk="0" hangingPunct="1"/>
                      <a:r>
                        <a:rPr lang="en-US" sz="3200" b="0" i="0" u="none" strike="noStrike" kern="1200" dirty="0" smtClean="0">
                          <a:solidFill>
                            <a:srgbClr val="000000"/>
                          </a:solidFill>
                          <a:effectLst/>
                          <a:latin typeface="+mn-lt"/>
                          <a:ea typeface="+mn-ea"/>
                          <a:cs typeface="+mn-cs"/>
                        </a:rPr>
                        <a:t>14,302</a:t>
                      </a:r>
                      <a:endParaRPr lang="en-US" sz="3200" b="0" i="0" u="none" strike="noStrike" kern="1200" dirty="0">
                        <a:solidFill>
                          <a:srgbClr val="000000"/>
                        </a:solidFill>
                        <a:effectLst/>
                        <a:latin typeface="+mn-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fontAlgn="b"/>
                      <a:r>
                        <a:rPr lang="en-US" sz="3200" b="0" i="0" u="none" strike="noStrike" dirty="0">
                          <a:solidFill>
                            <a:srgbClr val="000000"/>
                          </a:solidFill>
                          <a:effectLst/>
                          <a:latin typeface="+mn-lt"/>
                        </a:rPr>
                        <a:t>1.8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184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2.7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a:ln>
                            <a:noFill/>
                          </a:ln>
                          <a:solidFill>
                            <a:schemeClr val="tx1"/>
                          </a:solidFill>
                          <a:effectLst/>
                          <a:latin typeface="+mj-lt"/>
                          <a:ea typeface="+mn-ea"/>
                          <a:cs typeface="+mn-cs"/>
                        </a:rPr>
                        <a:t>1.1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a:ln>
                            <a:noFill/>
                          </a:ln>
                          <a:solidFill>
                            <a:schemeClr val="tx1"/>
                          </a:solidFill>
                          <a:effectLst/>
                          <a:latin typeface="+mj-lt"/>
                          <a:ea typeface="+mn-ea"/>
                          <a:cs typeface="+mn-cs"/>
                        </a:rPr>
                        <a:t>1.9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dirty="0">
                          <a:ln>
                            <a:noFill/>
                          </a:ln>
                          <a:solidFill>
                            <a:schemeClr val="tx1"/>
                          </a:solidFill>
                          <a:effectLst/>
                          <a:latin typeface="+mj-lt"/>
                          <a:ea typeface="+mn-ea"/>
                          <a:cs typeface="+mn-cs"/>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09"/>
                  </a:ext>
                </a:extLst>
              </a:tr>
              <a:tr h="695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40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algn="ctr" defTabSz="914400" rtl="0" eaLnBrk="1" fontAlgn="b" latinLnBrk="0" hangingPunct="1"/>
                      <a:r>
                        <a:rPr lang="en-US" sz="3200" b="0" i="0" u="none" strike="noStrike" kern="1200" dirty="0" smtClean="0">
                          <a:solidFill>
                            <a:srgbClr val="000000"/>
                          </a:solidFill>
                          <a:effectLst/>
                          <a:latin typeface="+mn-lt"/>
                          <a:ea typeface="+mn-ea"/>
                          <a:cs typeface="+mn-cs"/>
                        </a:rPr>
                        <a:t>12,764</a:t>
                      </a:r>
                      <a:endParaRPr lang="en-US" sz="3200" b="0" i="0" u="none" strike="noStrike" kern="1200" dirty="0">
                        <a:solidFill>
                          <a:srgbClr val="000000"/>
                        </a:solidFill>
                        <a:effectLst/>
                        <a:latin typeface="+mn-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fontAlgn="b"/>
                      <a:r>
                        <a:rPr lang="en-US" sz="3200" b="0" i="0" u="none" strike="noStrike" dirty="0">
                          <a:solidFill>
                            <a:srgbClr val="000000"/>
                          </a:solidFill>
                          <a:effectLst/>
                          <a:latin typeface="+mn-lt"/>
                        </a:rPr>
                        <a:t>1.8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a:ln>
                            <a:noFill/>
                          </a:ln>
                          <a:solidFill>
                            <a:schemeClr val="tx1"/>
                          </a:solidFill>
                          <a:effectLst/>
                          <a:latin typeface="+mj-lt"/>
                          <a:ea typeface="+mn-ea"/>
                          <a:cs typeface="+mn-cs"/>
                        </a:rPr>
                        <a:t>1.3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dirty="0">
                          <a:ln>
                            <a:noFill/>
                          </a:ln>
                          <a:solidFill>
                            <a:schemeClr val="tx1"/>
                          </a:solidFill>
                          <a:effectLst/>
                          <a:latin typeface="+mj-lt"/>
                          <a:ea typeface="+mn-ea"/>
                          <a:cs typeface="+mn-cs"/>
                        </a:rPr>
                        <a:t>1.8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dirty="0">
                          <a:ln>
                            <a:noFill/>
                          </a:ln>
                          <a:solidFill>
                            <a:schemeClr val="tx1"/>
                          </a:solidFill>
                          <a:effectLst/>
                          <a:latin typeface="+mj-lt"/>
                          <a:ea typeface="+mn-ea"/>
                          <a:cs typeface="+mn-cs"/>
                        </a:rPr>
                        <a:t>2.4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10"/>
                  </a:ext>
                </a:extLst>
              </a:tr>
              <a:tr h="695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41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algn="ctr" defTabSz="914400" rtl="0" eaLnBrk="1" fontAlgn="b" latinLnBrk="0" hangingPunct="1"/>
                      <a:r>
                        <a:rPr lang="en-US" sz="3200" b="0" i="0" u="none" strike="noStrike" kern="1200" dirty="0" smtClean="0">
                          <a:solidFill>
                            <a:srgbClr val="000000"/>
                          </a:solidFill>
                          <a:effectLst/>
                          <a:latin typeface="+mn-lt"/>
                          <a:ea typeface="+mn-ea"/>
                          <a:cs typeface="+mn-cs"/>
                        </a:rPr>
                        <a:t>4,444</a:t>
                      </a:r>
                      <a:endParaRPr lang="en-US" sz="3200" b="0" i="0" u="none" strike="noStrike" kern="1200" dirty="0">
                        <a:solidFill>
                          <a:srgbClr val="000000"/>
                        </a:solidFill>
                        <a:effectLst/>
                        <a:latin typeface="+mn-lt"/>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fontAlgn="b"/>
                      <a:r>
                        <a:rPr lang="en-US" sz="3200" b="0" i="0" u="none" strike="noStrike" dirty="0">
                          <a:solidFill>
                            <a:srgbClr val="000000"/>
                          </a:solidFill>
                          <a:effectLst/>
                          <a:latin typeface="+mn-lt"/>
                        </a:rPr>
                        <a:t>1.8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213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a:ln>
                            <a:noFill/>
                          </a:ln>
                          <a:solidFill>
                            <a:schemeClr val="tx1"/>
                          </a:solidFill>
                          <a:effectLst/>
                          <a:latin typeface="+mj-lt"/>
                          <a:ea typeface="+mn-ea"/>
                          <a:cs typeface="+mn-cs"/>
                        </a:rPr>
                        <a:t>1.4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a:ln>
                            <a:noFill/>
                          </a:ln>
                          <a:solidFill>
                            <a:schemeClr val="tx1"/>
                          </a:solidFill>
                          <a:effectLst/>
                          <a:latin typeface="+mj-lt"/>
                          <a:ea typeface="+mn-ea"/>
                          <a:cs typeface="+mn-cs"/>
                        </a:rPr>
                        <a:t>1.9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dirty="0">
                          <a:ln>
                            <a:noFill/>
                          </a:ln>
                          <a:solidFill>
                            <a:schemeClr val="tx1"/>
                          </a:solidFill>
                          <a:effectLst/>
                          <a:latin typeface="+mj-lt"/>
                          <a:ea typeface="+mn-ea"/>
                          <a:cs typeface="+mn-cs"/>
                        </a:rPr>
                        <a:t>2.6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11"/>
                  </a:ext>
                </a:extLst>
              </a:tr>
              <a:tr h="695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rPr>
                        <a:t>42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algn="ctr" defTabSz="914400" rtl="0" eaLnBrk="1" fontAlgn="b" latinLnBrk="0" hangingPunct="1"/>
                      <a:r>
                        <a:rPr lang="en-US" sz="3200" b="0" i="0" u="none" strike="noStrike" kern="1200" dirty="0">
                          <a:solidFill>
                            <a:srgbClr val="000000"/>
                          </a:solidFill>
                          <a:effectLst/>
                          <a:latin typeface="+mn-lt"/>
                          <a:ea typeface="+mn-ea"/>
                          <a:cs typeface="+mn-cs"/>
                        </a:rPr>
                        <a:t>643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fontAlgn="b"/>
                      <a:r>
                        <a:rPr lang="en-US" sz="3200" b="0" i="0" u="none" strike="noStrike" dirty="0">
                          <a:solidFill>
                            <a:srgbClr val="000000"/>
                          </a:solidFill>
                          <a:effectLst/>
                          <a:latin typeface="+mn-lt"/>
                        </a:rPr>
                        <a:t>1.9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92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smtClean="0">
                          <a:ln>
                            <a:noFill/>
                          </a:ln>
                          <a:solidFill>
                            <a:schemeClr val="tx1"/>
                          </a:solidFill>
                          <a:effectLst/>
                          <a:latin typeface="+mj-lt"/>
                        </a:rPr>
                        <a:t>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dirty="0">
                          <a:ln>
                            <a:noFill/>
                          </a:ln>
                          <a:solidFill>
                            <a:schemeClr val="tx1"/>
                          </a:solidFill>
                          <a:effectLst/>
                          <a:latin typeface="+mj-lt"/>
                          <a:ea typeface="+mn-ea"/>
                          <a:cs typeface="+mn-cs"/>
                        </a:rPr>
                        <a:t>1.1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a:ln>
                            <a:noFill/>
                          </a:ln>
                          <a:solidFill>
                            <a:schemeClr val="tx1"/>
                          </a:solidFill>
                          <a:effectLst/>
                          <a:latin typeface="+mj-lt"/>
                          <a:ea typeface="+mn-ea"/>
                          <a:cs typeface="+mn-cs"/>
                        </a:rPr>
                        <a:t>1.9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0" i="0" u="none" strike="noStrike" kern="1200" cap="none" normalizeH="0" baseline="0" dirty="0">
                          <a:ln>
                            <a:noFill/>
                          </a:ln>
                          <a:solidFill>
                            <a:schemeClr val="tx1"/>
                          </a:solidFill>
                          <a:effectLst/>
                          <a:latin typeface="+mj-lt"/>
                          <a:ea typeface="+mn-ea"/>
                          <a:cs typeface="+mn-cs"/>
                        </a:rPr>
                        <a:t>2.7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12"/>
                  </a:ext>
                </a:extLst>
              </a:tr>
            </a:tbl>
          </a:graphicData>
        </a:graphic>
      </p:graphicFrame>
      <p:pic>
        <p:nvPicPr>
          <p:cNvPr id="2" name="Picture 1"/>
          <p:cNvPicPr>
            <a:picLocks noChangeAspect="1"/>
          </p:cNvPicPr>
          <p:nvPr/>
        </p:nvPicPr>
        <p:blipFill>
          <a:blip r:embed="rId3"/>
          <a:stretch>
            <a:fillRect/>
          </a:stretch>
        </p:blipFill>
        <p:spPr>
          <a:xfrm>
            <a:off x="35737800" y="893124"/>
            <a:ext cx="6096000" cy="2529526"/>
          </a:xfrm>
          <a:prstGeom prst="rect">
            <a:avLst/>
          </a:prstGeom>
        </p:spPr>
      </p:pic>
      <p:pic>
        <p:nvPicPr>
          <p:cNvPr id="6" name="Picture 5"/>
          <p:cNvPicPr>
            <a:picLocks noChangeAspect="1"/>
          </p:cNvPicPr>
          <p:nvPr/>
        </p:nvPicPr>
        <p:blipFill>
          <a:blip r:embed="rId4"/>
          <a:stretch>
            <a:fillRect/>
          </a:stretch>
        </p:blipFill>
        <p:spPr>
          <a:xfrm>
            <a:off x="1295400" y="694646"/>
            <a:ext cx="6760483" cy="3072946"/>
          </a:xfrm>
          <a:prstGeom prst="rect">
            <a:avLst/>
          </a:prstGeom>
        </p:spPr>
      </p:pic>
      <p:sp>
        <p:nvSpPr>
          <p:cNvPr id="27" name="Text Box 18"/>
          <p:cNvSpPr txBox="1">
            <a:spLocks noChangeArrowheads="1"/>
          </p:cNvSpPr>
          <p:nvPr/>
        </p:nvSpPr>
        <p:spPr bwMode="auto">
          <a:xfrm>
            <a:off x="33636158" y="10751151"/>
            <a:ext cx="9753600" cy="1136049"/>
          </a:xfrm>
          <a:prstGeom prst="rect">
            <a:avLst/>
          </a:prstGeom>
          <a:solidFill>
            <a:srgbClr val="F5CB2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dirty="0" smtClean="0"/>
              <a:t>SAMPLE SAS CODE</a:t>
            </a:r>
            <a:endParaRPr lang="en-US" sz="5900" dirty="0"/>
          </a:p>
        </p:txBody>
      </p:sp>
      <p:sp>
        <p:nvSpPr>
          <p:cNvPr id="4" name="TextBox 3"/>
          <p:cNvSpPr txBox="1"/>
          <p:nvPr/>
        </p:nvSpPr>
        <p:spPr>
          <a:xfrm>
            <a:off x="33665655" y="12290622"/>
            <a:ext cx="9753600" cy="19331446"/>
          </a:xfrm>
          <a:prstGeom prst="rect">
            <a:avLst/>
          </a:prstGeom>
          <a:noFill/>
        </p:spPr>
        <p:txBody>
          <a:bodyPr wrap="square" rtlCol="0">
            <a:spAutoFit/>
          </a:bodyPr>
          <a:lstStyle/>
          <a:p>
            <a:pPr algn="l">
              <a:lnSpc>
                <a:spcPct val="100000"/>
              </a:lnSpc>
              <a:spcBef>
                <a:spcPts val="0"/>
              </a:spcBef>
              <a:spcAft>
                <a:spcPts val="0"/>
              </a:spcAft>
            </a:pPr>
            <a:r>
              <a:rPr lang="en-US" sz="2800" dirty="0">
                <a:solidFill>
                  <a:srgbClr val="000080"/>
                </a:solidFill>
                <a:latin typeface="+mj-lt"/>
                <a:ea typeface="Calibri"/>
                <a:cs typeface="Times New Roman"/>
              </a:rPr>
              <a:t>%macro</a:t>
            </a:r>
            <a:r>
              <a:rPr lang="en-US" sz="2800" dirty="0">
                <a:solidFill>
                  <a:srgbClr val="000000"/>
                </a:solidFill>
                <a:latin typeface="+mj-lt"/>
                <a:ea typeface="Calibri"/>
                <a:cs typeface="Times New Roman"/>
              </a:rPr>
              <a:t> </a:t>
            </a:r>
            <a:r>
              <a:rPr lang="en-US" sz="2800" b="0" dirty="0">
                <a:solidFill>
                  <a:srgbClr val="000000"/>
                </a:solidFill>
                <a:latin typeface="+mj-lt"/>
                <a:ea typeface="Calibri"/>
                <a:cs typeface="Times New Roman"/>
              </a:rPr>
              <a:t>samples</a:t>
            </a:r>
            <a:r>
              <a:rPr lang="en-US" sz="2800" b="0" dirty="0" smtClean="0">
                <a:solidFill>
                  <a:srgbClr val="000000"/>
                </a:solidFill>
                <a:latin typeface="+mj-lt"/>
                <a:ea typeface="Calibri"/>
                <a:cs typeface="Times New Roman"/>
              </a:rPr>
              <a:t>();</a:t>
            </a:r>
          </a:p>
          <a:p>
            <a:pPr algn="l">
              <a:lnSpc>
                <a:spcPct val="100000"/>
              </a:lnSpc>
              <a:spcBef>
                <a:spcPts val="0"/>
              </a:spcBef>
              <a:spcAft>
                <a:spcPts val="0"/>
              </a:spcAft>
            </a:pPr>
            <a:r>
              <a:rPr lang="en-US" sz="2800" b="0" dirty="0" smtClean="0">
                <a:solidFill>
                  <a:srgbClr val="008000"/>
                </a:solidFill>
                <a:latin typeface="+mj-lt"/>
                <a:ea typeface="Calibri"/>
                <a:cs typeface="Times New Roman"/>
              </a:rPr>
              <a:t>*</a:t>
            </a:r>
            <a:r>
              <a:rPr lang="en-US" sz="2800" b="0" dirty="0">
                <a:solidFill>
                  <a:srgbClr val="008000"/>
                </a:solidFill>
                <a:latin typeface="+mj-lt"/>
                <a:ea typeface="Calibri"/>
                <a:cs typeface="Times New Roman"/>
              </a:rPr>
              <a:t>Take 1,000 </a:t>
            </a:r>
            <a:r>
              <a:rPr lang="en-US" sz="2800" b="0" dirty="0" smtClean="0">
                <a:solidFill>
                  <a:srgbClr val="008000"/>
                </a:solidFill>
                <a:latin typeface="+mj-lt"/>
                <a:ea typeface="Calibri"/>
                <a:cs typeface="Times New Roman"/>
              </a:rPr>
              <a:t>samples </a:t>
            </a:r>
            <a:r>
              <a:rPr lang="en-US" sz="2800" b="0" dirty="0">
                <a:solidFill>
                  <a:srgbClr val="008000"/>
                </a:solidFill>
                <a:ea typeface="Calibri"/>
                <a:cs typeface="Times New Roman"/>
              </a:rPr>
              <a:t>stratified </a:t>
            </a:r>
            <a:r>
              <a:rPr lang="en-US" sz="2800" b="0" dirty="0" smtClean="0">
                <a:solidFill>
                  <a:srgbClr val="008000"/>
                </a:solidFill>
                <a:ea typeface="Calibri"/>
                <a:cs typeface="Times New Roman"/>
              </a:rPr>
              <a:t>by</a:t>
            </a:r>
            <a:r>
              <a:rPr lang="en-US" sz="2800" b="0" dirty="0" smtClean="0">
                <a:solidFill>
                  <a:srgbClr val="008000"/>
                </a:solidFill>
                <a:latin typeface="+mj-lt"/>
                <a:ea typeface="Calibri"/>
                <a:cs typeface="Times New Roman"/>
              </a:rPr>
              <a:t> </a:t>
            </a:r>
            <a:r>
              <a:rPr lang="en-US" sz="2800" b="0" dirty="0" err="1" smtClean="0">
                <a:solidFill>
                  <a:srgbClr val="008000"/>
                </a:solidFill>
                <a:latin typeface="+mj-lt"/>
                <a:ea typeface="Calibri"/>
                <a:cs typeface="Times New Roman"/>
              </a:rPr>
              <a:t>gestage</a:t>
            </a:r>
            <a:r>
              <a:rPr lang="en-US" sz="2800" b="0" dirty="0" smtClean="0">
                <a:solidFill>
                  <a:srgbClr val="008000"/>
                </a:solidFill>
                <a:latin typeface="+mj-lt"/>
                <a:ea typeface="Calibri"/>
                <a:cs typeface="Times New Roman"/>
              </a:rPr>
              <a:t> weighted </a:t>
            </a:r>
            <a:r>
              <a:rPr lang="en-US" sz="2800" b="0" dirty="0">
                <a:solidFill>
                  <a:srgbClr val="008000"/>
                </a:solidFill>
                <a:latin typeface="+mj-lt"/>
                <a:ea typeface="Calibri"/>
                <a:cs typeface="Times New Roman"/>
              </a:rPr>
              <a:t>toward smaller BMI infants;</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00FF"/>
                </a:solidFill>
                <a:latin typeface="+mj-lt"/>
                <a:ea typeface="Calibri"/>
                <a:cs typeface="Times New Roman"/>
              </a:rPr>
              <a:t>	%do</a:t>
            </a:r>
            <a:r>
              <a:rPr lang="en-US" sz="2800" b="0" dirty="0">
                <a:solidFill>
                  <a:srgbClr val="000000"/>
                </a:solidFill>
                <a:latin typeface="+mj-lt"/>
                <a:ea typeface="Calibri"/>
                <a:cs typeface="Times New Roman"/>
              </a:rPr>
              <a:t> </a:t>
            </a:r>
            <a:r>
              <a:rPr lang="en-US" sz="2800" b="0" dirty="0" err="1">
                <a:solidFill>
                  <a:srgbClr val="000000"/>
                </a:solidFill>
                <a:latin typeface="+mj-lt"/>
                <a:ea typeface="Calibri"/>
                <a:cs typeface="Times New Roman"/>
              </a:rPr>
              <a:t>i</a:t>
            </a:r>
            <a:r>
              <a:rPr lang="en-US" sz="2800" b="0" dirty="0">
                <a:solidFill>
                  <a:srgbClr val="000000"/>
                </a:solidFill>
                <a:latin typeface="+mj-lt"/>
                <a:ea typeface="Calibri"/>
                <a:cs typeface="Times New Roman"/>
              </a:rPr>
              <a:t>=</a:t>
            </a:r>
            <a:r>
              <a:rPr lang="en-US" sz="2800" b="0" dirty="0">
                <a:solidFill>
                  <a:srgbClr val="008080"/>
                </a:solidFill>
                <a:latin typeface="+mj-lt"/>
                <a:ea typeface="Calibri"/>
                <a:cs typeface="Times New Roman"/>
              </a:rPr>
              <a:t>1</a:t>
            </a:r>
            <a:r>
              <a:rPr lang="en-US" sz="2800" b="0" dirty="0">
                <a:solidFill>
                  <a:srgbClr val="000000"/>
                </a:solidFill>
                <a:latin typeface="+mj-lt"/>
                <a:ea typeface="Calibri"/>
                <a:cs typeface="Times New Roman"/>
              </a:rPr>
              <a:t> </a:t>
            </a:r>
            <a:r>
              <a:rPr lang="en-US" sz="2800" b="0" dirty="0">
                <a:solidFill>
                  <a:srgbClr val="0000FF"/>
                </a:solidFill>
                <a:latin typeface="+mj-lt"/>
                <a:ea typeface="Calibri"/>
                <a:cs typeface="Times New Roman"/>
              </a:rPr>
              <a:t>%to</a:t>
            </a:r>
            <a:r>
              <a:rPr lang="en-US" sz="2800" b="0" dirty="0">
                <a:solidFill>
                  <a:srgbClr val="000000"/>
                </a:solidFill>
                <a:latin typeface="+mj-lt"/>
                <a:ea typeface="Calibri"/>
                <a:cs typeface="Times New Roman"/>
              </a:rPr>
              <a:t> </a:t>
            </a:r>
            <a:r>
              <a:rPr lang="en-US" sz="2800" b="0" dirty="0">
                <a:solidFill>
                  <a:srgbClr val="008080"/>
                </a:solidFill>
                <a:latin typeface="+mj-lt"/>
                <a:ea typeface="Calibri"/>
                <a:cs typeface="Times New Roman"/>
              </a:rPr>
              <a:t>1000</a:t>
            </a:r>
            <a:r>
              <a:rPr lang="en-US" sz="2800" b="0" dirty="0">
                <a:solidFill>
                  <a:srgbClr val="000000"/>
                </a:solidFill>
                <a:latin typeface="+mj-lt"/>
                <a:ea typeface="Calibri"/>
                <a:cs typeface="Times New Roman"/>
              </a:rPr>
              <a:t>; </a:t>
            </a:r>
            <a:r>
              <a:rPr lang="en-US" sz="2800" b="0" dirty="0">
                <a:solidFill>
                  <a:srgbClr val="0000FF"/>
                </a:solidFill>
                <a:latin typeface="+mj-lt"/>
                <a:ea typeface="Calibri"/>
                <a:cs typeface="Times New Roman"/>
              </a:rPr>
              <a:t>%let</a:t>
            </a:r>
            <a:r>
              <a:rPr lang="en-US" sz="2800" b="0" dirty="0">
                <a:solidFill>
                  <a:srgbClr val="000000"/>
                </a:solidFill>
                <a:latin typeface="+mj-lt"/>
                <a:ea typeface="Calibri"/>
                <a:cs typeface="Times New Roman"/>
              </a:rPr>
              <a:t> d1=</a:t>
            </a:r>
            <a:r>
              <a:rPr lang="en-US" sz="2800" b="0" dirty="0" err="1">
                <a:solidFill>
                  <a:srgbClr val="000000"/>
                </a:solidFill>
                <a:latin typeface="+mj-lt"/>
                <a:ea typeface="Calibri"/>
                <a:cs typeface="Times New Roman"/>
              </a:rPr>
              <a:t>trial&amp;i</a:t>
            </a:r>
            <a:r>
              <a:rPr lang="en-US" sz="2800" b="0" dirty="0">
                <a:solidFill>
                  <a:srgbClr val="000000"/>
                </a:solidFill>
                <a:latin typeface="+mj-lt"/>
                <a:ea typeface="Calibri"/>
                <a:cs typeface="Times New Roman"/>
              </a:rPr>
              <a:t>.;</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00FF"/>
                </a:solidFill>
                <a:latin typeface="+mj-lt"/>
                <a:ea typeface="Calibri"/>
                <a:cs typeface="Times New Roman"/>
              </a:rPr>
              <a:t>	%let</a:t>
            </a:r>
            <a:r>
              <a:rPr lang="en-US" sz="2800" b="0" dirty="0">
                <a:solidFill>
                  <a:srgbClr val="000000"/>
                </a:solidFill>
                <a:latin typeface="+mj-lt"/>
                <a:ea typeface="Calibri"/>
                <a:cs typeface="Times New Roman"/>
              </a:rPr>
              <a:t> d2=</a:t>
            </a:r>
            <a:r>
              <a:rPr lang="en-US" sz="2800" b="0" dirty="0" err="1">
                <a:solidFill>
                  <a:srgbClr val="000000"/>
                </a:solidFill>
                <a:latin typeface="+mj-lt"/>
                <a:ea typeface="Calibri"/>
                <a:cs typeface="Times New Roman"/>
              </a:rPr>
              <a:t>ParEstallresponse&amp;i</a:t>
            </a:r>
            <a:r>
              <a:rPr lang="en-US" sz="2800" b="0" dirty="0">
                <a:solidFill>
                  <a:srgbClr val="000000"/>
                </a:solidFill>
                <a:latin typeface="+mj-lt"/>
                <a:ea typeface="Calibri"/>
                <a:cs typeface="Times New Roman"/>
              </a:rPr>
              <a:t>.;</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0000"/>
                </a:solidFill>
                <a:latin typeface="+mj-lt"/>
                <a:ea typeface="Calibri"/>
                <a:cs typeface="Times New Roman"/>
              </a:rPr>
              <a:t> </a:t>
            </a:r>
            <a:r>
              <a:rPr lang="en-US" sz="2800" b="0" dirty="0" err="1" smtClean="0">
                <a:solidFill>
                  <a:srgbClr val="000000"/>
                </a:solidFill>
                <a:latin typeface="+mj-lt"/>
                <a:ea typeface="Calibri"/>
                <a:cs typeface="Times New Roman"/>
              </a:rPr>
              <a:t>proc</a:t>
            </a:r>
            <a:r>
              <a:rPr lang="en-US" sz="2800" b="0" dirty="0" smtClean="0">
                <a:solidFill>
                  <a:srgbClr val="000000"/>
                </a:solidFill>
                <a:latin typeface="+mj-lt"/>
                <a:ea typeface="Calibri"/>
                <a:cs typeface="Times New Roman"/>
              </a:rPr>
              <a:t> </a:t>
            </a:r>
            <a:r>
              <a:rPr lang="en-US" sz="2800" b="0" dirty="0" err="1">
                <a:solidFill>
                  <a:srgbClr val="000000"/>
                </a:solidFill>
                <a:latin typeface="+mj-lt"/>
                <a:ea typeface="Calibri"/>
                <a:cs typeface="Times New Roman"/>
              </a:rPr>
              <a:t>surveyselect</a:t>
            </a:r>
            <a:r>
              <a:rPr lang="en-US" sz="2800" b="0" dirty="0">
                <a:solidFill>
                  <a:srgbClr val="000000"/>
                </a:solidFill>
                <a:latin typeface="+mj-lt"/>
                <a:ea typeface="Calibri"/>
                <a:cs typeface="Times New Roman"/>
              </a:rPr>
              <a:t> data=</a:t>
            </a:r>
            <a:r>
              <a:rPr lang="en-US" sz="2800" b="0" dirty="0" err="1">
                <a:solidFill>
                  <a:srgbClr val="000000"/>
                </a:solidFill>
                <a:latin typeface="+mj-lt"/>
                <a:ea typeface="Calibri"/>
                <a:cs typeface="Times New Roman"/>
              </a:rPr>
              <a:t>gbg.csboysgirlsSUB</a:t>
            </a:r>
            <a:r>
              <a:rPr lang="en-US" sz="2800" b="0" dirty="0">
                <a:solidFill>
                  <a:srgbClr val="000000"/>
                </a:solidFill>
                <a:latin typeface="+mj-lt"/>
                <a:ea typeface="Calibri"/>
                <a:cs typeface="Times New Roman"/>
              </a:rPr>
              <a:t> </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0000"/>
                </a:solidFill>
                <a:latin typeface="+mj-lt"/>
                <a:ea typeface="Calibri"/>
                <a:cs typeface="Times New Roman"/>
              </a:rPr>
              <a:t>	method=</a:t>
            </a:r>
            <a:r>
              <a:rPr lang="en-US" sz="2800" b="0" dirty="0" err="1">
                <a:solidFill>
                  <a:srgbClr val="000000"/>
                </a:solidFill>
                <a:latin typeface="+mj-lt"/>
                <a:ea typeface="Calibri"/>
                <a:cs typeface="Times New Roman"/>
              </a:rPr>
              <a:t>pps</a:t>
            </a:r>
            <a:r>
              <a:rPr lang="en-US" sz="2800" b="0" dirty="0">
                <a:solidFill>
                  <a:srgbClr val="000000"/>
                </a:solidFill>
                <a:latin typeface="+mj-lt"/>
                <a:ea typeface="Calibri"/>
                <a:cs typeface="Times New Roman"/>
              </a:rPr>
              <a:t> </a:t>
            </a:r>
            <a:r>
              <a:rPr lang="en-US" sz="2800" b="0" dirty="0" err="1" smtClean="0">
                <a:solidFill>
                  <a:srgbClr val="000000"/>
                </a:solidFill>
                <a:latin typeface="+mj-lt"/>
                <a:ea typeface="Calibri"/>
                <a:cs typeface="Times New Roman"/>
              </a:rPr>
              <a:t>sampsize</a:t>
            </a:r>
            <a:r>
              <a:rPr lang="en-US" sz="2800" b="0" dirty="0">
                <a:solidFill>
                  <a:srgbClr val="000000"/>
                </a:solidFill>
                <a:latin typeface="+mj-lt"/>
                <a:ea typeface="Calibri"/>
                <a:cs typeface="Times New Roman"/>
              </a:rPr>
              <a:t>=(</a:t>
            </a:r>
            <a:r>
              <a:rPr lang="en-US" sz="2800" dirty="0">
                <a:solidFill>
                  <a:srgbClr val="008080"/>
                </a:solidFill>
                <a:latin typeface="+mj-lt"/>
                <a:ea typeface="Calibri"/>
                <a:cs typeface="Times New Roman"/>
              </a:rPr>
              <a:t>3</a:t>
            </a:r>
            <a:r>
              <a:rPr lang="en-US" sz="2800" dirty="0">
                <a:solidFill>
                  <a:srgbClr val="000000"/>
                </a:solidFill>
                <a:latin typeface="+mj-lt"/>
                <a:ea typeface="Calibri"/>
                <a:cs typeface="Times New Roman"/>
              </a:rPr>
              <a:t> </a:t>
            </a:r>
            <a:r>
              <a:rPr lang="en-US" sz="2800" dirty="0">
                <a:solidFill>
                  <a:srgbClr val="008080"/>
                </a:solidFill>
                <a:latin typeface="+mj-lt"/>
                <a:ea typeface="Calibri"/>
                <a:cs typeface="Times New Roman"/>
              </a:rPr>
              <a:t>5</a:t>
            </a:r>
            <a:r>
              <a:rPr lang="en-US" sz="2800" dirty="0">
                <a:solidFill>
                  <a:srgbClr val="000000"/>
                </a:solidFill>
                <a:latin typeface="+mj-lt"/>
                <a:ea typeface="Calibri"/>
                <a:cs typeface="Times New Roman"/>
              </a:rPr>
              <a:t> </a:t>
            </a:r>
            <a:r>
              <a:rPr lang="en-US" sz="2800" dirty="0">
                <a:solidFill>
                  <a:srgbClr val="008080"/>
                </a:solidFill>
                <a:latin typeface="+mj-lt"/>
                <a:ea typeface="Calibri"/>
                <a:cs typeface="Times New Roman"/>
              </a:rPr>
              <a:t>6</a:t>
            </a:r>
            <a:r>
              <a:rPr lang="en-US" sz="2800" dirty="0">
                <a:solidFill>
                  <a:srgbClr val="000000"/>
                </a:solidFill>
                <a:latin typeface="+mj-lt"/>
                <a:ea typeface="Calibri"/>
                <a:cs typeface="Times New Roman"/>
              </a:rPr>
              <a:t> </a:t>
            </a:r>
            <a:r>
              <a:rPr lang="en-US" sz="2800" dirty="0">
                <a:solidFill>
                  <a:srgbClr val="008080"/>
                </a:solidFill>
                <a:latin typeface="+mj-lt"/>
                <a:ea typeface="Calibri"/>
                <a:cs typeface="Times New Roman"/>
              </a:rPr>
              <a:t>24</a:t>
            </a:r>
            <a:r>
              <a:rPr lang="en-US" sz="2800" dirty="0">
                <a:solidFill>
                  <a:srgbClr val="000000"/>
                </a:solidFill>
                <a:latin typeface="+mj-lt"/>
                <a:ea typeface="Calibri"/>
                <a:cs typeface="Times New Roman"/>
              </a:rPr>
              <a:t> </a:t>
            </a:r>
            <a:r>
              <a:rPr lang="en-US" sz="2800" dirty="0">
                <a:solidFill>
                  <a:srgbClr val="008080"/>
                </a:solidFill>
                <a:latin typeface="+mj-lt"/>
                <a:ea typeface="Calibri"/>
                <a:cs typeface="Times New Roman"/>
              </a:rPr>
              <a:t>50</a:t>
            </a:r>
            <a:r>
              <a:rPr lang="en-US" sz="2800" dirty="0">
                <a:solidFill>
                  <a:srgbClr val="000000"/>
                </a:solidFill>
                <a:latin typeface="+mj-lt"/>
                <a:ea typeface="Calibri"/>
                <a:cs typeface="Times New Roman"/>
              </a:rPr>
              <a:t> </a:t>
            </a:r>
            <a:r>
              <a:rPr lang="en-US" sz="2800" dirty="0">
                <a:solidFill>
                  <a:srgbClr val="008080"/>
                </a:solidFill>
                <a:latin typeface="+mj-lt"/>
                <a:ea typeface="Calibri"/>
                <a:cs typeface="Times New Roman"/>
              </a:rPr>
              <a:t>132</a:t>
            </a:r>
            <a:r>
              <a:rPr lang="en-US" sz="2800" dirty="0">
                <a:solidFill>
                  <a:srgbClr val="000000"/>
                </a:solidFill>
                <a:latin typeface="+mj-lt"/>
                <a:ea typeface="Calibri"/>
                <a:cs typeface="Times New Roman"/>
              </a:rPr>
              <a:t> </a:t>
            </a:r>
            <a:r>
              <a:rPr lang="en-US" sz="2800" dirty="0">
                <a:solidFill>
                  <a:srgbClr val="008080"/>
                </a:solidFill>
                <a:latin typeface="+mj-lt"/>
                <a:ea typeface="Calibri"/>
                <a:cs typeface="Times New Roman"/>
              </a:rPr>
              <a:t>184</a:t>
            </a:r>
            <a:r>
              <a:rPr lang="en-US" sz="2800" dirty="0">
                <a:solidFill>
                  <a:srgbClr val="000000"/>
                </a:solidFill>
                <a:latin typeface="+mj-lt"/>
                <a:ea typeface="Calibri"/>
                <a:cs typeface="Times New Roman"/>
              </a:rPr>
              <a:t> </a:t>
            </a:r>
            <a:r>
              <a:rPr lang="en-US" sz="2800" dirty="0">
                <a:solidFill>
                  <a:srgbClr val="008080"/>
                </a:solidFill>
                <a:latin typeface="+mj-lt"/>
                <a:ea typeface="Calibri"/>
                <a:cs typeface="Times New Roman"/>
              </a:rPr>
              <a:t>276</a:t>
            </a:r>
            <a:r>
              <a:rPr lang="en-US" sz="2800" dirty="0">
                <a:solidFill>
                  <a:srgbClr val="000000"/>
                </a:solidFill>
                <a:latin typeface="+mj-lt"/>
                <a:ea typeface="Calibri"/>
                <a:cs typeface="Times New Roman"/>
              </a:rPr>
              <a:t> </a:t>
            </a:r>
            <a:r>
              <a:rPr lang="en-US" sz="2800" dirty="0" smtClean="0">
                <a:solidFill>
                  <a:srgbClr val="008080"/>
                </a:solidFill>
                <a:latin typeface="+mj-lt"/>
                <a:ea typeface="Calibri"/>
                <a:cs typeface="Times New Roman"/>
              </a:rPr>
              <a:t>213</a:t>
            </a:r>
            <a:r>
              <a:rPr lang="en-US" sz="2800" dirty="0" smtClean="0">
                <a:solidFill>
                  <a:srgbClr val="000000"/>
                </a:solidFill>
                <a:latin typeface="+mj-lt"/>
                <a:ea typeface="Calibri"/>
                <a:cs typeface="Times New Roman"/>
              </a:rPr>
              <a:t> </a:t>
            </a:r>
            <a:r>
              <a:rPr lang="en-US" sz="2800" dirty="0">
                <a:solidFill>
                  <a:srgbClr val="008080"/>
                </a:solidFill>
                <a:latin typeface="+mj-lt"/>
                <a:ea typeface="Calibri"/>
                <a:cs typeface="Times New Roman"/>
              </a:rPr>
              <a:t>92</a:t>
            </a:r>
            <a:r>
              <a:rPr lang="en-US" sz="2800" b="0" dirty="0">
                <a:solidFill>
                  <a:srgbClr val="000000"/>
                </a:solidFill>
                <a:latin typeface="+mj-lt"/>
                <a:ea typeface="Calibri"/>
                <a:cs typeface="Times New Roman"/>
              </a:rPr>
              <a:t>) </a:t>
            </a:r>
            <a:r>
              <a:rPr lang="en-US" sz="2800" b="0" dirty="0" smtClean="0">
                <a:solidFill>
                  <a:srgbClr val="000000"/>
                </a:solidFill>
                <a:latin typeface="+mj-lt"/>
                <a:ea typeface="Calibri"/>
                <a:cs typeface="Times New Roman"/>
              </a:rPr>
              <a:t>	out=</a:t>
            </a:r>
            <a:r>
              <a:rPr lang="en-US" sz="2800" b="0" dirty="0" err="1" smtClean="0">
                <a:solidFill>
                  <a:srgbClr val="000000"/>
                </a:solidFill>
                <a:latin typeface="+mj-lt"/>
                <a:ea typeface="Calibri"/>
                <a:cs typeface="Times New Roman"/>
              </a:rPr>
              <a:t>trial&amp;</a:t>
            </a:r>
            <a:r>
              <a:rPr lang="en-US" sz="2800" b="0" dirty="0" err="1" smtClean="0">
                <a:solidFill>
                  <a:srgbClr val="008080"/>
                </a:solidFill>
                <a:latin typeface="+mj-lt"/>
                <a:ea typeface="Calibri"/>
                <a:cs typeface="Times New Roman"/>
              </a:rPr>
              <a:t>i</a:t>
            </a:r>
            <a:r>
              <a:rPr lang="en-US" sz="2800" b="0" dirty="0">
                <a:solidFill>
                  <a:srgbClr val="008080"/>
                </a:solidFill>
                <a:latin typeface="+mj-lt"/>
                <a:ea typeface="Calibri"/>
                <a:cs typeface="Times New Roman"/>
              </a:rPr>
              <a:t>.</a:t>
            </a:r>
            <a:r>
              <a:rPr lang="en-US" sz="2800" b="0" dirty="0">
                <a:solidFill>
                  <a:srgbClr val="000000"/>
                </a:solidFill>
                <a:latin typeface="+mj-lt"/>
                <a:ea typeface="Calibri"/>
                <a:cs typeface="Times New Roman"/>
              </a:rPr>
              <a:t>; size </a:t>
            </a:r>
            <a:r>
              <a:rPr lang="en-US" sz="2800" b="0" dirty="0" err="1">
                <a:solidFill>
                  <a:srgbClr val="000000"/>
                </a:solidFill>
                <a:latin typeface="+mj-lt"/>
                <a:ea typeface="Calibri"/>
                <a:cs typeface="Times New Roman"/>
              </a:rPr>
              <a:t>recBMI</a:t>
            </a:r>
            <a:r>
              <a:rPr lang="en-US" sz="2800" b="0" dirty="0">
                <a:solidFill>
                  <a:srgbClr val="000000"/>
                </a:solidFill>
                <a:latin typeface="+mj-lt"/>
                <a:ea typeface="Calibri"/>
                <a:cs typeface="Times New Roman"/>
              </a:rPr>
              <a:t>;  </a:t>
            </a:r>
            <a:r>
              <a:rPr lang="en-US" sz="2800" b="0" dirty="0" smtClean="0">
                <a:solidFill>
                  <a:srgbClr val="000000"/>
                </a:solidFill>
                <a:latin typeface="+mj-lt"/>
                <a:ea typeface="Calibri"/>
                <a:cs typeface="Times New Roman"/>
              </a:rPr>
              <a:t>strata </a:t>
            </a:r>
            <a:r>
              <a:rPr lang="en-US" sz="2800" b="0" dirty="0" err="1" smtClean="0">
                <a:solidFill>
                  <a:srgbClr val="000000"/>
                </a:solidFill>
                <a:latin typeface="+mj-lt"/>
                <a:ea typeface="Calibri"/>
                <a:cs typeface="Times New Roman"/>
              </a:rPr>
              <a:t>gestage</a:t>
            </a:r>
            <a:r>
              <a:rPr lang="en-US" sz="2800" b="0" dirty="0" smtClean="0">
                <a:solidFill>
                  <a:srgbClr val="000000"/>
                </a:solidFill>
                <a:latin typeface="+mj-lt"/>
                <a:ea typeface="Calibri"/>
                <a:cs typeface="Times New Roman"/>
              </a:rPr>
              <a:t>; run</a:t>
            </a:r>
            <a:r>
              <a:rPr lang="en-US" sz="2800" b="0" dirty="0">
                <a:solidFill>
                  <a:srgbClr val="000000"/>
                </a:solidFill>
                <a:latin typeface="+mj-lt"/>
                <a:ea typeface="Calibri"/>
                <a:cs typeface="Times New Roman"/>
              </a:rPr>
              <a:t>;</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0000"/>
                </a:solidFill>
                <a:latin typeface="+mj-lt"/>
                <a:ea typeface="Calibri"/>
                <a:cs typeface="Times New Roman"/>
              </a:rPr>
              <a:t> </a:t>
            </a:r>
            <a:r>
              <a:rPr lang="en-US" sz="2800" b="0" dirty="0" smtClean="0">
                <a:solidFill>
                  <a:srgbClr val="008000"/>
                </a:solidFill>
                <a:latin typeface="+mj-lt"/>
                <a:ea typeface="Calibri"/>
                <a:cs typeface="Times New Roman"/>
              </a:rPr>
              <a:t>*</a:t>
            </a:r>
            <a:r>
              <a:rPr lang="en-US" sz="2800" b="0" dirty="0">
                <a:solidFill>
                  <a:srgbClr val="008000"/>
                </a:solidFill>
                <a:latin typeface="+mj-lt"/>
                <a:ea typeface="Calibri"/>
                <a:cs typeface="Times New Roman"/>
              </a:rPr>
              <a:t>Regression model to calculate Benn powers;</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0000"/>
                </a:solidFill>
                <a:latin typeface="+mj-lt"/>
                <a:ea typeface="Calibri"/>
                <a:cs typeface="Times New Roman"/>
              </a:rPr>
              <a:t>proc </a:t>
            </a:r>
            <a:r>
              <a:rPr lang="en-US" sz="2800" b="0" dirty="0" err="1">
                <a:solidFill>
                  <a:srgbClr val="000000"/>
                </a:solidFill>
                <a:latin typeface="+mj-lt"/>
                <a:ea typeface="Calibri"/>
                <a:cs typeface="Times New Roman"/>
              </a:rPr>
              <a:t>reg</a:t>
            </a:r>
            <a:r>
              <a:rPr lang="en-US" sz="2800" b="0" dirty="0">
                <a:solidFill>
                  <a:srgbClr val="000000"/>
                </a:solidFill>
                <a:latin typeface="+mj-lt"/>
                <a:ea typeface="Calibri"/>
                <a:cs typeface="Times New Roman"/>
              </a:rPr>
              <a:t> data=&amp;d1; </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0000"/>
                </a:solidFill>
                <a:latin typeface="+mj-lt"/>
                <a:ea typeface="Calibri"/>
                <a:cs typeface="Times New Roman"/>
              </a:rPr>
              <a:t>	model </a:t>
            </a:r>
            <a:r>
              <a:rPr lang="en-US" sz="2800" b="0" dirty="0" err="1">
                <a:solidFill>
                  <a:srgbClr val="000000"/>
                </a:solidFill>
                <a:latin typeface="+mj-lt"/>
                <a:ea typeface="Calibri"/>
                <a:cs typeface="Times New Roman"/>
              </a:rPr>
              <a:t>lnweight</a:t>
            </a:r>
            <a:r>
              <a:rPr lang="en-US" sz="2800" b="0" dirty="0">
                <a:solidFill>
                  <a:srgbClr val="000000"/>
                </a:solidFill>
                <a:latin typeface="+mj-lt"/>
                <a:ea typeface="Calibri"/>
                <a:cs typeface="Times New Roman"/>
              </a:rPr>
              <a:t>=</a:t>
            </a:r>
            <a:r>
              <a:rPr lang="en-US" sz="2800" b="0" dirty="0" err="1">
                <a:solidFill>
                  <a:srgbClr val="000000"/>
                </a:solidFill>
                <a:latin typeface="+mj-lt"/>
                <a:ea typeface="Calibri"/>
                <a:cs typeface="Times New Roman"/>
              </a:rPr>
              <a:t>lnlength</a:t>
            </a:r>
            <a:r>
              <a:rPr lang="en-US" sz="2800" b="0" dirty="0">
                <a:solidFill>
                  <a:srgbClr val="000000"/>
                </a:solidFill>
                <a:latin typeface="+mj-lt"/>
                <a:ea typeface="Calibri"/>
                <a:cs typeface="Times New Roman"/>
              </a:rPr>
              <a:t>; by </a:t>
            </a:r>
            <a:r>
              <a:rPr lang="en-US" sz="2800" b="0" dirty="0" err="1">
                <a:solidFill>
                  <a:srgbClr val="000000"/>
                </a:solidFill>
                <a:latin typeface="+mj-lt"/>
                <a:ea typeface="Calibri"/>
                <a:cs typeface="Times New Roman"/>
              </a:rPr>
              <a:t>gestage</a:t>
            </a:r>
            <a:r>
              <a:rPr lang="en-US" sz="2800" b="0" dirty="0">
                <a:solidFill>
                  <a:srgbClr val="000000"/>
                </a:solidFill>
                <a:latin typeface="+mj-lt"/>
                <a:ea typeface="Calibri"/>
                <a:cs typeface="Times New Roman"/>
              </a:rPr>
              <a:t>;</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0000"/>
                </a:solidFill>
                <a:latin typeface="+mj-lt"/>
                <a:ea typeface="Calibri"/>
                <a:cs typeface="Times New Roman"/>
              </a:rPr>
              <a:t>	</a:t>
            </a:r>
            <a:r>
              <a:rPr lang="en-US" sz="2800" b="0" dirty="0" err="1">
                <a:solidFill>
                  <a:srgbClr val="000000"/>
                </a:solidFill>
                <a:latin typeface="+mj-lt"/>
                <a:ea typeface="Calibri"/>
                <a:cs typeface="Times New Roman"/>
              </a:rPr>
              <a:t>ods</a:t>
            </a:r>
            <a:r>
              <a:rPr lang="en-US" sz="2800" b="0" dirty="0">
                <a:solidFill>
                  <a:srgbClr val="000000"/>
                </a:solidFill>
                <a:latin typeface="+mj-lt"/>
                <a:ea typeface="Calibri"/>
                <a:cs typeface="Times New Roman"/>
              </a:rPr>
              <a:t> output 			</a:t>
            </a:r>
            <a:r>
              <a:rPr lang="en-US" sz="2800" b="0" dirty="0" err="1" smtClean="0">
                <a:solidFill>
                  <a:srgbClr val="000000"/>
                </a:solidFill>
                <a:latin typeface="+mj-lt"/>
                <a:ea typeface="Calibri"/>
                <a:cs typeface="Times New Roman"/>
              </a:rPr>
              <a:t>parameterestimates</a:t>
            </a:r>
            <a:r>
              <a:rPr lang="en-US" sz="2800" b="0" dirty="0" smtClean="0">
                <a:solidFill>
                  <a:srgbClr val="000000"/>
                </a:solidFill>
                <a:latin typeface="+mj-lt"/>
                <a:ea typeface="Calibri"/>
                <a:cs typeface="Times New Roman"/>
              </a:rPr>
              <a:t>=</a:t>
            </a:r>
            <a:r>
              <a:rPr lang="en-US" sz="2800" b="0" dirty="0" err="1" smtClean="0">
                <a:solidFill>
                  <a:srgbClr val="000000"/>
                </a:solidFill>
                <a:latin typeface="+mj-lt"/>
                <a:ea typeface="Calibri"/>
                <a:cs typeface="Times New Roman"/>
              </a:rPr>
              <a:t>ParEstallresponse&amp;i</a:t>
            </a:r>
            <a:r>
              <a:rPr lang="en-US" sz="2800" b="0" dirty="0" smtClean="0">
                <a:solidFill>
                  <a:srgbClr val="000000"/>
                </a:solidFill>
                <a:latin typeface="+mj-lt"/>
                <a:ea typeface="Calibri"/>
                <a:cs typeface="Times New Roman"/>
              </a:rPr>
              <a:t>; run;</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8000"/>
                </a:solidFill>
                <a:latin typeface="+mj-lt"/>
                <a:ea typeface="Calibri"/>
                <a:cs typeface="Times New Roman"/>
              </a:rPr>
              <a:t>*Extract </a:t>
            </a:r>
            <a:r>
              <a:rPr lang="en-US" sz="2800" b="0" dirty="0" err="1">
                <a:solidFill>
                  <a:srgbClr val="008000"/>
                </a:solidFill>
                <a:latin typeface="+mj-lt"/>
                <a:ea typeface="Calibri"/>
                <a:cs typeface="Times New Roman"/>
              </a:rPr>
              <a:t>GestAge</a:t>
            </a:r>
            <a:r>
              <a:rPr lang="en-US" sz="2800" b="0" dirty="0">
                <a:solidFill>
                  <a:srgbClr val="008000"/>
                </a:solidFill>
                <a:latin typeface="+mj-lt"/>
                <a:ea typeface="Calibri"/>
                <a:cs typeface="Times New Roman"/>
              </a:rPr>
              <a:t> and Benn powers from reg. output;</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0000"/>
                </a:solidFill>
                <a:latin typeface="+mj-lt"/>
                <a:ea typeface="Calibri"/>
                <a:cs typeface="Times New Roman"/>
              </a:rPr>
              <a:t>data </a:t>
            </a:r>
            <a:r>
              <a:rPr lang="en-US" sz="2800" b="0" dirty="0" err="1">
                <a:solidFill>
                  <a:srgbClr val="000000"/>
                </a:solidFill>
                <a:latin typeface="+mj-lt"/>
                <a:ea typeface="Calibri"/>
                <a:cs typeface="Times New Roman"/>
              </a:rPr>
              <a:t>benn&amp;</a:t>
            </a:r>
            <a:r>
              <a:rPr lang="en-US" sz="2800" b="0" dirty="0" err="1">
                <a:solidFill>
                  <a:srgbClr val="008080"/>
                </a:solidFill>
                <a:latin typeface="+mj-lt"/>
                <a:ea typeface="Calibri"/>
                <a:cs typeface="Times New Roman"/>
              </a:rPr>
              <a:t>i</a:t>
            </a:r>
            <a:r>
              <a:rPr lang="en-US" sz="2800" b="0" dirty="0">
                <a:solidFill>
                  <a:srgbClr val="008080"/>
                </a:solidFill>
                <a:latin typeface="+mj-lt"/>
                <a:ea typeface="Calibri"/>
                <a:cs typeface="Times New Roman"/>
              </a:rPr>
              <a:t>.</a:t>
            </a:r>
            <a:r>
              <a:rPr lang="en-US" sz="2800" b="0" dirty="0">
                <a:solidFill>
                  <a:srgbClr val="000000"/>
                </a:solidFill>
                <a:latin typeface="+mj-lt"/>
                <a:ea typeface="Calibri"/>
                <a:cs typeface="Times New Roman"/>
              </a:rPr>
              <a:t>;</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0000"/>
                </a:solidFill>
                <a:latin typeface="+mj-lt"/>
                <a:ea typeface="Calibri"/>
                <a:cs typeface="Times New Roman"/>
              </a:rPr>
              <a:t>	set &amp;d2;</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0000"/>
                </a:solidFill>
                <a:latin typeface="+mj-lt"/>
                <a:ea typeface="Calibri"/>
                <a:cs typeface="Times New Roman"/>
              </a:rPr>
              <a:t>	if variable = </a:t>
            </a:r>
            <a:r>
              <a:rPr lang="en-US" sz="2800" b="0" dirty="0">
                <a:solidFill>
                  <a:srgbClr val="800080"/>
                </a:solidFill>
                <a:latin typeface="+mj-lt"/>
                <a:ea typeface="Calibri"/>
                <a:cs typeface="Times New Roman"/>
              </a:rPr>
              <a:t>"Intercept"</a:t>
            </a:r>
            <a:r>
              <a:rPr lang="en-US" sz="2800" b="0" dirty="0">
                <a:solidFill>
                  <a:srgbClr val="000000"/>
                </a:solidFill>
                <a:latin typeface="+mj-lt"/>
                <a:ea typeface="Calibri"/>
                <a:cs typeface="Times New Roman"/>
              </a:rPr>
              <a:t> then delete;</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0000"/>
                </a:solidFill>
                <a:latin typeface="+mj-lt"/>
                <a:ea typeface="Calibri"/>
                <a:cs typeface="Times New Roman"/>
              </a:rPr>
              <a:t>	</a:t>
            </a:r>
            <a:r>
              <a:rPr lang="en-US" sz="2800" b="0" dirty="0" err="1">
                <a:solidFill>
                  <a:srgbClr val="000000"/>
                </a:solidFill>
                <a:latin typeface="+mj-lt"/>
                <a:ea typeface="Calibri"/>
                <a:cs typeface="Times New Roman"/>
              </a:rPr>
              <a:t>bennallresponseest</a:t>
            </a:r>
            <a:r>
              <a:rPr lang="en-US" sz="2800" b="0" dirty="0">
                <a:solidFill>
                  <a:srgbClr val="000000"/>
                </a:solidFill>
                <a:latin typeface="+mj-lt"/>
                <a:ea typeface="Calibri"/>
                <a:cs typeface="Times New Roman"/>
              </a:rPr>
              <a:t> = estimate;</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0000"/>
                </a:solidFill>
                <a:latin typeface="+mj-lt"/>
                <a:ea typeface="Calibri"/>
                <a:cs typeface="Times New Roman"/>
              </a:rPr>
              <a:t>	keep </a:t>
            </a:r>
            <a:r>
              <a:rPr lang="en-US" sz="2800" b="0" dirty="0" err="1">
                <a:solidFill>
                  <a:srgbClr val="000000"/>
                </a:solidFill>
                <a:latin typeface="+mj-lt"/>
                <a:ea typeface="Calibri"/>
                <a:cs typeface="Times New Roman"/>
              </a:rPr>
              <a:t>gestage</a:t>
            </a:r>
            <a:r>
              <a:rPr lang="en-US" sz="2800" b="0" dirty="0">
                <a:solidFill>
                  <a:srgbClr val="000000"/>
                </a:solidFill>
                <a:latin typeface="+mj-lt"/>
                <a:ea typeface="Calibri"/>
                <a:cs typeface="Times New Roman"/>
              </a:rPr>
              <a:t> </a:t>
            </a:r>
            <a:r>
              <a:rPr lang="en-US" sz="2800" b="0" dirty="0" err="1" smtClean="0">
                <a:solidFill>
                  <a:srgbClr val="000000"/>
                </a:solidFill>
                <a:latin typeface="+mj-lt"/>
                <a:ea typeface="Calibri"/>
                <a:cs typeface="Times New Roman"/>
              </a:rPr>
              <a:t>bennallresponseest</a:t>
            </a:r>
            <a:r>
              <a:rPr lang="en-US" sz="2800" b="0" dirty="0" smtClean="0">
                <a:solidFill>
                  <a:srgbClr val="000000"/>
                </a:solidFill>
                <a:latin typeface="+mj-lt"/>
                <a:ea typeface="Calibri"/>
                <a:cs typeface="Times New Roman"/>
              </a:rPr>
              <a:t>; run;</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00FF"/>
                </a:solidFill>
                <a:latin typeface="+mj-lt"/>
                <a:ea typeface="Calibri"/>
                <a:cs typeface="Times New Roman"/>
              </a:rPr>
              <a:t>%end</a:t>
            </a:r>
            <a:r>
              <a:rPr lang="en-US" sz="2800" b="0" dirty="0">
                <a:solidFill>
                  <a:srgbClr val="000000"/>
                </a:solidFill>
                <a:latin typeface="+mj-lt"/>
                <a:ea typeface="Calibri"/>
                <a:cs typeface="Times New Roman"/>
              </a:rPr>
              <a:t>; </a:t>
            </a:r>
            <a:r>
              <a:rPr lang="en-US" sz="2800" dirty="0">
                <a:solidFill>
                  <a:srgbClr val="000080"/>
                </a:solidFill>
                <a:latin typeface="+mj-lt"/>
                <a:ea typeface="Calibri"/>
                <a:cs typeface="Times New Roman"/>
              </a:rPr>
              <a:t>%mend</a:t>
            </a:r>
            <a:r>
              <a:rPr lang="en-US" sz="2800" b="0" dirty="0">
                <a:solidFill>
                  <a:srgbClr val="000000"/>
                </a:solidFill>
                <a:latin typeface="+mj-lt"/>
                <a:ea typeface="Calibri"/>
                <a:cs typeface="Times New Roman"/>
              </a:rPr>
              <a:t>;</a:t>
            </a:r>
            <a:r>
              <a:rPr lang="en-US" sz="2800" dirty="0">
                <a:solidFill>
                  <a:srgbClr val="000000"/>
                </a:solidFill>
                <a:latin typeface="+mj-lt"/>
                <a:ea typeface="Calibri"/>
                <a:cs typeface="Times New Roman"/>
              </a:rPr>
              <a:t> </a:t>
            </a:r>
            <a:endParaRPr lang="en-US" sz="2800" dirty="0" smtClean="0">
              <a:solidFill>
                <a:srgbClr val="000000"/>
              </a:solidFill>
              <a:latin typeface="+mj-lt"/>
              <a:ea typeface="Calibri"/>
              <a:cs typeface="Times New Roman"/>
            </a:endParaRPr>
          </a:p>
          <a:p>
            <a:pPr algn="l">
              <a:lnSpc>
                <a:spcPct val="100000"/>
              </a:lnSpc>
              <a:spcBef>
                <a:spcPts val="0"/>
              </a:spcBef>
              <a:spcAft>
                <a:spcPts val="0"/>
              </a:spcAft>
            </a:pPr>
            <a:r>
              <a:rPr lang="en-US" sz="2800" i="1" dirty="0" smtClean="0">
                <a:solidFill>
                  <a:srgbClr val="000000"/>
                </a:solidFill>
                <a:latin typeface="+mj-lt"/>
                <a:ea typeface="Calibri"/>
                <a:cs typeface="Times New Roman"/>
              </a:rPr>
              <a:t>%samples()</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8000"/>
                </a:solidFill>
                <a:latin typeface="+mj-lt"/>
                <a:ea typeface="Calibri"/>
                <a:cs typeface="Times New Roman"/>
              </a:rPr>
              <a:t>*Initiate concatenation of </a:t>
            </a:r>
            <a:r>
              <a:rPr lang="en-US" sz="2800" b="0" dirty="0" err="1">
                <a:solidFill>
                  <a:srgbClr val="008000"/>
                </a:solidFill>
                <a:latin typeface="+mj-lt"/>
                <a:ea typeface="Calibri"/>
                <a:cs typeface="Times New Roman"/>
              </a:rPr>
              <a:t>benn</a:t>
            </a:r>
            <a:r>
              <a:rPr lang="en-US" sz="2800" b="0" dirty="0">
                <a:solidFill>
                  <a:srgbClr val="008000"/>
                </a:solidFill>
                <a:latin typeface="+mj-lt"/>
                <a:ea typeface="Calibri"/>
                <a:cs typeface="Times New Roman"/>
              </a:rPr>
              <a:t> power datasets;</a:t>
            </a:r>
            <a:endParaRPr lang="en-US" sz="2800" b="0" dirty="0">
              <a:latin typeface="+mj-lt"/>
              <a:ea typeface="Calibri"/>
              <a:cs typeface="Times New Roman"/>
            </a:endParaRPr>
          </a:p>
          <a:p>
            <a:pPr algn="l">
              <a:lnSpc>
                <a:spcPct val="100000"/>
              </a:lnSpc>
              <a:spcBef>
                <a:spcPts val="0"/>
              </a:spcBef>
              <a:spcAft>
                <a:spcPts val="0"/>
              </a:spcAft>
            </a:pPr>
            <a:r>
              <a:rPr lang="en-US" sz="2800" dirty="0">
                <a:solidFill>
                  <a:srgbClr val="000080"/>
                </a:solidFill>
                <a:latin typeface="+mj-lt"/>
                <a:ea typeface="Calibri"/>
                <a:cs typeface="Times New Roman"/>
              </a:rPr>
              <a:t>data</a:t>
            </a:r>
            <a:r>
              <a:rPr lang="en-US" sz="2800" b="0" dirty="0">
                <a:solidFill>
                  <a:srgbClr val="000000"/>
                </a:solidFill>
                <a:latin typeface="+mj-lt"/>
                <a:ea typeface="Calibri"/>
                <a:cs typeface="Times New Roman"/>
              </a:rPr>
              <a:t> </a:t>
            </a:r>
            <a:r>
              <a:rPr lang="en-US" sz="2800" b="0" dirty="0" err="1">
                <a:solidFill>
                  <a:srgbClr val="000000"/>
                </a:solidFill>
                <a:latin typeface="+mj-lt"/>
                <a:ea typeface="Calibri"/>
                <a:cs typeface="Times New Roman"/>
              </a:rPr>
              <a:t>gbg.FINAL</a:t>
            </a:r>
            <a:r>
              <a:rPr lang="en-US" sz="2800" b="0" dirty="0" smtClean="0">
                <a:solidFill>
                  <a:srgbClr val="000000"/>
                </a:solidFill>
                <a:latin typeface="+mj-lt"/>
                <a:ea typeface="Calibri"/>
                <a:cs typeface="Times New Roman"/>
              </a:rPr>
              <a:t>; </a:t>
            </a:r>
            <a:r>
              <a:rPr lang="en-US" sz="2800" b="0" dirty="0">
                <a:solidFill>
                  <a:srgbClr val="0000FF"/>
                </a:solidFill>
                <a:latin typeface="+mj-lt"/>
                <a:ea typeface="Calibri"/>
                <a:cs typeface="Times New Roman"/>
              </a:rPr>
              <a:t>	set</a:t>
            </a:r>
            <a:r>
              <a:rPr lang="en-US" sz="2800" b="0" dirty="0">
                <a:solidFill>
                  <a:srgbClr val="000000"/>
                </a:solidFill>
                <a:latin typeface="+mj-lt"/>
                <a:ea typeface="Calibri"/>
                <a:cs typeface="Times New Roman"/>
              </a:rPr>
              <a:t> </a:t>
            </a:r>
            <a:r>
              <a:rPr lang="en-US" sz="2800" b="0" dirty="0" smtClean="0">
                <a:solidFill>
                  <a:srgbClr val="000000"/>
                </a:solidFill>
                <a:latin typeface="+mj-lt"/>
                <a:ea typeface="Calibri"/>
                <a:cs typeface="Times New Roman"/>
              </a:rPr>
              <a:t>benn1; </a:t>
            </a:r>
            <a:r>
              <a:rPr lang="en-US" sz="2800" b="0" dirty="0" smtClean="0">
                <a:solidFill>
                  <a:srgbClr val="000080"/>
                </a:solidFill>
                <a:latin typeface="+mj-lt"/>
                <a:ea typeface="Calibri"/>
                <a:cs typeface="Times New Roman"/>
              </a:rPr>
              <a:t>run</a:t>
            </a:r>
            <a:r>
              <a:rPr lang="en-US" sz="2800" b="0" dirty="0" smtClean="0">
                <a:solidFill>
                  <a:srgbClr val="000000"/>
                </a:solidFill>
                <a:latin typeface="+mj-lt"/>
                <a:ea typeface="Calibri"/>
                <a:cs typeface="Times New Roman"/>
              </a:rPr>
              <a:t>;</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8000"/>
                </a:solidFill>
                <a:latin typeface="+mj-lt"/>
                <a:ea typeface="Calibri"/>
                <a:cs typeface="Times New Roman"/>
              </a:rPr>
              <a:t>*Run concatenation of </a:t>
            </a:r>
            <a:r>
              <a:rPr lang="en-US" sz="2800" b="0" dirty="0" err="1">
                <a:solidFill>
                  <a:srgbClr val="008000"/>
                </a:solidFill>
                <a:latin typeface="+mj-lt"/>
                <a:ea typeface="Calibri"/>
                <a:cs typeface="Times New Roman"/>
              </a:rPr>
              <a:t>benn</a:t>
            </a:r>
            <a:r>
              <a:rPr lang="en-US" sz="2800" b="0" dirty="0">
                <a:solidFill>
                  <a:srgbClr val="008000"/>
                </a:solidFill>
                <a:latin typeface="+mj-lt"/>
                <a:ea typeface="Calibri"/>
                <a:cs typeface="Times New Roman"/>
              </a:rPr>
              <a:t> power dataset;</a:t>
            </a:r>
            <a:endParaRPr lang="en-US" sz="2800" b="0" dirty="0">
              <a:latin typeface="+mj-lt"/>
              <a:ea typeface="Calibri"/>
              <a:cs typeface="Times New Roman"/>
            </a:endParaRPr>
          </a:p>
          <a:p>
            <a:pPr algn="l">
              <a:lnSpc>
                <a:spcPct val="100000"/>
              </a:lnSpc>
              <a:spcBef>
                <a:spcPts val="0"/>
              </a:spcBef>
              <a:spcAft>
                <a:spcPts val="0"/>
              </a:spcAft>
            </a:pPr>
            <a:r>
              <a:rPr lang="en-US" sz="2800" dirty="0">
                <a:solidFill>
                  <a:srgbClr val="000080"/>
                </a:solidFill>
                <a:latin typeface="+mj-lt"/>
                <a:ea typeface="Calibri"/>
                <a:cs typeface="Times New Roman"/>
              </a:rPr>
              <a:t>%macro</a:t>
            </a:r>
            <a:r>
              <a:rPr lang="en-US" sz="2800" dirty="0">
                <a:solidFill>
                  <a:srgbClr val="000000"/>
                </a:solidFill>
                <a:latin typeface="+mj-lt"/>
                <a:ea typeface="Calibri"/>
                <a:cs typeface="Times New Roman"/>
              </a:rPr>
              <a:t> </a:t>
            </a:r>
            <a:r>
              <a:rPr lang="en-US" sz="2800" b="0" dirty="0" err="1">
                <a:solidFill>
                  <a:srgbClr val="000000"/>
                </a:solidFill>
                <a:latin typeface="+mj-lt"/>
                <a:ea typeface="Calibri"/>
                <a:cs typeface="Times New Roman"/>
              </a:rPr>
              <a:t>concat</a:t>
            </a:r>
            <a:r>
              <a:rPr lang="en-US" sz="2800" b="0" dirty="0">
                <a:solidFill>
                  <a:srgbClr val="000000"/>
                </a:solidFill>
                <a:latin typeface="+mj-lt"/>
                <a:ea typeface="Calibri"/>
                <a:cs typeface="Times New Roman"/>
              </a:rPr>
              <a:t>();</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00FF"/>
                </a:solidFill>
                <a:latin typeface="+mj-lt"/>
                <a:ea typeface="Calibri"/>
                <a:cs typeface="Times New Roman"/>
              </a:rPr>
              <a:t>	%do</a:t>
            </a:r>
            <a:r>
              <a:rPr lang="en-US" sz="2800" b="0" dirty="0">
                <a:solidFill>
                  <a:srgbClr val="000000"/>
                </a:solidFill>
                <a:latin typeface="+mj-lt"/>
                <a:ea typeface="Calibri"/>
                <a:cs typeface="Times New Roman"/>
              </a:rPr>
              <a:t> </a:t>
            </a:r>
            <a:r>
              <a:rPr lang="en-US" sz="2800" b="0" dirty="0" err="1">
                <a:solidFill>
                  <a:srgbClr val="000000"/>
                </a:solidFill>
                <a:latin typeface="+mj-lt"/>
                <a:ea typeface="Calibri"/>
                <a:cs typeface="Times New Roman"/>
              </a:rPr>
              <a:t>i</a:t>
            </a:r>
            <a:r>
              <a:rPr lang="en-US" sz="2800" b="0" dirty="0">
                <a:solidFill>
                  <a:srgbClr val="000000"/>
                </a:solidFill>
                <a:latin typeface="+mj-lt"/>
                <a:ea typeface="Calibri"/>
                <a:cs typeface="Times New Roman"/>
              </a:rPr>
              <a:t>=</a:t>
            </a:r>
            <a:r>
              <a:rPr lang="en-US" sz="2800" b="0" dirty="0">
                <a:solidFill>
                  <a:srgbClr val="008080"/>
                </a:solidFill>
                <a:latin typeface="+mj-lt"/>
                <a:ea typeface="Calibri"/>
                <a:cs typeface="Times New Roman"/>
              </a:rPr>
              <a:t>2</a:t>
            </a:r>
            <a:r>
              <a:rPr lang="en-US" sz="2800" b="0" dirty="0">
                <a:solidFill>
                  <a:srgbClr val="000000"/>
                </a:solidFill>
                <a:latin typeface="+mj-lt"/>
                <a:ea typeface="Calibri"/>
                <a:cs typeface="Times New Roman"/>
              </a:rPr>
              <a:t> </a:t>
            </a:r>
            <a:r>
              <a:rPr lang="en-US" sz="2800" b="0" dirty="0">
                <a:solidFill>
                  <a:srgbClr val="0000FF"/>
                </a:solidFill>
                <a:latin typeface="+mj-lt"/>
                <a:ea typeface="Calibri"/>
                <a:cs typeface="Times New Roman"/>
              </a:rPr>
              <a:t>%to</a:t>
            </a:r>
            <a:r>
              <a:rPr lang="en-US" sz="2800" b="0" dirty="0">
                <a:solidFill>
                  <a:srgbClr val="000000"/>
                </a:solidFill>
                <a:latin typeface="+mj-lt"/>
                <a:ea typeface="Calibri"/>
                <a:cs typeface="Times New Roman"/>
              </a:rPr>
              <a:t> </a:t>
            </a:r>
            <a:r>
              <a:rPr lang="en-US" sz="2800" b="0" dirty="0">
                <a:solidFill>
                  <a:srgbClr val="008080"/>
                </a:solidFill>
                <a:latin typeface="+mj-lt"/>
                <a:ea typeface="Calibri"/>
                <a:cs typeface="Times New Roman"/>
              </a:rPr>
              <a:t>1000</a:t>
            </a:r>
            <a:r>
              <a:rPr lang="en-US" sz="2800" b="0" dirty="0">
                <a:solidFill>
                  <a:srgbClr val="000000"/>
                </a:solidFill>
                <a:latin typeface="+mj-lt"/>
                <a:ea typeface="Calibri"/>
                <a:cs typeface="Times New Roman"/>
              </a:rPr>
              <a:t>;</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00FF"/>
                </a:solidFill>
                <a:latin typeface="+mj-lt"/>
                <a:ea typeface="Calibri"/>
                <a:cs typeface="Times New Roman"/>
              </a:rPr>
              <a:t>	%let</a:t>
            </a:r>
            <a:r>
              <a:rPr lang="en-US" sz="2800" b="0" dirty="0">
                <a:solidFill>
                  <a:srgbClr val="000000"/>
                </a:solidFill>
                <a:latin typeface="+mj-lt"/>
                <a:ea typeface="Calibri"/>
                <a:cs typeface="Times New Roman"/>
              </a:rPr>
              <a:t> d1=</a:t>
            </a:r>
            <a:r>
              <a:rPr lang="en-US" sz="2800" b="0" dirty="0" err="1">
                <a:solidFill>
                  <a:srgbClr val="000000"/>
                </a:solidFill>
                <a:latin typeface="+mj-lt"/>
                <a:ea typeface="Calibri"/>
                <a:cs typeface="Times New Roman"/>
              </a:rPr>
              <a:t>benn&amp;i</a:t>
            </a:r>
            <a:r>
              <a:rPr lang="en-US" sz="2800" b="0" dirty="0">
                <a:solidFill>
                  <a:srgbClr val="000000"/>
                </a:solidFill>
                <a:latin typeface="+mj-lt"/>
                <a:ea typeface="Calibri"/>
                <a:cs typeface="Times New Roman"/>
              </a:rPr>
              <a:t>.;</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0000"/>
                </a:solidFill>
                <a:latin typeface="+mj-lt"/>
                <a:ea typeface="Calibri"/>
                <a:cs typeface="Times New Roman"/>
              </a:rPr>
              <a:t>		data </a:t>
            </a:r>
            <a:r>
              <a:rPr lang="en-US" sz="2800" b="0" dirty="0" err="1">
                <a:solidFill>
                  <a:srgbClr val="000000"/>
                </a:solidFill>
                <a:latin typeface="+mj-lt"/>
                <a:ea typeface="Calibri"/>
                <a:cs typeface="Times New Roman"/>
              </a:rPr>
              <a:t>gbg.final</a:t>
            </a:r>
            <a:r>
              <a:rPr lang="en-US" sz="2800" b="0" dirty="0">
                <a:solidFill>
                  <a:srgbClr val="000000"/>
                </a:solidFill>
                <a:latin typeface="+mj-lt"/>
                <a:ea typeface="Calibri"/>
                <a:cs typeface="Times New Roman"/>
              </a:rPr>
              <a:t>;</a:t>
            </a:r>
            <a:endParaRPr lang="en-US" sz="2800" b="0" dirty="0">
              <a:latin typeface="+mj-lt"/>
              <a:ea typeface="Calibri"/>
              <a:cs typeface="Times New Roman"/>
            </a:endParaRPr>
          </a:p>
          <a:p>
            <a:pPr algn="l">
              <a:lnSpc>
                <a:spcPct val="100000"/>
              </a:lnSpc>
              <a:spcBef>
                <a:spcPts val="0"/>
              </a:spcBef>
              <a:spcAft>
                <a:spcPts val="0"/>
              </a:spcAft>
            </a:pPr>
            <a:r>
              <a:rPr lang="en-US" sz="2800" b="0" dirty="0">
                <a:solidFill>
                  <a:srgbClr val="000000"/>
                </a:solidFill>
                <a:latin typeface="+mj-lt"/>
                <a:ea typeface="Calibri"/>
                <a:cs typeface="Times New Roman"/>
              </a:rPr>
              <a:t>			set </a:t>
            </a:r>
            <a:r>
              <a:rPr lang="en-US" sz="2800" b="0" dirty="0" err="1">
                <a:solidFill>
                  <a:srgbClr val="000000"/>
                </a:solidFill>
                <a:latin typeface="+mj-lt"/>
                <a:ea typeface="Calibri"/>
                <a:cs typeface="Times New Roman"/>
              </a:rPr>
              <a:t>gbg.final</a:t>
            </a:r>
            <a:r>
              <a:rPr lang="en-US" sz="2800" b="0" dirty="0">
                <a:solidFill>
                  <a:srgbClr val="000000"/>
                </a:solidFill>
                <a:latin typeface="+mj-lt"/>
                <a:ea typeface="Calibri"/>
                <a:cs typeface="Times New Roman"/>
              </a:rPr>
              <a:t> &amp;d1</a:t>
            </a:r>
            <a:r>
              <a:rPr lang="en-US" sz="2800" b="0" dirty="0" smtClean="0">
                <a:solidFill>
                  <a:srgbClr val="000000"/>
                </a:solidFill>
                <a:latin typeface="+mj-lt"/>
                <a:ea typeface="Calibri"/>
                <a:cs typeface="Times New Roman"/>
              </a:rPr>
              <a:t>;</a:t>
            </a:r>
            <a:r>
              <a:rPr lang="en-US" sz="2800" b="0" dirty="0">
                <a:solidFill>
                  <a:srgbClr val="000000"/>
                </a:solidFill>
                <a:latin typeface="+mj-lt"/>
                <a:ea typeface="Calibri"/>
                <a:cs typeface="Times New Roman"/>
              </a:rPr>
              <a:t>	run;</a:t>
            </a:r>
            <a:endParaRPr lang="en-US" sz="2800" b="0" dirty="0">
              <a:latin typeface="+mj-lt"/>
              <a:ea typeface="Calibri"/>
              <a:cs typeface="Times New Roman"/>
            </a:endParaRPr>
          </a:p>
          <a:p>
            <a:pPr marL="0" marR="0" algn="l">
              <a:lnSpc>
                <a:spcPct val="100000"/>
              </a:lnSpc>
              <a:spcBef>
                <a:spcPts val="0"/>
              </a:spcBef>
              <a:spcAft>
                <a:spcPts val="0"/>
              </a:spcAft>
            </a:pPr>
            <a:r>
              <a:rPr lang="en-US" sz="2800" b="0" dirty="0">
                <a:solidFill>
                  <a:srgbClr val="0000FF"/>
                </a:solidFill>
                <a:latin typeface="+mj-lt"/>
                <a:ea typeface="Calibri"/>
                <a:cs typeface="Times New Roman"/>
              </a:rPr>
              <a:t>%end</a:t>
            </a:r>
            <a:r>
              <a:rPr lang="en-US" sz="2800" b="0" dirty="0">
                <a:solidFill>
                  <a:srgbClr val="000000"/>
                </a:solidFill>
                <a:latin typeface="+mj-lt"/>
                <a:ea typeface="Calibri"/>
                <a:cs typeface="Times New Roman"/>
              </a:rPr>
              <a:t>; </a:t>
            </a:r>
            <a:r>
              <a:rPr lang="en-US" sz="2800" dirty="0">
                <a:solidFill>
                  <a:srgbClr val="000080"/>
                </a:solidFill>
                <a:latin typeface="+mj-lt"/>
                <a:ea typeface="Calibri"/>
                <a:cs typeface="Times New Roman"/>
              </a:rPr>
              <a:t>%mend</a:t>
            </a:r>
            <a:r>
              <a:rPr lang="en-US" sz="2800" b="0" dirty="0">
                <a:solidFill>
                  <a:srgbClr val="000000"/>
                </a:solidFill>
                <a:latin typeface="+mj-lt"/>
                <a:ea typeface="Calibri"/>
                <a:cs typeface="Times New Roman"/>
              </a:rPr>
              <a:t>; </a:t>
            </a:r>
            <a:r>
              <a:rPr lang="en-US" sz="2800" i="1" dirty="0">
                <a:solidFill>
                  <a:srgbClr val="000000"/>
                </a:solidFill>
                <a:latin typeface="+mj-lt"/>
                <a:ea typeface="Calibri"/>
                <a:cs typeface="Times New Roman"/>
              </a:rPr>
              <a:t>%</a:t>
            </a:r>
            <a:r>
              <a:rPr lang="en-US" sz="2800" i="1" dirty="0" err="1">
                <a:solidFill>
                  <a:srgbClr val="000000"/>
                </a:solidFill>
                <a:latin typeface="+mj-lt"/>
                <a:ea typeface="Calibri"/>
                <a:cs typeface="Times New Roman"/>
              </a:rPr>
              <a:t>concat</a:t>
            </a:r>
            <a:r>
              <a:rPr lang="en-US" sz="2800" i="1" dirty="0" smtClean="0">
                <a:solidFill>
                  <a:srgbClr val="000000"/>
                </a:solidFill>
                <a:latin typeface="+mj-lt"/>
                <a:ea typeface="Calibri"/>
                <a:cs typeface="Times New Roman"/>
              </a:rPr>
              <a:t>()</a:t>
            </a:r>
          </a:p>
          <a:p>
            <a:pPr algn="l">
              <a:lnSpc>
                <a:spcPct val="100000"/>
              </a:lnSpc>
              <a:spcBef>
                <a:spcPts val="0"/>
              </a:spcBef>
              <a:spcAft>
                <a:spcPts val="0"/>
              </a:spcAft>
            </a:pPr>
            <a:r>
              <a:rPr lang="en-US" sz="2800" b="0" dirty="0" smtClean="0">
                <a:solidFill>
                  <a:srgbClr val="008000"/>
                </a:solidFill>
                <a:ea typeface="Calibri"/>
                <a:cs typeface="Times New Roman"/>
              </a:rPr>
              <a:t>*Create boxplot with scatterplot overlay;</a:t>
            </a:r>
          </a:p>
          <a:p>
            <a:pPr marL="0" marR="0" algn="l">
              <a:lnSpc>
                <a:spcPct val="115000"/>
              </a:lnSpc>
              <a:spcBef>
                <a:spcPts val="0"/>
              </a:spcBef>
              <a:spcAft>
                <a:spcPts val="0"/>
              </a:spcAft>
            </a:pPr>
            <a:r>
              <a:rPr lang="en-US" sz="2800" dirty="0">
                <a:solidFill>
                  <a:srgbClr val="000080"/>
                </a:solidFill>
                <a:latin typeface="+mn-lt"/>
                <a:ea typeface="Calibri"/>
                <a:cs typeface="Times New Roman"/>
              </a:rPr>
              <a:t>proc</a:t>
            </a:r>
            <a:r>
              <a:rPr lang="en-US" sz="2800" dirty="0">
                <a:solidFill>
                  <a:srgbClr val="000000"/>
                </a:solidFill>
                <a:latin typeface="+mn-lt"/>
                <a:ea typeface="Calibri"/>
                <a:cs typeface="Times New Roman"/>
              </a:rPr>
              <a:t> </a:t>
            </a:r>
            <a:r>
              <a:rPr lang="en-US" sz="2800" dirty="0" err="1">
                <a:solidFill>
                  <a:srgbClr val="000080"/>
                </a:solidFill>
                <a:latin typeface="+mn-lt"/>
                <a:ea typeface="Calibri"/>
                <a:cs typeface="Times New Roman"/>
              </a:rPr>
              <a:t>sgplot</a:t>
            </a:r>
            <a:r>
              <a:rPr lang="en-US" sz="2800" dirty="0">
                <a:solidFill>
                  <a:srgbClr val="000000"/>
                </a:solidFill>
                <a:latin typeface="+mn-lt"/>
                <a:ea typeface="Calibri"/>
                <a:cs typeface="Times New Roman"/>
              </a:rPr>
              <a:t> </a:t>
            </a:r>
            <a:r>
              <a:rPr lang="en-US" sz="2800" b="0" dirty="0">
                <a:solidFill>
                  <a:srgbClr val="0000FF"/>
                </a:solidFill>
                <a:latin typeface="+mn-lt"/>
                <a:ea typeface="Calibri"/>
                <a:cs typeface="Times New Roman"/>
              </a:rPr>
              <a:t>data</a:t>
            </a:r>
            <a:r>
              <a:rPr lang="en-US" sz="2800" b="0" dirty="0">
                <a:solidFill>
                  <a:srgbClr val="000000"/>
                </a:solidFill>
                <a:latin typeface="+mn-lt"/>
                <a:ea typeface="Calibri"/>
                <a:cs typeface="Times New Roman"/>
              </a:rPr>
              <a:t>=gbg.cole2;</a:t>
            </a:r>
            <a:endParaRPr lang="en-US" sz="3600" b="0" dirty="0">
              <a:latin typeface="+mn-lt"/>
              <a:ea typeface="Calibri"/>
              <a:cs typeface="Times New Roman"/>
            </a:endParaRPr>
          </a:p>
          <a:p>
            <a:pPr marL="0" marR="0" algn="l">
              <a:lnSpc>
                <a:spcPct val="115000"/>
              </a:lnSpc>
              <a:spcBef>
                <a:spcPts val="0"/>
              </a:spcBef>
              <a:spcAft>
                <a:spcPts val="0"/>
              </a:spcAft>
            </a:pPr>
            <a:r>
              <a:rPr lang="en-US" sz="2800" b="0" dirty="0" err="1">
                <a:solidFill>
                  <a:srgbClr val="0000FF"/>
                </a:solidFill>
                <a:latin typeface="+mn-lt"/>
                <a:ea typeface="Calibri"/>
                <a:cs typeface="Times New Roman"/>
              </a:rPr>
              <a:t>hbox</a:t>
            </a:r>
            <a:r>
              <a:rPr lang="en-US" sz="2800" b="0" dirty="0">
                <a:solidFill>
                  <a:srgbClr val="000000"/>
                </a:solidFill>
                <a:latin typeface="+mn-lt"/>
                <a:ea typeface="Calibri"/>
                <a:cs typeface="Times New Roman"/>
              </a:rPr>
              <a:t> </a:t>
            </a:r>
            <a:r>
              <a:rPr lang="en-US" sz="2800" b="0" dirty="0" err="1">
                <a:solidFill>
                  <a:srgbClr val="000000"/>
                </a:solidFill>
                <a:latin typeface="+mn-lt"/>
                <a:ea typeface="Calibri"/>
                <a:cs typeface="Times New Roman"/>
              </a:rPr>
              <a:t>Benn_Power</a:t>
            </a:r>
            <a:r>
              <a:rPr lang="en-US" sz="2800" b="0" dirty="0">
                <a:solidFill>
                  <a:srgbClr val="000000"/>
                </a:solidFill>
                <a:latin typeface="+mn-lt"/>
                <a:ea typeface="Calibri"/>
                <a:cs typeface="Times New Roman"/>
              </a:rPr>
              <a:t> / </a:t>
            </a:r>
            <a:r>
              <a:rPr lang="en-US" sz="2800" b="0" dirty="0" err="1">
                <a:solidFill>
                  <a:srgbClr val="0000FF"/>
                </a:solidFill>
                <a:latin typeface="+mn-lt"/>
                <a:ea typeface="Calibri"/>
                <a:cs typeface="Times New Roman"/>
              </a:rPr>
              <a:t>legendlabel</a:t>
            </a:r>
            <a:r>
              <a:rPr lang="en-US" sz="2800" b="0" dirty="0">
                <a:solidFill>
                  <a:srgbClr val="000000"/>
                </a:solidFill>
                <a:latin typeface="+mn-lt"/>
                <a:ea typeface="Calibri"/>
                <a:cs typeface="Times New Roman"/>
              </a:rPr>
              <a:t>=</a:t>
            </a:r>
            <a:r>
              <a:rPr lang="en-US" sz="2800" b="0" dirty="0">
                <a:solidFill>
                  <a:srgbClr val="800080"/>
                </a:solidFill>
                <a:latin typeface="+mn-lt"/>
                <a:ea typeface="Calibri"/>
                <a:cs typeface="Times New Roman"/>
              </a:rPr>
              <a:t>"Ferguson et al. simulations"</a:t>
            </a:r>
            <a:r>
              <a:rPr lang="en-US" sz="2800" b="0" dirty="0">
                <a:solidFill>
                  <a:srgbClr val="000000"/>
                </a:solidFill>
                <a:latin typeface="+mn-lt"/>
                <a:ea typeface="Calibri"/>
                <a:cs typeface="Times New Roman"/>
              </a:rPr>
              <a:t> </a:t>
            </a:r>
            <a:r>
              <a:rPr lang="en-US" sz="2800" b="0" dirty="0" smtClean="0">
                <a:solidFill>
                  <a:srgbClr val="000000"/>
                </a:solidFill>
                <a:latin typeface="+mn-lt"/>
                <a:ea typeface="Calibri"/>
                <a:cs typeface="Times New Roman"/>
              </a:rPr>
              <a:t>	</a:t>
            </a:r>
            <a:r>
              <a:rPr lang="en-US" sz="2800" b="0" dirty="0" smtClean="0">
                <a:solidFill>
                  <a:srgbClr val="0000FF"/>
                </a:solidFill>
                <a:latin typeface="+mn-lt"/>
                <a:ea typeface="Calibri"/>
                <a:cs typeface="Times New Roman"/>
              </a:rPr>
              <a:t>category</a:t>
            </a:r>
            <a:r>
              <a:rPr lang="en-US" sz="2800" b="0" dirty="0" smtClean="0">
                <a:solidFill>
                  <a:srgbClr val="000000"/>
                </a:solidFill>
                <a:latin typeface="+mn-lt"/>
                <a:ea typeface="Calibri"/>
                <a:cs typeface="Times New Roman"/>
              </a:rPr>
              <a:t>=</a:t>
            </a:r>
            <a:r>
              <a:rPr lang="en-US" sz="2800" b="0" dirty="0" err="1" smtClean="0">
                <a:solidFill>
                  <a:srgbClr val="000000"/>
                </a:solidFill>
                <a:latin typeface="+mn-lt"/>
                <a:ea typeface="Calibri"/>
                <a:cs typeface="Times New Roman"/>
              </a:rPr>
              <a:t>GestAge</a:t>
            </a:r>
            <a:r>
              <a:rPr lang="en-US" sz="2800" b="0" dirty="0">
                <a:solidFill>
                  <a:srgbClr val="000000"/>
                </a:solidFill>
                <a:latin typeface="+mn-lt"/>
                <a:ea typeface="Calibri"/>
                <a:cs typeface="Times New Roman"/>
              </a:rPr>
              <a:t>;</a:t>
            </a:r>
            <a:endParaRPr lang="en-US" sz="3600" b="0" dirty="0">
              <a:latin typeface="+mn-lt"/>
              <a:ea typeface="Calibri"/>
              <a:cs typeface="Times New Roman"/>
            </a:endParaRPr>
          </a:p>
          <a:p>
            <a:pPr marL="0" marR="0" algn="l">
              <a:lnSpc>
                <a:spcPct val="115000"/>
              </a:lnSpc>
              <a:spcBef>
                <a:spcPts val="0"/>
              </a:spcBef>
              <a:spcAft>
                <a:spcPts val="0"/>
              </a:spcAft>
            </a:pPr>
            <a:r>
              <a:rPr lang="en-US" sz="2800" b="0" dirty="0" smtClean="0">
                <a:solidFill>
                  <a:srgbClr val="0000FF"/>
                </a:solidFill>
                <a:latin typeface="+mn-lt"/>
                <a:ea typeface="Calibri"/>
                <a:cs typeface="Times New Roman"/>
              </a:rPr>
              <a:t>scatter</a:t>
            </a:r>
            <a:r>
              <a:rPr lang="en-US" sz="2800" b="0" dirty="0" smtClean="0">
                <a:solidFill>
                  <a:srgbClr val="000000"/>
                </a:solidFill>
                <a:latin typeface="+mn-lt"/>
                <a:ea typeface="Calibri"/>
                <a:cs typeface="Times New Roman"/>
              </a:rPr>
              <a:t> </a:t>
            </a:r>
            <a:r>
              <a:rPr lang="en-US" sz="2800" b="0" dirty="0">
                <a:solidFill>
                  <a:srgbClr val="0000FF"/>
                </a:solidFill>
                <a:latin typeface="+mn-lt"/>
                <a:ea typeface="Calibri"/>
                <a:cs typeface="Times New Roman"/>
              </a:rPr>
              <a:t>y</a:t>
            </a:r>
            <a:r>
              <a:rPr lang="en-US" sz="2800" b="0" dirty="0">
                <a:solidFill>
                  <a:srgbClr val="000000"/>
                </a:solidFill>
                <a:latin typeface="+mn-lt"/>
                <a:ea typeface="Calibri"/>
                <a:cs typeface="Times New Roman"/>
              </a:rPr>
              <a:t>=</a:t>
            </a:r>
            <a:r>
              <a:rPr lang="en-US" sz="2800" b="0" dirty="0" err="1">
                <a:solidFill>
                  <a:srgbClr val="000000"/>
                </a:solidFill>
                <a:latin typeface="+mn-lt"/>
                <a:ea typeface="Calibri"/>
                <a:cs typeface="Times New Roman"/>
              </a:rPr>
              <a:t>GestAge</a:t>
            </a:r>
            <a:r>
              <a:rPr lang="en-US" sz="2800" b="0" dirty="0">
                <a:solidFill>
                  <a:srgbClr val="000000"/>
                </a:solidFill>
                <a:latin typeface="+mn-lt"/>
                <a:ea typeface="Calibri"/>
                <a:cs typeface="Times New Roman"/>
              </a:rPr>
              <a:t> </a:t>
            </a:r>
            <a:r>
              <a:rPr lang="en-US" sz="2800" b="0" dirty="0">
                <a:solidFill>
                  <a:srgbClr val="0000FF"/>
                </a:solidFill>
                <a:latin typeface="+mn-lt"/>
                <a:ea typeface="Calibri"/>
                <a:cs typeface="Times New Roman"/>
              </a:rPr>
              <a:t>x</a:t>
            </a:r>
            <a:r>
              <a:rPr lang="en-US" sz="2800" b="0" dirty="0">
                <a:solidFill>
                  <a:srgbClr val="000000"/>
                </a:solidFill>
                <a:latin typeface="+mn-lt"/>
                <a:ea typeface="Calibri"/>
                <a:cs typeface="Times New Roman"/>
              </a:rPr>
              <a:t>=</a:t>
            </a:r>
            <a:r>
              <a:rPr lang="en-US" sz="2800" b="0" dirty="0" err="1">
                <a:solidFill>
                  <a:srgbClr val="000000"/>
                </a:solidFill>
                <a:latin typeface="+mn-lt"/>
                <a:ea typeface="Calibri"/>
                <a:cs typeface="Times New Roman"/>
              </a:rPr>
              <a:t>Benn_Power_Cole</a:t>
            </a:r>
            <a:r>
              <a:rPr lang="en-US" sz="2800" b="0" dirty="0">
                <a:solidFill>
                  <a:srgbClr val="000000"/>
                </a:solidFill>
                <a:latin typeface="+mn-lt"/>
                <a:ea typeface="Calibri"/>
                <a:cs typeface="Times New Roman"/>
              </a:rPr>
              <a:t> / </a:t>
            </a:r>
            <a:r>
              <a:rPr lang="en-US" sz="2800" b="0" dirty="0" smtClean="0">
                <a:solidFill>
                  <a:srgbClr val="000000"/>
                </a:solidFill>
                <a:latin typeface="+mn-lt"/>
                <a:ea typeface="Calibri"/>
                <a:cs typeface="Times New Roman"/>
              </a:rPr>
              <a:t>			 		</a:t>
            </a:r>
            <a:r>
              <a:rPr lang="en-US" sz="2800" b="0" dirty="0" err="1" smtClean="0">
                <a:solidFill>
                  <a:srgbClr val="0000FF"/>
                </a:solidFill>
                <a:latin typeface="+mn-lt"/>
                <a:ea typeface="Calibri"/>
                <a:cs typeface="Times New Roman"/>
              </a:rPr>
              <a:t>legendlabel</a:t>
            </a:r>
            <a:r>
              <a:rPr lang="en-US" sz="2800" b="0" dirty="0">
                <a:solidFill>
                  <a:srgbClr val="000000"/>
                </a:solidFill>
                <a:latin typeface="+mn-lt"/>
                <a:ea typeface="Calibri"/>
                <a:cs typeface="Times New Roman"/>
              </a:rPr>
              <a:t>=</a:t>
            </a:r>
            <a:r>
              <a:rPr lang="en-US" sz="2800" b="0" dirty="0">
                <a:solidFill>
                  <a:srgbClr val="800080"/>
                </a:solidFill>
                <a:latin typeface="+mn-lt"/>
                <a:ea typeface="Calibri"/>
                <a:cs typeface="Times New Roman"/>
              </a:rPr>
              <a:t>"Cole et al. calculation"</a:t>
            </a:r>
            <a:endParaRPr lang="en-US" sz="3600" b="0" dirty="0">
              <a:latin typeface="+mn-lt"/>
              <a:ea typeface="Calibri"/>
              <a:cs typeface="Times New Roman"/>
            </a:endParaRPr>
          </a:p>
          <a:p>
            <a:pPr marL="0" marR="0" algn="l">
              <a:lnSpc>
                <a:spcPct val="115000"/>
              </a:lnSpc>
              <a:spcBef>
                <a:spcPts val="0"/>
              </a:spcBef>
              <a:spcAft>
                <a:spcPts val="0"/>
              </a:spcAft>
            </a:pPr>
            <a:r>
              <a:rPr lang="en-US" sz="2800" b="0" dirty="0">
                <a:solidFill>
                  <a:srgbClr val="000000"/>
                </a:solidFill>
                <a:latin typeface="+mn-lt"/>
                <a:ea typeface="Calibri"/>
                <a:cs typeface="Times New Roman"/>
              </a:rPr>
              <a:t>        </a:t>
            </a:r>
            <a:r>
              <a:rPr lang="en-US" sz="2800" b="0" dirty="0" smtClean="0">
                <a:solidFill>
                  <a:srgbClr val="000000"/>
                </a:solidFill>
                <a:latin typeface="+mn-lt"/>
                <a:ea typeface="Calibri"/>
                <a:cs typeface="Times New Roman"/>
              </a:rPr>
              <a:t>	</a:t>
            </a:r>
            <a:r>
              <a:rPr lang="en-US" sz="2800" b="0" dirty="0" err="1" smtClean="0">
                <a:solidFill>
                  <a:srgbClr val="0000FF"/>
                </a:solidFill>
                <a:latin typeface="+mn-lt"/>
                <a:ea typeface="Calibri"/>
                <a:cs typeface="Times New Roman"/>
              </a:rPr>
              <a:t>markerattrs</a:t>
            </a:r>
            <a:r>
              <a:rPr lang="en-US" sz="2800" b="0" dirty="0">
                <a:solidFill>
                  <a:srgbClr val="000000"/>
                </a:solidFill>
                <a:latin typeface="+mn-lt"/>
                <a:ea typeface="Calibri"/>
                <a:cs typeface="Times New Roman"/>
              </a:rPr>
              <a:t>=(</a:t>
            </a:r>
            <a:r>
              <a:rPr lang="en-US" sz="2800" b="0" dirty="0">
                <a:solidFill>
                  <a:srgbClr val="0000FF"/>
                </a:solidFill>
                <a:latin typeface="+mn-lt"/>
                <a:ea typeface="Calibri"/>
                <a:cs typeface="Times New Roman"/>
              </a:rPr>
              <a:t>color</a:t>
            </a:r>
            <a:r>
              <a:rPr lang="en-US" sz="2800" b="0" dirty="0">
                <a:solidFill>
                  <a:srgbClr val="000000"/>
                </a:solidFill>
                <a:latin typeface="+mn-lt"/>
                <a:ea typeface="Calibri"/>
                <a:cs typeface="Times New Roman"/>
              </a:rPr>
              <a:t>=red symbol=</a:t>
            </a:r>
            <a:r>
              <a:rPr lang="en-US" sz="2800" b="0" dirty="0" err="1">
                <a:solidFill>
                  <a:srgbClr val="000000"/>
                </a:solidFill>
                <a:latin typeface="+mn-lt"/>
                <a:ea typeface="Calibri"/>
                <a:cs typeface="Times New Roman"/>
              </a:rPr>
              <a:t>circlefilled</a:t>
            </a:r>
            <a:r>
              <a:rPr lang="en-US" sz="2800" b="0" dirty="0">
                <a:solidFill>
                  <a:srgbClr val="000000"/>
                </a:solidFill>
                <a:latin typeface="+mn-lt"/>
                <a:ea typeface="Calibri"/>
                <a:cs typeface="Times New Roman"/>
              </a:rPr>
              <a:t> </a:t>
            </a:r>
            <a:r>
              <a:rPr lang="en-US" sz="2800" b="0" dirty="0">
                <a:solidFill>
                  <a:srgbClr val="0000FF"/>
                </a:solidFill>
                <a:latin typeface="+mn-lt"/>
                <a:ea typeface="Calibri"/>
                <a:cs typeface="Times New Roman"/>
              </a:rPr>
              <a:t>size</a:t>
            </a:r>
            <a:r>
              <a:rPr lang="en-US" sz="2800" b="0" dirty="0">
                <a:solidFill>
                  <a:srgbClr val="000000"/>
                </a:solidFill>
                <a:latin typeface="+mn-lt"/>
                <a:ea typeface="Calibri"/>
                <a:cs typeface="Times New Roman"/>
              </a:rPr>
              <a:t>=</a:t>
            </a:r>
            <a:r>
              <a:rPr lang="en-US" sz="2800" dirty="0">
                <a:solidFill>
                  <a:srgbClr val="008080"/>
                </a:solidFill>
                <a:latin typeface="+mn-lt"/>
                <a:ea typeface="Calibri"/>
                <a:cs typeface="Times New Roman"/>
              </a:rPr>
              <a:t>8</a:t>
            </a:r>
            <a:r>
              <a:rPr lang="en-US" sz="2800" b="0" dirty="0">
                <a:solidFill>
                  <a:srgbClr val="000000"/>
                </a:solidFill>
                <a:latin typeface="+mn-lt"/>
                <a:ea typeface="Calibri"/>
                <a:cs typeface="Times New Roman"/>
              </a:rPr>
              <a:t>);</a:t>
            </a:r>
            <a:endParaRPr lang="en-US" sz="3600" b="0" dirty="0">
              <a:latin typeface="+mn-lt"/>
              <a:ea typeface="Calibri"/>
              <a:cs typeface="Times New Roman"/>
            </a:endParaRPr>
          </a:p>
          <a:p>
            <a:pPr marL="0" marR="0" algn="l">
              <a:lnSpc>
                <a:spcPct val="115000"/>
              </a:lnSpc>
              <a:spcBef>
                <a:spcPts val="0"/>
              </a:spcBef>
              <a:spcAft>
                <a:spcPts val="0"/>
              </a:spcAft>
            </a:pPr>
            <a:r>
              <a:rPr lang="en-US" sz="2800" b="0" dirty="0">
                <a:solidFill>
                  <a:srgbClr val="000000"/>
                </a:solidFill>
                <a:latin typeface="+mn-lt"/>
                <a:ea typeface="Calibri"/>
                <a:cs typeface="Times New Roman"/>
              </a:rPr>
              <a:t>	</a:t>
            </a:r>
            <a:r>
              <a:rPr lang="en-US" sz="2800" b="0" dirty="0" smtClean="0">
                <a:solidFill>
                  <a:srgbClr val="0000FF"/>
                </a:solidFill>
                <a:latin typeface="+mn-lt"/>
                <a:ea typeface="Calibri"/>
                <a:cs typeface="Times New Roman"/>
              </a:rPr>
              <a:t>title</a:t>
            </a:r>
            <a:r>
              <a:rPr lang="en-US" sz="2800" b="0" dirty="0" smtClean="0">
                <a:solidFill>
                  <a:srgbClr val="000000"/>
                </a:solidFill>
                <a:latin typeface="+mn-lt"/>
                <a:ea typeface="Calibri"/>
                <a:cs typeface="Times New Roman"/>
              </a:rPr>
              <a:t> </a:t>
            </a:r>
            <a:r>
              <a:rPr lang="en-US" sz="2800" b="0" dirty="0">
                <a:solidFill>
                  <a:srgbClr val="800080"/>
                </a:solidFill>
                <a:latin typeface="+mn-lt"/>
                <a:ea typeface="Calibri"/>
                <a:cs typeface="Times New Roman"/>
              </a:rPr>
              <a:t>"Figure 1: Boxplots of Benn Power Distribution </a:t>
            </a:r>
            <a:r>
              <a:rPr lang="en-US" sz="2800" b="0" dirty="0" smtClean="0">
                <a:solidFill>
                  <a:srgbClr val="800080"/>
                </a:solidFill>
                <a:latin typeface="+mn-lt"/>
                <a:ea typeface="Calibri"/>
                <a:cs typeface="Times New Roman"/>
              </a:rPr>
              <a:t>		by </a:t>
            </a:r>
            <a:r>
              <a:rPr lang="en-US" sz="2800" b="0" dirty="0">
                <a:solidFill>
                  <a:srgbClr val="800080"/>
                </a:solidFill>
                <a:latin typeface="+mn-lt"/>
                <a:ea typeface="Calibri"/>
                <a:cs typeface="Times New Roman"/>
              </a:rPr>
              <a:t>Gestational Age"</a:t>
            </a:r>
            <a:r>
              <a:rPr lang="en-US" sz="2800" b="0" dirty="0">
                <a:solidFill>
                  <a:srgbClr val="000000"/>
                </a:solidFill>
                <a:latin typeface="+mn-lt"/>
                <a:ea typeface="Calibri"/>
                <a:cs typeface="Times New Roman"/>
              </a:rPr>
              <a:t>;</a:t>
            </a:r>
            <a:endParaRPr lang="en-US" sz="3600" b="0" dirty="0">
              <a:latin typeface="+mn-lt"/>
              <a:ea typeface="Calibri"/>
              <a:cs typeface="Times New Roman"/>
            </a:endParaRPr>
          </a:p>
          <a:p>
            <a:pPr marL="0" marR="0" algn="l">
              <a:lnSpc>
                <a:spcPct val="115000"/>
              </a:lnSpc>
              <a:spcBef>
                <a:spcPts val="0"/>
              </a:spcBef>
              <a:spcAft>
                <a:spcPts val="0"/>
              </a:spcAft>
            </a:pPr>
            <a:r>
              <a:rPr lang="en-US" sz="2800" b="0" dirty="0">
                <a:solidFill>
                  <a:srgbClr val="000000"/>
                </a:solidFill>
                <a:latin typeface="+mn-lt"/>
                <a:ea typeface="Calibri"/>
                <a:cs typeface="Times New Roman"/>
              </a:rPr>
              <a:t>	</a:t>
            </a:r>
            <a:r>
              <a:rPr lang="en-US" sz="2800" b="0" dirty="0" err="1" smtClean="0">
                <a:solidFill>
                  <a:srgbClr val="0000FF"/>
                </a:solidFill>
                <a:latin typeface="+mn-lt"/>
                <a:ea typeface="Calibri"/>
                <a:cs typeface="Times New Roman"/>
              </a:rPr>
              <a:t>xaxis</a:t>
            </a:r>
            <a:r>
              <a:rPr lang="en-US" sz="2800" b="0" dirty="0" smtClean="0">
                <a:solidFill>
                  <a:srgbClr val="000000"/>
                </a:solidFill>
                <a:latin typeface="+mn-lt"/>
                <a:ea typeface="Calibri"/>
                <a:cs typeface="Times New Roman"/>
              </a:rPr>
              <a:t> </a:t>
            </a:r>
            <a:r>
              <a:rPr lang="en-US" sz="2800" b="0" dirty="0">
                <a:solidFill>
                  <a:srgbClr val="0000FF"/>
                </a:solidFill>
                <a:latin typeface="+mn-lt"/>
                <a:ea typeface="Calibri"/>
                <a:cs typeface="Times New Roman"/>
              </a:rPr>
              <a:t>label</a:t>
            </a:r>
            <a:r>
              <a:rPr lang="en-US" sz="2800" b="0" dirty="0">
                <a:solidFill>
                  <a:srgbClr val="000000"/>
                </a:solidFill>
                <a:latin typeface="+mn-lt"/>
                <a:ea typeface="Calibri"/>
                <a:cs typeface="Times New Roman"/>
              </a:rPr>
              <a:t>=</a:t>
            </a:r>
            <a:r>
              <a:rPr lang="en-US" sz="2800" b="0" dirty="0">
                <a:solidFill>
                  <a:srgbClr val="800080"/>
                </a:solidFill>
                <a:latin typeface="+mn-lt"/>
                <a:ea typeface="Calibri"/>
                <a:cs typeface="Times New Roman"/>
              </a:rPr>
              <a:t>"Benn Power"</a:t>
            </a:r>
            <a:r>
              <a:rPr lang="en-US" sz="2800" b="0" dirty="0">
                <a:solidFill>
                  <a:srgbClr val="000000"/>
                </a:solidFill>
                <a:latin typeface="+mn-lt"/>
                <a:ea typeface="Calibri"/>
                <a:cs typeface="Times New Roman"/>
              </a:rPr>
              <a:t>;</a:t>
            </a:r>
            <a:endParaRPr lang="en-US" sz="3600" b="0" dirty="0">
              <a:latin typeface="+mn-lt"/>
              <a:ea typeface="Calibri"/>
              <a:cs typeface="Times New Roman"/>
            </a:endParaRPr>
          </a:p>
          <a:p>
            <a:pPr marL="0" marR="0" algn="l">
              <a:lnSpc>
                <a:spcPct val="115000"/>
              </a:lnSpc>
              <a:spcBef>
                <a:spcPts val="0"/>
              </a:spcBef>
              <a:spcAft>
                <a:spcPts val="0"/>
              </a:spcAft>
            </a:pPr>
            <a:r>
              <a:rPr lang="en-US" sz="2800" b="0" dirty="0">
                <a:solidFill>
                  <a:srgbClr val="000000"/>
                </a:solidFill>
                <a:latin typeface="+mn-lt"/>
                <a:ea typeface="Calibri"/>
                <a:cs typeface="Times New Roman"/>
              </a:rPr>
              <a:t>	</a:t>
            </a:r>
            <a:r>
              <a:rPr lang="en-US" sz="2800" b="0" dirty="0" err="1" smtClean="0">
                <a:solidFill>
                  <a:srgbClr val="0000FF"/>
                </a:solidFill>
                <a:latin typeface="+mn-lt"/>
                <a:ea typeface="Calibri"/>
                <a:cs typeface="Times New Roman"/>
              </a:rPr>
              <a:t>yaxis</a:t>
            </a:r>
            <a:r>
              <a:rPr lang="en-US" sz="2800" b="0" dirty="0" smtClean="0">
                <a:solidFill>
                  <a:srgbClr val="000000"/>
                </a:solidFill>
                <a:latin typeface="+mn-lt"/>
                <a:ea typeface="Calibri"/>
                <a:cs typeface="Times New Roman"/>
              </a:rPr>
              <a:t> </a:t>
            </a:r>
            <a:r>
              <a:rPr lang="en-US" sz="2800" b="0" dirty="0">
                <a:solidFill>
                  <a:srgbClr val="0000FF"/>
                </a:solidFill>
                <a:latin typeface="+mn-lt"/>
                <a:ea typeface="Calibri"/>
                <a:cs typeface="Times New Roman"/>
              </a:rPr>
              <a:t>label</a:t>
            </a:r>
            <a:r>
              <a:rPr lang="en-US" sz="2800" b="0" dirty="0">
                <a:solidFill>
                  <a:srgbClr val="000000"/>
                </a:solidFill>
                <a:latin typeface="+mn-lt"/>
                <a:ea typeface="Calibri"/>
                <a:cs typeface="Times New Roman"/>
              </a:rPr>
              <a:t>=</a:t>
            </a:r>
            <a:r>
              <a:rPr lang="en-US" sz="2800" b="0" dirty="0">
                <a:solidFill>
                  <a:srgbClr val="800080"/>
                </a:solidFill>
                <a:latin typeface="+mn-lt"/>
                <a:ea typeface="Calibri"/>
                <a:cs typeface="Times New Roman"/>
              </a:rPr>
              <a:t>"Gestational Age (Weeks)"</a:t>
            </a:r>
            <a:r>
              <a:rPr lang="en-US" sz="2800" b="0" dirty="0">
                <a:solidFill>
                  <a:srgbClr val="000000"/>
                </a:solidFill>
                <a:latin typeface="+mn-lt"/>
                <a:ea typeface="Calibri"/>
                <a:cs typeface="Times New Roman"/>
              </a:rPr>
              <a:t>;</a:t>
            </a:r>
            <a:endParaRPr lang="en-US" sz="3600" b="0" dirty="0">
              <a:latin typeface="+mn-lt"/>
              <a:ea typeface="Calibri"/>
              <a:cs typeface="Times New Roman"/>
            </a:endParaRPr>
          </a:p>
          <a:p>
            <a:pPr marL="0" marR="0" algn="l">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80"/>
                </a:solidFill>
                <a:latin typeface="+mn-lt"/>
                <a:ea typeface="Calibri"/>
                <a:cs typeface="Times New Roman"/>
              </a:rPr>
              <a:t>run</a:t>
            </a:r>
            <a:r>
              <a:rPr lang="en-US" sz="2800" b="0" dirty="0">
                <a:solidFill>
                  <a:srgbClr val="000000"/>
                </a:solidFill>
                <a:latin typeface="+mn-lt"/>
                <a:ea typeface="Calibri"/>
                <a:cs typeface="Times New Roman"/>
              </a:rPr>
              <a:t>;</a:t>
            </a:r>
            <a:endParaRPr lang="en-US" sz="3600" b="0" dirty="0">
              <a:latin typeface="+mn-lt"/>
              <a:ea typeface="Calibri"/>
              <a:cs typeface="Times New Roman"/>
            </a:endParaRPr>
          </a:p>
          <a:p>
            <a:pPr algn="l">
              <a:lnSpc>
                <a:spcPct val="100000"/>
              </a:lnSpc>
              <a:spcBef>
                <a:spcPts val="0"/>
              </a:spcBef>
              <a:spcAft>
                <a:spcPts val="0"/>
              </a:spcAft>
            </a:pPr>
            <a:endParaRPr lang="en-US" sz="2800" i="1" dirty="0" smtClean="0">
              <a:solidFill>
                <a:srgbClr val="000000"/>
              </a:solidFill>
              <a:latin typeface="+mj-lt"/>
              <a:ea typeface="Calibri"/>
              <a:cs typeface="Times New Roman"/>
            </a:endParaRPr>
          </a:p>
        </p:txBody>
      </p:sp>
      <p:sp>
        <p:nvSpPr>
          <p:cNvPr id="28" name="Text Box 12"/>
          <p:cNvSpPr txBox="1">
            <a:spLocks noChangeArrowheads="1"/>
          </p:cNvSpPr>
          <p:nvPr/>
        </p:nvSpPr>
        <p:spPr bwMode="auto">
          <a:xfrm>
            <a:off x="607138" y="14042856"/>
            <a:ext cx="9982201" cy="1136650"/>
          </a:xfrm>
          <a:prstGeom prst="rect">
            <a:avLst/>
          </a:prstGeom>
          <a:solidFill>
            <a:srgbClr val="F5CB2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dirty="0" smtClean="0"/>
              <a:t>THE PROBLEM</a:t>
            </a:r>
            <a:endParaRPr lang="en-US" sz="5900" dirty="0">
              <a:solidFill>
                <a:schemeClr val="bg1"/>
              </a:solidFill>
            </a:endParaRPr>
          </a:p>
        </p:txBody>
      </p:sp>
      <p:sp>
        <p:nvSpPr>
          <p:cNvPr id="29" name="Text Box 12"/>
          <p:cNvSpPr txBox="1">
            <a:spLocks noChangeArrowheads="1"/>
          </p:cNvSpPr>
          <p:nvPr/>
        </p:nvSpPr>
        <p:spPr bwMode="auto">
          <a:xfrm>
            <a:off x="686101" y="23022362"/>
            <a:ext cx="9932736" cy="1136049"/>
          </a:xfrm>
          <a:prstGeom prst="rect">
            <a:avLst/>
          </a:prstGeom>
          <a:solidFill>
            <a:srgbClr val="F5CB2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100000"/>
              </a:lnSpc>
            </a:pPr>
            <a:r>
              <a:rPr lang="en-US" sz="5900" dirty="0" smtClean="0"/>
              <a:t>THE CURRENT STUDY</a:t>
            </a:r>
            <a:endParaRPr lang="en-US" sz="5900" dirty="0">
              <a:solidFill>
                <a:schemeClr val="bg1"/>
              </a:solidFill>
            </a:endParaRPr>
          </a:p>
        </p:txBody>
      </p:sp>
      <p:sp>
        <p:nvSpPr>
          <p:cNvPr id="5" name="TextBox 4"/>
          <p:cNvSpPr txBox="1"/>
          <p:nvPr/>
        </p:nvSpPr>
        <p:spPr>
          <a:xfrm>
            <a:off x="35737800" y="28117800"/>
            <a:ext cx="184731" cy="632481"/>
          </a:xfrm>
          <a:prstGeom prst="rect">
            <a:avLst/>
          </a:prstGeom>
          <a:noFill/>
        </p:spPr>
        <p:txBody>
          <a:bodyPr wrap="none" rtlCol="0">
            <a:spAutoFit/>
          </a:bodyPr>
          <a:lstStyle/>
          <a:p>
            <a:endParaRPr lang="en-US" dirty="0"/>
          </a:p>
        </p:txBody>
      </p:sp>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8668" y="9868150"/>
            <a:ext cx="6145332" cy="971300"/>
          </a:xfrm>
          <a:prstGeom prst="rect">
            <a:avLst/>
          </a:prstGeom>
        </p:spPr>
      </p:pic>
      <p:pic>
        <p:nvPicPr>
          <p:cNvPr id="1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6997" y="11811000"/>
            <a:ext cx="3478203" cy="1091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31813643" y="5672515"/>
            <a:ext cx="10858357" cy="646331"/>
          </a:xfrm>
          <a:prstGeom prst="rect">
            <a:avLst/>
          </a:prstGeom>
        </p:spPr>
        <p:txBody>
          <a:bodyPr wrap="square">
            <a:spAutoFit/>
          </a:bodyPr>
          <a:lstStyle/>
          <a:p>
            <a:pPr algn="l">
              <a:lnSpc>
                <a:spcPct val="100000"/>
              </a:lnSpc>
              <a:spcBef>
                <a:spcPts val="50"/>
              </a:spcBef>
              <a:spcAft>
                <a:spcPts val="50"/>
              </a:spcAft>
            </a:pPr>
            <a:endParaRPr lang="en-US" sz="3600" b="0" dirty="0"/>
          </a:p>
        </p:txBody>
      </p:sp>
      <p:sp>
        <p:nvSpPr>
          <p:cNvPr id="33" name="TextBox 32"/>
          <p:cNvSpPr txBox="1"/>
          <p:nvPr/>
        </p:nvSpPr>
        <p:spPr>
          <a:xfrm>
            <a:off x="33577164" y="5184674"/>
            <a:ext cx="9753600" cy="5224507"/>
          </a:xfrm>
          <a:prstGeom prst="rect">
            <a:avLst/>
          </a:prstGeom>
          <a:noFill/>
        </p:spPr>
        <p:txBody>
          <a:bodyPr wrap="square" rtlCol="0">
            <a:spAutoFit/>
          </a:bodyPr>
          <a:lstStyle/>
          <a:p>
            <a:pPr marL="0" marR="0" algn="l">
              <a:lnSpc>
                <a:spcPct val="100000"/>
              </a:lnSpc>
            </a:pPr>
            <a:r>
              <a:rPr lang="en-US" sz="2900" b="0" dirty="0" smtClean="0">
                <a:effectLst/>
                <a:latin typeface="+mn-lt"/>
                <a:ea typeface="Calibri"/>
                <a:cs typeface="Times New Roman"/>
              </a:rPr>
              <a:t>The results of the sampling experiment indicate that the Benn powers of Cole et </a:t>
            </a:r>
            <a:r>
              <a:rPr lang="en-US" sz="2900" b="0" dirty="0" err="1" smtClean="0">
                <a:effectLst/>
                <a:latin typeface="+mn-lt"/>
                <a:ea typeface="Calibri"/>
                <a:cs typeface="Times New Roman"/>
              </a:rPr>
              <a:t>al’s</a:t>
            </a:r>
            <a:r>
              <a:rPr lang="en-US" sz="2900" b="0" dirty="0" smtClean="0">
                <a:effectLst/>
                <a:latin typeface="+mn-lt"/>
                <a:ea typeface="Calibri"/>
                <a:cs typeface="Times New Roman"/>
              </a:rPr>
              <a:t> study are entirely plausible given the small sample size and fall within the normal sampling distribution </a:t>
            </a:r>
            <a:r>
              <a:rPr lang="en-US" sz="2900" b="0" dirty="0" smtClean="0">
                <a:latin typeface="+mn-lt"/>
                <a:ea typeface="Calibri"/>
                <a:cs typeface="Times New Roman"/>
              </a:rPr>
              <a:t>for</a:t>
            </a:r>
            <a:r>
              <a:rPr lang="en-US" sz="2900" b="0" dirty="0" smtClean="0">
                <a:effectLst/>
                <a:latin typeface="+mn-lt"/>
                <a:ea typeface="Calibri"/>
                <a:cs typeface="Times New Roman"/>
              </a:rPr>
              <a:t> each gestational age. </a:t>
            </a:r>
            <a:r>
              <a:rPr lang="en-US" sz="2900" b="0" dirty="0" smtClean="0">
                <a:latin typeface="+mn-lt"/>
                <a:ea typeface="Calibri"/>
                <a:cs typeface="Times New Roman"/>
              </a:rPr>
              <a:t>However, there is an overall trend of slightly larger Benn powers in Cole’s original study that </a:t>
            </a:r>
            <a:r>
              <a:rPr lang="en-US" sz="2900" b="0" dirty="0"/>
              <a:t>is not explained by sample size or the smaller physical size of the infants. </a:t>
            </a:r>
          </a:p>
          <a:p>
            <a:pPr marL="0" marR="0" algn="l">
              <a:lnSpc>
                <a:spcPct val="100000"/>
              </a:lnSpc>
            </a:pPr>
            <a:r>
              <a:rPr lang="en-US" sz="2900" dirty="0"/>
              <a:t>Ultimately, even when the Ferguson study’s data is sampled to replicate </a:t>
            </a:r>
            <a:r>
              <a:rPr lang="en-US" sz="2900" dirty="0" smtClean="0">
                <a:latin typeface="+mn-lt"/>
                <a:ea typeface="Calibri"/>
                <a:cs typeface="Times New Roman"/>
              </a:rPr>
              <a:t>Cole’s data, BMI is the optimal measure. Thus, clinicians should use BMI to measure infant body proportionality. </a:t>
            </a:r>
            <a:endParaRPr lang="en-US" sz="2900" dirty="0">
              <a:effectLst/>
              <a:latin typeface="+mn-lt"/>
              <a:ea typeface="Calibri"/>
              <a:cs typeface="Times New Roman"/>
            </a:endParaRPr>
          </a:p>
        </p:txBody>
      </p:sp>
      <p:sp>
        <p:nvSpPr>
          <p:cNvPr id="7" name="TextBox 6"/>
          <p:cNvSpPr txBox="1"/>
          <p:nvPr/>
        </p:nvSpPr>
        <p:spPr>
          <a:xfrm>
            <a:off x="742564" y="24287776"/>
            <a:ext cx="9935266" cy="7679025"/>
          </a:xfrm>
          <a:prstGeom prst="rect">
            <a:avLst/>
          </a:prstGeom>
          <a:noFill/>
        </p:spPr>
        <p:txBody>
          <a:bodyPr wrap="square" rtlCol="0">
            <a:spAutoFit/>
          </a:bodyPr>
          <a:lstStyle/>
          <a:p>
            <a:pPr lvl="0" algn="l">
              <a:lnSpc>
                <a:spcPct val="100000"/>
              </a:lnSpc>
            </a:pPr>
            <a:r>
              <a:rPr lang="en-US" sz="2900" b="0" dirty="0">
                <a:solidFill>
                  <a:srgbClr val="000000"/>
                </a:solidFill>
                <a:latin typeface="Times New Roman"/>
              </a:rPr>
              <a:t>First, we compared the </a:t>
            </a:r>
            <a:r>
              <a:rPr lang="en-US" sz="2900" b="0" dirty="0" smtClean="0">
                <a:solidFill>
                  <a:srgbClr val="000000"/>
                </a:solidFill>
                <a:latin typeface="Times New Roman"/>
              </a:rPr>
              <a:t>mean </a:t>
            </a:r>
            <a:r>
              <a:rPr lang="en-US" sz="2900" b="0" dirty="0">
                <a:solidFill>
                  <a:srgbClr val="000000"/>
                </a:solidFill>
                <a:latin typeface="Times New Roman"/>
              </a:rPr>
              <a:t>BMI and </a:t>
            </a:r>
            <a:r>
              <a:rPr lang="en-US" sz="2900" b="0" dirty="0" err="1">
                <a:solidFill>
                  <a:srgbClr val="000000"/>
                </a:solidFill>
                <a:latin typeface="Times New Roman"/>
              </a:rPr>
              <a:t>ponderal</a:t>
            </a:r>
            <a:r>
              <a:rPr lang="en-US" sz="2900" b="0" dirty="0">
                <a:solidFill>
                  <a:srgbClr val="000000"/>
                </a:solidFill>
                <a:latin typeface="Times New Roman"/>
              </a:rPr>
              <a:t> index by gestational age from the Ferguson et al. versus the Cole et al datasets. It was found that in the Cole at al. study, both the mean BMI and </a:t>
            </a:r>
            <a:r>
              <a:rPr lang="en-US" sz="2900" b="0" dirty="0" err="1">
                <a:solidFill>
                  <a:srgbClr val="000000"/>
                </a:solidFill>
                <a:latin typeface="Times New Roman"/>
              </a:rPr>
              <a:t>ponderal</a:t>
            </a:r>
            <a:r>
              <a:rPr lang="en-US" sz="2900" b="0" dirty="0">
                <a:solidFill>
                  <a:srgbClr val="000000"/>
                </a:solidFill>
                <a:latin typeface="Times New Roman"/>
              </a:rPr>
              <a:t> index </a:t>
            </a:r>
            <a:r>
              <a:rPr lang="en-US" sz="2900" b="0" dirty="0" smtClean="0">
                <a:solidFill>
                  <a:srgbClr val="000000"/>
                </a:solidFill>
                <a:latin typeface="Times New Roman"/>
              </a:rPr>
              <a:t>were </a:t>
            </a:r>
            <a:r>
              <a:rPr lang="en-US" sz="2900" b="0" dirty="0">
                <a:solidFill>
                  <a:srgbClr val="000000"/>
                </a:solidFill>
                <a:latin typeface="Times New Roman"/>
              </a:rPr>
              <a:t>smaller than in the more recent sample. </a:t>
            </a:r>
            <a:endParaRPr lang="en-US" sz="2900" b="0" dirty="0" smtClean="0">
              <a:solidFill>
                <a:srgbClr val="000000"/>
              </a:solidFill>
              <a:latin typeface="Times New Roman"/>
            </a:endParaRPr>
          </a:p>
          <a:p>
            <a:pPr lvl="0" algn="l">
              <a:lnSpc>
                <a:spcPct val="100000"/>
              </a:lnSpc>
            </a:pPr>
            <a:r>
              <a:rPr lang="en-US" sz="2900" b="0" dirty="0" smtClean="0">
                <a:solidFill>
                  <a:srgbClr val="000000"/>
                </a:solidFill>
                <a:latin typeface="Times New Roman"/>
              </a:rPr>
              <a:t>We </a:t>
            </a:r>
            <a:r>
              <a:rPr lang="en-US" sz="2900" b="0" dirty="0">
                <a:solidFill>
                  <a:srgbClr val="000000"/>
                </a:solidFill>
                <a:latin typeface="Times New Roman"/>
              </a:rPr>
              <a:t>then designed a macro in SAS to take 1,000 samples at each gestational age </a:t>
            </a:r>
            <a:r>
              <a:rPr lang="en-US" sz="2900" b="0" dirty="0" smtClean="0">
                <a:solidFill>
                  <a:srgbClr val="000000"/>
                </a:solidFill>
                <a:latin typeface="Times New Roman"/>
              </a:rPr>
              <a:t>of preterm </a:t>
            </a:r>
            <a:r>
              <a:rPr lang="en-US" sz="2900" b="0" dirty="0">
                <a:solidFill>
                  <a:srgbClr val="000000"/>
                </a:solidFill>
                <a:latin typeface="Times New Roman"/>
              </a:rPr>
              <a:t>infants from the 1998-2006 study in order to determine a sampling distribution. Each sample size was specific to sample sizes </a:t>
            </a:r>
            <a:r>
              <a:rPr lang="en-US" sz="2900" b="0" dirty="0" smtClean="0">
                <a:solidFill>
                  <a:srgbClr val="000000"/>
                </a:solidFill>
                <a:latin typeface="Times New Roman"/>
              </a:rPr>
              <a:t>by </a:t>
            </a:r>
            <a:r>
              <a:rPr lang="en-US" sz="2900" b="0" dirty="0">
                <a:solidFill>
                  <a:srgbClr val="000000"/>
                </a:solidFill>
                <a:latin typeface="Times New Roman"/>
              </a:rPr>
              <a:t>gestation age as used in the Cole </a:t>
            </a:r>
            <a:r>
              <a:rPr lang="en-US" sz="2900" b="0" dirty="0" smtClean="0">
                <a:solidFill>
                  <a:srgbClr val="000000"/>
                </a:solidFill>
                <a:latin typeface="Times New Roman"/>
              </a:rPr>
              <a:t>study</a:t>
            </a:r>
            <a:r>
              <a:rPr lang="en-US" sz="2900" b="0" dirty="0">
                <a:solidFill>
                  <a:srgbClr val="000000"/>
                </a:solidFill>
                <a:latin typeface="Times New Roman"/>
              </a:rPr>
              <a:t>, leading to a total sample size of n=985.  In addition, the sampling procedure was weighted towards infants with smaller BMIs. </a:t>
            </a:r>
          </a:p>
          <a:p>
            <a:pPr lvl="0" algn="l">
              <a:lnSpc>
                <a:spcPct val="100000"/>
              </a:lnSpc>
            </a:pPr>
            <a:r>
              <a:rPr lang="en-US" sz="2900" b="0" dirty="0">
                <a:solidFill>
                  <a:srgbClr val="000000"/>
                </a:solidFill>
                <a:latin typeface="Times New Roman"/>
              </a:rPr>
              <a:t>For each sample, the macro runs the regression equation shown above to calculate the Benn power for each gestational age. The results obtained from each sample are concatenated into one final dataset, which then can be used for </a:t>
            </a:r>
            <a:r>
              <a:rPr lang="en-US" sz="2900" b="0" dirty="0" smtClean="0">
                <a:solidFill>
                  <a:srgbClr val="000000"/>
                </a:solidFill>
                <a:latin typeface="Times New Roman"/>
              </a:rPr>
              <a:t>analysis.</a:t>
            </a:r>
            <a:endParaRPr lang="en-US" sz="2900" b="0" dirty="0">
              <a:solidFill>
                <a:srgbClr val="000000"/>
              </a:solidFill>
              <a:latin typeface="Times New Roman"/>
            </a:endParaRPr>
          </a:p>
        </p:txBody>
      </p:sp>
      <p:sp>
        <p:nvSpPr>
          <p:cNvPr id="10" name="TextBox 9"/>
          <p:cNvSpPr txBox="1"/>
          <p:nvPr/>
        </p:nvSpPr>
        <p:spPr>
          <a:xfrm>
            <a:off x="725127" y="15267069"/>
            <a:ext cx="9982200" cy="7679025"/>
          </a:xfrm>
          <a:prstGeom prst="rect">
            <a:avLst/>
          </a:prstGeom>
          <a:noFill/>
        </p:spPr>
        <p:txBody>
          <a:bodyPr wrap="square" rtlCol="0">
            <a:spAutoFit/>
          </a:bodyPr>
          <a:lstStyle/>
          <a:p>
            <a:pPr algn="l">
              <a:lnSpc>
                <a:spcPct val="100000"/>
              </a:lnSpc>
            </a:pPr>
            <a:r>
              <a:rPr lang="en-US" sz="2900" b="0" dirty="0" smtClean="0">
                <a:solidFill>
                  <a:srgbClr val="000000"/>
                </a:solidFill>
              </a:rPr>
              <a:t>Cole </a:t>
            </a:r>
            <a:r>
              <a:rPr lang="en-US" sz="2900" b="0" dirty="0">
                <a:solidFill>
                  <a:srgbClr val="000000"/>
                </a:solidFill>
              </a:rPr>
              <a:t>et al</a:t>
            </a:r>
            <a:r>
              <a:rPr lang="en-US" sz="2900" b="0" dirty="0" smtClean="0">
                <a:solidFill>
                  <a:srgbClr val="000000"/>
                </a:solidFill>
              </a:rPr>
              <a:t>. </a:t>
            </a:r>
            <a:r>
              <a:rPr lang="en-US" sz="2900" b="0" dirty="0">
                <a:solidFill>
                  <a:srgbClr val="000000"/>
                </a:solidFill>
              </a:rPr>
              <a:t>(1997</a:t>
            </a:r>
            <a:r>
              <a:rPr lang="en-US" sz="2900" b="0" dirty="0" smtClean="0">
                <a:solidFill>
                  <a:srgbClr val="000000"/>
                </a:solidFill>
              </a:rPr>
              <a:t>) found </a:t>
            </a:r>
            <a:r>
              <a:rPr lang="en-US" sz="2900" b="0" dirty="0">
                <a:solidFill>
                  <a:srgbClr val="000000"/>
                </a:solidFill>
              </a:rPr>
              <a:t>that the Benn power of a sample of </a:t>
            </a:r>
            <a:r>
              <a:rPr lang="en-US" sz="2900" b="0" dirty="0" smtClean="0">
                <a:solidFill>
                  <a:srgbClr val="000000"/>
                </a:solidFill>
              </a:rPr>
              <a:t>preterm infants </a:t>
            </a:r>
            <a:r>
              <a:rPr lang="en-US" sz="2900" b="0" dirty="0">
                <a:solidFill>
                  <a:srgbClr val="000000"/>
                </a:solidFill>
              </a:rPr>
              <a:t>is around 3 (the </a:t>
            </a:r>
            <a:r>
              <a:rPr lang="en-US" sz="2900" b="0" dirty="0" err="1">
                <a:solidFill>
                  <a:srgbClr val="000000"/>
                </a:solidFill>
              </a:rPr>
              <a:t>ponderal</a:t>
            </a:r>
            <a:r>
              <a:rPr lang="en-US" sz="2900" b="0" dirty="0">
                <a:solidFill>
                  <a:srgbClr val="000000"/>
                </a:solidFill>
              </a:rPr>
              <a:t> index), whereas a more recent study (2015) by Ferguson et al. found a Benn power of 2 (the body mass index, or BMI). </a:t>
            </a:r>
            <a:r>
              <a:rPr lang="en-US" sz="2900" u="sng" dirty="0" smtClean="0"/>
              <a:t>Clinicians </a:t>
            </a:r>
            <a:r>
              <a:rPr lang="en-US" sz="2900" u="sng" dirty="0"/>
              <a:t>need a single accurate measure of preterm infant body proportionality; should </a:t>
            </a:r>
            <a:r>
              <a:rPr lang="en-US" sz="2900" u="sng" dirty="0" smtClean="0"/>
              <a:t>they </a:t>
            </a:r>
            <a:r>
              <a:rPr lang="en-US" sz="2900" u="sng" dirty="0"/>
              <a:t>use BMI or </a:t>
            </a:r>
            <a:r>
              <a:rPr lang="en-US" sz="2900" u="sng" dirty="0" err="1"/>
              <a:t>ponderal</a:t>
            </a:r>
            <a:r>
              <a:rPr lang="en-US" sz="2900" u="sng" dirty="0"/>
              <a:t> </a:t>
            </a:r>
            <a:r>
              <a:rPr lang="en-US" sz="2900" u="sng" dirty="0" smtClean="0"/>
              <a:t>index</a:t>
            </a:r>
            <a:r>
              <a:rPr lang="en-US" sz="2900" u="sng" dirty="0"/>
              <a:t>? </a:t>
            </a:r>
          </a:p>
          <a:p>
            <a:pPr lvl="0" algn="l">
              <a:lnSpc>
                <a:spcPct val="100000"/>
              </a:lnSpc>
            </a:pPr>
            <a:r>
              <a:rPr lang="en-US" sz="2900" b="0" dirty="0" smtClean="0">
                <a:solidFill>
                  <a:srgbClr val="000000"/>
                </a:solidFill>
              </a:rPr>
              <a:t>The </a:t>
            </a:r>
            <a:r>
              <a:rPr lang="en-US" sz="2900" b="0" dirty="0">
                <a:solidFill>
                  <a:srgbClr val="000000"/>
                </a:solidFill>
              </a:rPr>
              <a:t>recent study was from a </a:t>
            </a:r>
            <a:r>
              <a:rPr lang="en-US" sz="2900" b="0" dirty="0" smtClean="0">
                <a:solidFill>
                  <a:srgbClr val="000000"/>
                </a:solidFill>
              </a:rPr>
              <a:t>dataset </a:t>
            </a:r>
            <a:r>
              <a:rPr lang="en-US" sz="2900" b="0" dirty="0">
                <a:solidFill>
                  <a:srgbClr val="000000"/>
                </a:solidFill>
              </a:rPr>
              <a:t>of </a:t>
            </a:r>
            <a:r>
              <a:rPr lang="en-US" sz="2900" b="0" dirty="0" smtClean="0">
                <a:solidFill>
                  <a:srgbClr val="000000"/>
                </a:solidFill>
              </a:rPr>
              <a:t>103,920 infants </a:t>
            </a:r>
            <a:r>
              <a:rPr lang="en-US" sz="2900" b="0" dirty="0">
                <a:solidFill>
                  <a:srgbClr val="000000"/>
                </a:solidFill>
              </a:rPr>
              <a:t>in the NICU (aged 22 to 42 weeks) collected between 1998 and 2006 from 248 hospitals around the United States, whereas Cole et </a:t>
            </a:r>
            <a:r>
              <a:rPr lang="en-US" sz="2900" b="0" dirty="0" err="1">
                <a:solidFill>
                  <a:srgbClr val="000000"/>
                </a:solidFill>
              </a:rPr>
              <a:t>al’s</a:t>
            </a:r>
            <a:r>
              <a:rPr lang="en-US" sz="2900" b="0" dirty="0">
                <a:solidFill>
                  <a:srgbClr val="000000"/>
                </a:solidFill>
              </a:rPr>
              <a:t>  study used a single hospital's data </a:t>
            </a:r>
            <a:r>
              <a:rPr lang="en-US" sz="2900" b="0" dirty="0" smtClean="0">
                <a:solidFill>
                  <a:srgbClr val="000000"/>
                </a:solidFill>
              </a:rPr>
              <a:t>of 998 infants from </a:t>
            </a:r>
            <a:r>
              <a:rPr lang="en-US" sz="2900" b="0" dirty="0">
                <a:solidFill>
                  <a:srgbClr val="000000"/>
                </a:solidFill>
              </a:rPr>
              <a:t>England that was collected from 1987 to 1988. </a:t>
            </a:r>
          </a:p>
          <a:p>
            <a:pPr lvl="0" algn="l">
              <a:lnSpc>
                <a:spcPct val="100000"/>
              </a:lnSpc>
            </a:pPr>
            <a:r>
              <a:rPr lang="en-US" sz="2900" b="0" dirty="0">
                <a:solidFill>
                  <a:srgbClr val="000000"/>
                </a:solidFill>
              </a:rPr>
              <a:t>Medication usage, gender, race</a:t>
            </a:r>
            <a:r>
              <a:rPr lang="en-US" sz="2900" b="0" dirty="0" smtClean="0">
                <a:solidFill>
                  <a:srgbClr val="000000"/>
                </a:solidFill>
              </a:rPr>
              <a:t>, calendar year, </a:t>
            </a:r>
            <a:r>
              <a:rPr lang="en-US" sz="2900" b="0" dirty="0">
                <a:solidFill>
                  <a:srgbClr val="000000"/>
                </a:solidFill>
              </a:rPr>
              <a:t>and survival status were analyzed but none explained the differences in Benn power between the two studies. </a:t>
            </a:r>
            <a:r>
              <a:rPr lang="en-US" sz="2900" b="0" dirty="0" smtClean="0">
                <a:solidFill>
                  <a:srgbClr val="000000"/>
                </a:solidFill>
              </a:rPr>
              <a:t>Thus</a:t>
            </a:r>
            <a:r>
              <a:rPr lang="en-US" sz="2900" b="0" dirty="0">
                <a:solidFill>
                  <a:srgbClr val="000000"/>
                </a:solidFill>
              </a:rPr>
              <a:t>, </a:t>
            </a:r>
            <a:r>
              <a:rPr lang="en-US" sz="2900" dirty="0">
                <a:solidFill>
                  <a:srgbClr val="000000"/>
                </a:solidFill>
              </a:rPr>
              <a:t>we hypothesized that the disparity between these two datasets is due to physical differences in the infants and </a:t>
            </a:r>
            <a:r>
              <a:rPr lang="en-US" sz="2900" dirty="0" smtClean="0">
                <a:solidFill>
                  <a:srgbClr val="000000"/>
                </a:solidFill>
              </a:rPr>
              <a:t>extreme sample </a:t>
            </a:r>
            <a:r>
              <a:rPr lang="en-US" sz="2900" dirty="0">
                <a:solidFill>
                  <a:srgbClr val="000000"/>
                </a:solidFill>
              </a:rPr>
              <a:t>size differences. </a:t>
            </a:r>
            <a:endParaRPr lang="en-US" sz="2900" dirty="0" smtClean="0">
              <a:solidFill>
                <a:srgbClr val="000000"/>
              </a:solidFill>
            </a:endParaRPr>
          </a:p>
        </p:txBody>
      </p:sp>
      <p:pic>
        <p:nvPicPr>
          <p:cNvPr id="12"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82160" y="17873326"/>
            <a:ext cx="19601986" cy="14845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11472</TotalTime>
  <Words>818</Words>
  <Application>Microsoft Office PowerPoint</Application>
  <PresentationFormat>Custom</PresentationFormat>
  <Paragraphs>157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Times New Roman</vt:lpstr>
      <vt:lpstr>Default Design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Mark</cp:lastModifiedBy>
  <cp:revision>283</cp:revision>
  <cp:lastPrinted>2017-04-12T00:19:11Z</cp:lastPrinted>
  <dcterms:created xsi:type="dcterms:W3CDTF">1999-06-15T14:29:13Z</dcterms:created>
  <dcterms:modified xsi:type="dcterms:W3CDTF">2017-04-19T14:50:56Z</dcterms:modified>
</cp:coreProperties>
</file>