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4" r:id="rId3"/>
    <p:sldId id="293" r:id="rId4"/>
    <p:sldId id="294" r:id="rId5"/>
    <p:sldId id="298" r:id="rId6"/>
    <p:sldId id="295" r:id="rId7"/>
    <p:sldId id="296" r:id="rId8"/>
    <p:sldId id="297" r:id="rId9"/>
    <p:sldId id="279" r:id="rId10"/>
    <p:sldId id="288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DB1DB-B21B-4FF5-B130-DA7FE756287C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53F40-1B63-469B-99F4-4D2A6E7DD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2803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2DC9-9E6B-4115-80F7-AF3C0B919820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36BD8-3BE0-4B04-B520-77C1F1F1FB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4234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36BD8-3BE0-4B04-B520-77C1F1F1FB7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Programming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5958E5E2-6682-4BC1-BE42-9B3D8EFAAB0B}"/>
              </a:ext>
            </a:extLst>
          </p:cNvPr>
          <p:cNvSpPr txBox="1">
            <a:spLocks/>
          </p:cNvSpPr>
          <p:nvPr userDrawn="1"/>
        </p:nvSpPr>
        <p:spPr>
          <a:xfrm>
            <a:off x="1809720" y="285728"/>
            <a:ext cx="10072758" cy="642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rgbClr val="00206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ADITYA </a:t>
            </a:r>
            <a:r>
              <a:rPr lang="en-IN" sz="4000" dirty="0" smtClean="0">
                <a:solidFill>
                  <a:srgbClr val="00206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ENGINEERING COLLEGE (A)</a:t>
            </a:r>
            <a:endParaRPr lang="en-IN" sz="4000" dirty="0">
              <a:solidFill>
                <a:srgbClr val="002060"/>
              </a:solidFill>
              <a:latin typeface="Britannic Bold" panose="020B0903060703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D981076-ED8C-43FB-A166-D94C61E808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22" y="116632"/>
            <a:ext cx="1578225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10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5261-938C-42D7-8D69-F709BC36272E}" type="datetime2">
              <a:rPr lang="en-US" smtClean="0"/>
              <a:t>Thursday, March 17,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S.V.V.D.Jagadeesh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1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317-AD4C-46BB-B2C5-0DE84CB4C79F}" type="datetime2">
              <a:rPr lang="en-US" smtClean="0"/>
              <a:t>Thursday, March 17,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S.V.V.D.Jagadeesh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81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4382-2830-4505-B15D-83E9B1FDB989}" type="datetime2">
              <a:rPr lang="en-US" smtClean="0"/>
              <a:t>Thursday, March 17,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S.V.V.D.Jagadeesh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8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085" y="1561876"/>
            <a:ext cx="10515600" cy="4531419"/>
          </a:xfrm>
        </p:spPr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D7B29F-4C46-4AE5-A85E-952C6A337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8" y="136525"/>
            <a:ext cx="784504" cy="4653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F423809-851F-402C-8E33-04AEE45A2C34}"/>
              </a:ext>
            </a:extLst>
          </p:cNvPr>
          <p:cNvSpPr/>
          <p:nvPr userDrawn="1"/>
        </p:nvSpPr>
        <p:spPr>
          <a:xfrm>
            <a:off x="8310578" y="132319"/>
            <a:ext cx="350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F0"/>
                </a:solidFill>
              </a:rPr>
              <a:t>Aditya </a:t>
            </a:r>
            <a:r>
              <a:rPr lang="en-US" sz="1400" b="1" baseline="0" dirty="0" smtClean="0">
                <a:solidFill>
                  <a:srgbClr val="00B0F0"/>
                </a:solidFill>
              </a:rPr>
              <a:t>Engineering </a:t>
            </a:r>
            <a:r>
              <a:rPr lang="en-US" sz="1400" b="1" dirty="0" smtClean="0">
                <a:solidFill>
                  <a:srgbClr val="00B0F0"/>
                </a:solidFill>
              </a:rPr>
              <a:t>College  (A)</a:t>
            </a:r>
            <a:endParaRPr lang="en-IN" sz="1400" b="1" dirty="0">
              <a:solidFill>
                <a:srgbClr val="00B0F0"/>
              </a:solidFill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xmlns="" id="{C8CBE8F9-096B-48BD-AF91-C68E84B4AE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239272" y="6286520"/>
            <a:ext cx="2104513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4EE1ACA-2CC6-4613-B51B-C0159A4BA1EF}" type="datetime2">
              <a:rPr lang="en-US" smtClean="0"/>
              <a:t>Thursday, March 17, 2022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xmlns="" id="{9B80BD04-4FB9-48ED-8F04-82E1E9B47D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138618" y="6286520"/>
            <a:ext cx="2743200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sv-SE" dirty="0" smtClean="0"/>
              <a:t>S.V.V.D.Jagadeesh, Sr. Assistant Professor , IT Dept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xmlns="" id="{308BF50B-84FA-461A-853E-B94880E9E727}"/>
              </a:ext>
            </a:extLst>
          </p:cNvPr>
          <p:cNvSpPr txBox="1">
            <a:spLocks/>
          </p:cNvSpPr>
          <p:nvPr userDrawn="1"/>
        </p:nvSpPr>
        <p:spPr>
          <a:xfrm>
            <a:off x="738151" y="6278585"/>
            <a:ext cx="1928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baseline="0" dirty="0" smtClean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76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D6C631-9239-4D11-BA61-09F7181C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03F9D61-4741-4EB6-928C-183F6ED0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E074-903C-4D22-93F5-EA5A93D123D6}" type="datetime2">
              <a:rPr lang="en-US" smtClean="0"/>
              <a:t>Thursday, March 17,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A5A7B3A-4429-42CF-B646-3FD3F346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S.V.V.D.Jagadeesh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245426-362C-48C8-9EA2-C525ADFA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22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72EA-5D7D-4523-BDF9-31396A24A363}" type="datetime2">
              <a:rPr lang="en-US" smtClean="0"/>
              <a:t>Thursday, March 17,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S.V.V.D.Jagadeesh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51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CD1E-BA2D-4C05-897D-0F9B30225195}" type="datetime2">
              <a:rPr lang="en-US" smtClean="0"/>
              <a:t>Thursday, March 17,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S.V.V.D.Jagadeesh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4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B784-00D0-40CC-A2F9-BF19B28A70CE}" type="datetime2">
              <a:rPr lang="en-US" smtClean="0"/>
              <a:t>Thursday, March 17,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S.V.V.D.Jagadeesh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9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2EAA-0E08-4E35-AAB0-BF1B8AAB10CF}" type="datetime2">
              <a:rPr lang="en-US" smtClean="0"/>
              <a:t>Thursday, March 17,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S.V.V.D.Jagadeesh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3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6EB3E-57B9-409F-922E-BB7EC8251E8B}" type="datetime2">
              <a:rPr lang="en-US" smtClean="0"/>
              <a:t>Thursday, March 17,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S.V.V.D.Jagadeesh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7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CA7C-8E81-4DAF-A350-2BD0BA242994}" type="datetime2">
              <a:rPr lang="en-US" smtClean="0"/>
              <a:t>Thursday, March 17,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S.V.V.D.Jagadeesh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1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28E8A-152D-45EF-9AEA-F2CD72BEA063}" type="datetime2">
              <a:rPr lang="en-US" smtClean="0"/>
              <a:t>Thursday, March 17,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S.V.V.D.Jagadeesh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3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att_iframe_name.asp" TargetMode="External"/><Relationship Id="rId2" Type="http://schemas.openxmlformats.org/officeDocument/2006/relationships/hyperlink" Target="https://www.w3schools.com/tags/att_iframe_height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att_iframe_sandbox.asp" TargetMode="External"/><Relationship Id="rId2" Type="http://schemas.openxmlformats.org/officeDocument/2006/relationships/hyperlink" Target="https://www.w3schools.com/tags/att_iframe_referrerpolicy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att_iframe_width.asp" TargetMode="External"/><Relationship Id="rId5" Type="http://schemas.openxmlformats.org/officeDocument/2006/relationships/hyperlink" Target="https://www.w3schools.com/tags/att_iframe_srcdoc.asp" TargetMode="External"/><Relationship Id="rId4" Type="http://schemas.openxmlformats.org/officeDocument/2006/relationships/hyperlink" Target="https://www.w3schools.com/tags/att_iframe_src.as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42282911-4A61-4A42-8E73-D723BEBE2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488" y="1988840"/>
            <a:ext cx="9541060" cy="930313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Eras Bold ITC" panose="020B0907030504020204" pitchFamily="34" charset="0"/>
                <a:cs typeface="Times New Roman" panose="02020603050405020304" pitchFamily="18" charset="0"/>
              </a:rPr>
              <a:t>Web Technologies</a:t>
            </a:r>
            <a:endParaRPr lang="en-IN" dirty="0">
              <a:latin typeface="Eras Bold ITC" panose="020B0907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374C6B0C-371A-41E0-BF7D-B301E36AA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9018" y="3429000"/>
            <a:ext cx="6858000" cy="2376264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n-IN" dirty="0"/>
              <a:t>By </a:t>
            </a:r>
          </a:p>
          <a:p>
            <a:pPr>
              <a:spcBef>
                <a:spcPts val="600"/>
              </a:spcBef>
            </a:pPr>
            <a:endParaRPr lang="en-IN" sz="1300" dirty="0"/>
          </a:p>
          <a:p>
            <a:pPr>
              <a:spcBef>
                <a:spcPts val="600"/>
              </a:spcBef>
            </a:pPr>
            <a:r>
              <a:rPr lang="en-IN" sz="4000" b="1" dirty="0" err="1" smtClean="0">
                <a:solidFill>
                  <a:srgbClr val="660066"/>
                </a:solidFill>
              </a:rPr>
              <a:t>S.V.V.D.Jagadeesh</a:t>
            </a:r>
            <a:endParaRPr lang="en-IN" sz="4000" b="1" dirty="0" smtClean="0">
              <a:solidFill>
                <a:srgbClr val="660066"/>
              </a:solidFill>
            </a:endParaRPr>
          </a:p>
          <a:p>
            <a:pPr>
              <a:spcBef>
                <a:spcPts val="600"/>
              </a:spcBef>
            </a:pPr>
            <a:r>
              <a:rPr lang="en-IN" dirty="0" smtClean="0"/>
              <a:t>Sr. Assistant Professor</a:t>
            </a:r>
            <a:endParaRPr lang="en-IN" dirty="0"/>
          </a:p>
          <a:p>
            <a:r>
              <a:rPr lang="en-IN" dirty="0" smtClean="0"/>
              <a:t>Dept of Information Technology</a:t>
            </a:r>
          </a:p>
          <a:p>
            <a:r>
              <a:rPr lang="en-IN" dirty="0" err="1" smtClean="0"/>
              <a:t>Aditya</a:t>
            </a:r>
            <a:r>
              <a:rPr lang="en-IN" dirty="0" smtClean="0"/>
              <a:t> Engineering College(A)</a:t>
            </a:r>
          </a:p>
          <a:p>
            <a:r>
              <a:rPr lang="en-IN" dirty="0" err="1" smtClean="0"/>
              <a:t>Surampalem</a:t>
            </a:r>
            <a:r>
              <a:rPr lang="en-IN" dirty="0" smtClean="0"/>
              <a:t>.</a:t>
            </a:r>
          </a:p>
          <a:p>
            <a:pPr>
              <a:spcBef>
                <a:spcPts val="600"/>
              </a:spcBef>
            </a:pPr>
            <a:endParaRPr lang="en-IN" dirty="0"/>
          </a:p>
          <a:p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4EE1ACA-2CC6-4613-B51B-C0159A4BA1EF}" type="datetime2">
              <a:rPr lang="en-US" smtClean="0"/>
              <a:t>Thursday, March 17,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S.V.V.D.Jagadeesh, Sr. Assistant Professor , IT Dept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862E4AC-212E-43EC-956C-B30F3E8CC9D6}"/>
              </a:ext>
            </a:extLst>
          </p:cNvPr>
          <p:cNvSpPr txBox="1"/>
          <p:nvPr/>
        </p:nvSpPr>
        <p:spPr>
          <a:xfrm>
            <a:off x="809588" y="620688"/>
            <a:ext cx="10561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600" b="1" dirty="0" smtClean="0"/>
              <a:t>GET and POST Methods</a:t>
            </a:r>
            <a:endParaRPr lang="en-US" sz="36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155439"/>
              </p:ext>
            </p:extLst>
          </p:nvPr>
        </p:nvGraphicFramePr>
        <p:xfrm>
          <a:off x="3719736" y="2852936"/>
          <a:ext cx="5756910" cy="25922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8455"/>
                <a:gridCol w="2878455"/>
              </a:tblGrid>
              <a:tr h="36111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               POST 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         GET 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2223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Sends the information along with the body of html page.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Sends the data along with web page address that is appended to URL.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723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Data is not visible while sending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Data is visible in site address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723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Provides security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 security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723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Can sent any number of characters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Limited number of characters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723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Special characters also possible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Only standard characters.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30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B12F71-216B-4B4A-9933-2017B3D46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Labels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HTML is not provides any separate tag for label.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The text which is preceded by the interfacing element is taken as a label.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Text field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Text is typically required to place one line string.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Text fields can be created by using &lt;input&gt;tag.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u="sng" dirty="0"/>
              <a:t>Syntax:</a:t>
            </a:r>
            <a:r>
              <a:rPr lang="en-US" dirty="0"/>
              <a:t> &lt;input type=”text”  size=n  name=”text name”&gt;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2E5F56-4C49-4AD5-8536-D2293BBFC81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3F3F57C-9E4C-4BFA-9420-B18D96CA1184}" type="datetime2">
              <a:rPr lang="en-US" smtClean="0"/>
              <a:t>Thursday, March 17,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C1E6F3-8793-48D4-AEFA-E57DA0132A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S.V.V.D.Jagadeesh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862E4AC-212E-43EC-956C-B30F3E8CC9D6}"/>
              </a:ext>
            </a:extLst>
          </p:cNvPr>
          <p:cNvSpPr txBox="1"/>
          <p:nvPr/>
        </p:nvSpPr>
        <p:spPr>
          <a:xfrm>
            <a:off x="809588" y="642918"/>
            <a:ext cx="10561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 Labels and </a:t>
            </a:r>
            <a:r>
              <a:rPr lang="en-US" sz="4400" dirty="0" err="1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Textfields</a:t>
            </a:r>
            <a:endParaRPr lang="en-IN" sz="4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5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4EE1ACA-2CC6-4613-B51B-C0159A4BA1EF}" type="datetime2">
              <a:rPr lang="en-US" smtClean="0"/>
              <a:t>Thursday, March 17,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S.V.V.D.Jagadeesh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71464" y="624757"/>
            <a:ext cx="8928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Bahnschrift SemiBold" panose="020B0502040204020203" pitchFamily="34" charset="0"/>
              </a:rPr>
              <a:t>Button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are three types of buttons     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b="1" dirty="0"/>
              <a:t>Button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 </a:t>
            </a:r>
            <a:r>
              <a:rPr lang="en-US" u="sng" dirty="0"/>
              <a:t>Syntax:</a:t>
            </a:r>
            <a:r>
              <a:rPr lang="en-US" dirty="0"/>
              <a:t> &lt;input type=button  value=”click me”&gt;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b="1" dirty="0"/>
              <a:t>Submit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Syntax:</a:t>
            </a:r>
            <a:r>
              <a:rPr lang="en-US" dirty="0"/>
              <a:t> &lt;input type=submit value=”submit”&gt;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b="1" dirty="0"/>
              <a:t>Reset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Syntax</a:t>
            </a:r>
            <a:r>
              <a:rPr lang="en-US" dirty="0"/>
              <a:t>: &lt;input type=reset value=”clear”&gt;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72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Radio </a:t>
            </a:r>
            <a:r>
              <a:rPr lang="en-US" b="1" dirty="0" smtClean="0"/>
              <a:t>buttons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To display set of option to user, where he can select one among them, radio buttons are used. 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       </a:t>
            </a:r>
            <a:r>
              <a:rPr lang="en-US" b="1" i="1" u="sng" dirty="0"/>
              <a:t>Syntax</a:t>
            </a:r>
            <a:r>
              <a:rPr lang="en-US" u="sng" dirty="0"/>
              <a:t>:</a:t>
            </a:r>
            <a:r>
              <a:rPr lang="en-US" dirty="0"/>
              <a:t> &lt;input type=”radio” name=”text name”  value=”text” checked&gt;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All the name attributes of group of radio buttons must be same and all the value attributes are different.</a:t>
            </a:r>
            <a:endParaRPr lang="en-US" sz="1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Value indicates the value that is stored while selecting particular button, which returns to name of group.</a:t>
            </a:r>
            <a:endParaRPr lang="en-US" sz="1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Checked parameter indicates the initial selection that we give as default.</a:t>
            </a:r>
            <a:endParaRPr lang="en-US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4EE1ACA-2CC6-4613-B51B-C0159A4BA1EF}" type="datetime2">
              <a:rPr lang="en-US" smtClean="0"/>
              <a:t>Thursday, March 17,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S.V.V.D.Jagadeesh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5440" y="755412"/>
            <a:ext cx="9577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Bahnschrift SemiBold" panose="020B0502040204020203" pitchFamily="34" charset="0"/>
              </a:rPr>
              <a:t>Radio Buttons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58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Checkboxes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These are similar to radio buttons as we can select more than one option among the options.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Syntax</a:t>
            </a:r>
            <a:r>
              <a:rPr lang="en-US" dirty="0"/>
              <a:t>: &lt;input type=”checkbox” name=”text name”  value=”text” checked&gt;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4EE1ACA-2CC6-4613-B51B-C0159A4BA1EF}" type="datetime2">
              <a:rPr lang="en-US" smtClean="0"/>
              <a:t>Thursday, March 17,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S.V.V.D.Jagadeesh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5406" y="668015"/>
            <a:ext cx="10009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Bahnschrift SemiBold" panose="020B0502040204020203" pitchFamily="34" charset="0"/>
              </a:rPr>
              <a:t>Check Boxes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36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Combo box 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Combo box displays one at a time and by clicking on combo arrow displays other options available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Syntax</a:t>
            </a:r>
            <a:r>
              <a:rPr lang="en-US" dirty="0"/>
              <a:t>:  &lt;</a:t>
            </a:r>
            <a:r>
              <a:rPr lang="en-US" dirty="0" smtClean="0"/>
              <a:t>select name=“</a:t>
            </a:r>
            <a:r>
              <a:rPr lang="en-US" dirty="0" err="1" smtClean="0"/>
              <a:t>selectname</a:t>
            </a:r>
            <a:r>
              <a:rPr lang="en-US" dirty="0" smtClean="0"/>
              <a:t>” size=n multiple&gt;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              &lt;</a:t>
            </a:r>
            <a:r>
              <a:rPr lang="en-US" dirty="0" smtClean="0"/>
              <a:t>option value=“text” label=“</a:t>
            </a:r>
            <a:r>
              <a:rPr lang="en-US" dirty="0" err="1" smtClean="0"/>
              <a:t>labelname</a:t>
            </a:r>
            <a:r>
              <a:rPr lang="en-US" dirty="0" smtClean="0"/>
              <a:t>” selected&gt;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              &lt;option&gt;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         &lt;/select&gt;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4EE1ACA-2CC6-4613-B51B-C0159A4BA1EF}" type="datetime2">
              <a:rPr lang="en-US" smtClean="0"/>
              <a:t>Thursday, March 17,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S.V.V.D.Jagadeesh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5406" y="668015"/>
            <a:ext cx="10009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Bahnschrift SemiBold" panose="020B0502040204020203" pitchFamily="34" charset="0"/>
              </a:rPr>
              <a:t>Combo Box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24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 err="1"/>
              <a:t>Textarea</a:t>
            </a:r>
            <a:r>
              <a:rPr lang="en-US" dirty="0"/>
              <a:t> is typically required to place multi line string.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Syntax:</a:t>
            </a:r>
            <a:r>
              <a:rPr lang="en-US" dirty="0"/>
              <a:t> &lt;</a:t>
            </a:r>
            <a:r>
              <a:rPr lang="en-US" dirty="0" err="1"/>
              <a:t>textarea</a:t>
            </a:r>
            <a:r>
              <a:rPr lang="en-US" dirty="0"/>
              <a:t>  name=”text name”  cols=n  rows=n&gt; &lt;/</a:t>
            </a:r>
            <a:r>
              <a:rPr lang="en-US" dirty="0" err="1"/>
              <a:t>teaxtarea</a:t>
            </a:r>
            <a:r>
              <a:rPr lang="en-US" dirty="0"/>
              <a:t>&gt;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4EE1ACA-2CC6-4613-B51B-C0159A4BA1EF}" type="datetime2">
              <a:rPr lang="en-US" smtClean="0"/>
              <a:t>Thursday, March 17,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S.V.V.D.Jagadeesh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5406" y="668015"/>
            <a:ext cx="10009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latin typeface="Bahnschrift SemiBold" panose="020B0502040204020203" pitchFamily="34" charset="0"/>
              </a:rPr>
              <a:t>TextArea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72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Password field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When user typed the information in a text field it is displayed as it is.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If we want to display it in encoded form, use the password field.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Syntax: &lt;input type=”password” name=”</a:t>
            </a:r>
            <a:r>
              <a:rPr lang="en-US" dirty="0" err="1"/>
              <a:t>pwd</a:t>
            </a:r>
            <a:r>
              <a:rPr lang="en-US" dirty="0"/>
              <a:t>”  size=n &gt;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4EE1ACA-2CC6-4613-B51B-C0159A4BA1EF}" type="datetime2">
              <a:rPr lang="en-US" smtClean="0"/>
              <a:t>Thursday, March 17,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S.V.V.D.Jagadeesh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5406" y="668015"/>
            <a:ext cx="10009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Bahnschrift SemiBold" panose="020B0502040204020203" pitchFamily="34" charset="0"/>
              </a:rPr>
              <a:t>Password Field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27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Images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Attributes of Images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Forms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Method &amp; Action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Elements of Forms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Frames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Syntax of frames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Links &amp; Navigation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4EE1ACA-2CC6-4613-B51B-C0159A4BA1EF}" type="datetime2">
              <a:rPr lang="en-US" smtClean="0"/>
              <a:t>Thursday, March 17,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S.V.V.D.Jagadeesh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5406" y="668015"/>
            <a:ext cx="10009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Bahnschrift SemiBold" panose="020B0502040204020203" pitchFamily="34" charset="0"/>
              </a:rPr>
              <a:t>Summary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25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8A05F42-DC54-424F-B628-7C3A55B75A3A}" type="datetime2">
              <a:rPr lang="en-US" smtClean="0"/>
              <a:t>Thursday, March 17,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S.V.V.D.Jagadeesh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862E4AC-212E-43EC-956C-B30F3E8CC9D6}"/>
              </a:ext>
            </a:extLst>
          </p:cNvPr>
          <p:cNvSpPr txBox="1"/>
          <p:nvPr/>
        </p:nvSpPr>
        <p:spPr>
          <a:xfrm>
            <a:off x="809588" y="428604"/>
            <a:ext cx="10561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Bahnschrift SemiBold" pitchFamily="34" charset="0"/>
                <a:cs typeface="Times New Roman" panose="02020603050405020304" pitchFamily="18" charset="0"/>
              </a:rPr>
              <a:t>Lecture Outcomes</a:t>
            </a:r>
            <a:endParaRPr lang="en-IN" sz="3600" b="1" dirty="0">
              <a:latin typeface="Bahnschrift SemiBol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At the end of </a:t>
            </a:r>
            <a:r>
              <a:rPr lang="en-US" sz="2400" dirty="0" smtClean="0"/>
              <a:t>this lecture, </a:t>
            </a:r>
            <a:r>
              <a:rPr lang="en-US" sz="2400" dirty="0"/>
              <a:t>Student will be able to: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Implement forms and frames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Frames are not supported in HTML5.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A frame provides a facility to display one page at a time.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Collection of these frames into a set provides a facility to display more than one page at a time on browser and is referred as a </a:t>
            </a:r>
            <a:r>
              <a:rPr lang="en-US" b="1" dirty="0"/>
              <a:t>frameset.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A Frameset </a:t>
            </a:r>
            <a:r>
              <a:rPr lang="en-US" dirty="0"/>
              <a:t>is a collection of frames.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A web page </a:t>
            </a:r>
            <a:r>
              <a:rPr lang="en-US" dirty="0"/>
              <a:t>containing frame elements is called a framed page.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A framed page </a:t>
            </a:r>
            <a:r>
              <a:rPr lang="en-US" dirty="0"/>
              <a:t>begins with </a:t>
            </a:r>
            <a:r>
              <a:rPr lang="en-US" b="1" dirty="0"/>
              <a:t>&lt;frameset&gt;</a:t>
            </a:r>
            <a:r>
              <a:rPr lang="en-US" dirty="0"/>
              <a:t> &amp; ends with </a:t>
            </a:r>
            <a:r>
              <a:rPr lang="en-US" b="1" dirty="0"/>
              <a:t>&lt;/frameset&gt;</a:t>
            </a:r>
            <a:r>
              <a:rPr lang="en-US" dirty="0"/>
              <a:t> tag.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Each individual frame is identified through </a:t>
            </a:r>
            <a:r>
              <a:rPr lang="en-US" b="1" dirty="0"/>
              <a:t>&lt;frame&gt;</a:t>
            </a:r>
            <a:r>
              <a:rPr lang="en-US" dirty="0"/>
              <a:t> tag.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4EE1ACA-2CC6-4613-B51B-C0159A4BA1EF}" type="datetime2">
              <a:rPr lang="en-US" smtClean="0"/>
              <a:t>Thursday, March 17,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S.V.V.D.Jagadeesh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5406" y="668015"/>
            <a:ext cx="10009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Bahnschrift SemiBold" panose="020B0502040204020203" pitchFamily="34" charset="0"/>
              </a:rPr>
              <a:t>FRAMES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52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&lt;frameset </a:t>
            </a:r>
            <a:r>
              <a:rPr lang="en-US" dirty="0" smtClean="0"/>
              <a:t>rows/cols</a:t>
            </a:r>
            <a:r>
              <a:rPr lang="en-US" dirty="0"/>
              <a:t>="45%,55%"&gt;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&lt;frame name="</a:t>
            </a:r>
            <a:r>
              <a:rPr lang="en-US" dirty="0" err="1" smtClean="0"/>
              <a:t>framename</a:t>
            </a:r>
            <a:r>
              <a:rPr lang="en-US" dirty="0" smtClean="0"/>
              <a:t>" </a:t>
            </a:r>
            <a:r>
              <a:rPr lang="en-US" dirty="0" err="1"/>
              <a:t>src</a:t>
            </a:r>
            <a:r>
              <a:rPr lang="en-US" dirty="0" smtClean="0"/>
              <a:t>=“filename" </a:t>
            </a:r>
            <a:r>
              <a:rPr lang="en-US" dirty="0" err="1"/>
              <a:t>noresize</a:t>
            </a:r>
            <a:r>
              <a:rPr lang="en-US" dirty="0"/>
              <a:t>  scrolling="yes"&gt;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&lt;frame name</a:t>
            </a:r>
            <a:r>
              <a:rPr lang="en-US" dirty="0" smtClean="0"/>
              <a:t>="</a:t>
            </a:r>
            <a:r>
              <a:rPr lang="en-US" dirty="0"/>
              <a:t> </a:t>
            </a:r>
            <a:r>
              <a:rPr lang="en-US" dirty="0" err="1"/>
              <a:t>framename</a:t>
            </a:r>
            <a:r>
              <a:rPr lang="en-US" dirty="0"/>
              <a:t> </a:t>
            </a:r>
            <a:r>
              <a:rPr lang="en-US" dirty="0" smtClean="0"/>
              <a:t>" </a:t>
            </a:r>
            <a:r>
              <a:rPr lang="en-US" dirty="0" err="1"/>
              <a:t>src</a:t>
            </a:r>
            <a:r>
              <a:rPr lang="en-US" dirty="0" smtClean="0"/>
              <a:t>="</a:t>
            </a:r>
            <a:r>
              <a:rPr lang="en-US" dirty="0"/>
              <a:t> filename </a:t>
            </a:r>
            <a:r>
              <a:rPr lang="en-US" dirty="0" smtClean="0"/>
              <a:t>" </a:t>
            </a:r>
            <a:r>
              <a:rPr lang="en-US" dirty="0" err="1"/>
              <a:t>noresize</a:t>
            </a:r>
            <a:r>
              <a:rPr lang="en-US" dirty="0"/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4EE1ACA-2CC6-4613-B51B-C0159A4BA1EF}" type="datetime2">
              <a:rPr lang="en-US" smtClean="0"/>
              <a:t>Thursday, March 17,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S.V.V.D.Jagadeesh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5406" y="668015"/>
            <a:ext cx="10009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Bahnschrift SemiBold" panose="020B0502040204020203" pitchFamily="34" charset="0"/>
              </a:rPr>
              <a:t>Syntax of Frames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509511"/>
              </p:ext>
            </p:extLst>
          </p:nvPr>
        </p:nvGraphicFramePr>
        <p:xfrm>
          <a:off x="2207568" y="386104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19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&lt;frameset rows=“50%,50%”&gt;</a:t>
            </a:r>
          </a:p>
          <a:p>
            <a:r>
              <a:rPr lang="en-US" dirty="0"/>
              <a:t> </a:t>
            </a:r>
            <a:r>
              <a:rPr lang="en-US" dirty="0" smtClean="0"/>
              <a:t>     &lt;frameset cols=“50%,50%”&gt;</a:t>
            </a:r>
          </a:p>
          <a:p>
            <a:r>
              <a:rPr lang="en-US" dirty="0"/>
              <a:t> </a:t>
            </a:r>
            <a:r>
              <a:rPr lang="en-US" dirty="0" smtClean="0"/>
              <a:t>            &lt;frameset cols=“50%,50%”&gt;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4EE1ACA-2CC6-4613-B51B-C0159A4BA1EF}" type="datetime2">
              <a:rPr lang="en-US" smtClean="0"/>
              <a:t>Thursday, March 17,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S.V.V.D.Jagadeesh, Sr. Assistant Professor , IT Dept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9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 &lt;iframe&gt; tag specifies an inline frame.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 inline frame is used to embed another document within the current HTML document.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4EE1ACA-2CC6-4613-B51B-C0159A4BA1EF}" type="datetime2">
              <a:rPr lang="en-US" smtClean="0"/>
              <a:t>Thursday, March 17,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S.V.V.D.Jagadeesh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5406" y="668015"/>
            <a:ext cx="10009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Bahnschrift SemiBold" panose="020B0502040204020203" pitchFamily="34" charset="0"/>
              </a:rPr>
              <a:t>iframe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63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4EE1ACA-2CC6-4613-B51B-C0159A4BA1EF}" type="datetime2">
              <a:rPr lang="en-US" smtClean="0"/>
              <a:t>Thursday, March 17,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S.V.V.D.Jagadeesh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5406" y="668015"/>
            <a:ext cx="10009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Bahnschrift SemiBold" panose="020B0502040204020203" pitchFamily="34" charset="0"/>
              </a:rPr>
              <a:t>iframe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97413" y="1821445"/>
          <a:ext cx="7397174" cy="4359698"/>
        </p:xfrm>
        <a:graphic>
          <a:graphicData uri="http://schemas.openxmlformats.org/drawingml/2006/table">
            <a:tbl>
              <a:tblPr/>
              <a:tblGrid>
                <a:gridCol w="1572737"/>
                <a:gridCol w="2184709"/>
                <a:gridCol w="3639728"/>
              </a:tblGrid>
              <a:tr h="37837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Attribute</a:t>
                      </a:r>
                    </a:p>
                  </a:txBody>
                  <a:tcPr marL="135135" marR="67567" marT="67567" marB="6756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Value</a:t>
                      </a: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37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allow</a:t>
                      </a:r>
                    </a:p>
                  </a:txBody>
                  <a:tcPr marL="135135" marR="67567" marT="67567" marB="6756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Specifies a feature policy for the &lt;iframe&gt;</a:t>
                      </a: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86486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allowfullscreen</a:t>
                      </a:r>
                    </a:p>
                  </a:txBody>
                  <a:tcPr marL="135135" marR="67567" marT="67567" marB="6756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true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false</a:t>
                      </a: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Set to true if the &lt;iframe&gt; can activate fullscreen mode by calling the requestFullscreen() method</a:t>
                      </a: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486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allowpaymentrequest</a:t>
                      </a:r>
                    </a:p>
                  </a:txBody>
                  <a:tcPr marL="135135" marR="67567" marT="67567" marB="6756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true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false</a:t>
                      </a: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Set to true if a cross-origin &lt;iframe&gt; should be allowed to invoke the Payment Request API</a:t>
                      </a: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62162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2"/>
                        </a:rPr>
                        <a:t>height</a:t>
                      </a:r>
                      <a:endParaRPr lang="en-US" sz="1600">
                        <a:effectLst/>
                      </a:endParaRPr>
                    </a:p>
                  </a:txBody>
                  <a:tcPr marL="135135" marR="67567" marT="67567" marB="6756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effectLst/>
                        </a:rPr>
                        <a:t>pixels</a:t>
                      </a:r>
                      <a:endParaRPr lang="en-US" sz="1600">
                        <a:effectLst/>
                      </a:endParaRP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Specifies the height of an &lt;iframe&gt;. Default height is 150 pixels</a:t>
                      </a: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486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loading</a:t>
                      </a:r>
                    </a:p>
                  </a:txBody>
                  <a:tcPr marL="135135" marR="67567" marT="67567" marB="6756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eager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lazy</a:t>
                      </a: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Specifies whether a browser should load an iframe immediately or to defer loading of iframes until some conditions are met</a:t>
                      </a: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7837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3"/>
                        </a:rPr>
                        <a:t>name</a:t>
                      </a:r>
                      <a:endParaRPr lang="en-US" sz="1600">
                        <a:effectLst/>
                      </a:endParaRPr>
                    </a:p>
                  </a:txBody>
                  <a:tcPr marL="135135" marR="67567" marT="67567" marB="6756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effectLst/>
                        </a:rPr>
                        <a:t>text</a:t>
                      </a:r>
                      <a:endParaRPr lang="en-US" sz="1600">
                        <a:effectLst/>
                      </a:endParaRP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Specifies the name of an &lt;iframe&gt;</a:t>
                      </a: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3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4EE1ACA-2CC6-4613-B51B-C0159A4BA1EF}" type="datetime2">
              <a:rPr lang="en-US" smtClean="0"/>
              <a:t>Thursday, March 17,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S.V.V.D.Jagadeesh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5406" y="668015"/>
            <a:ext cx="10009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Bahnschrift SemiBold" panose="020B0502040204020203" pitchFamily="34" charset="0"/>
              </a:rPr>
              <a:t>iframe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867917"/>
              </p:ext>
            </p:extLst>
          </p:nvPr>
        </p:nvGraphicFramePr>
        <p:xfrm>
          <a:off x="3625159" y="1437458"/>
          <a:ext cx="6575298" cy="4801206"/>
        </p:xfrm>
        <a:graphic>
          <a:graphicData uri="http://schemas.openxmlformats.org/drawingml/2006/table">
            <a:tbl>
              <a:tblPr/>
              <a:tblGrid>
                <a:gridCol w="2191766"/>
                <a:gridCol w="2191766"/>
                <a:gridCol w="2191766"/>
              </a:tblGrid>
              <a:tr h="1715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hlinkClick r:id="rId2"/>
                        </a:rPr>
                        <a:t>referrerpolicy</a:t>
                      </a:r>
                      <a:endParaRPr lang="en-US" sz="1100">
                        <a:effectLst/>
                      </a:endParaRPr>
                    </a:p>
                  </a:txBody>
                  <a:tcPr marL="90277" marR="45138" marT="45138" marB="45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no-referrer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no-referrer-when-downgrade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origin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origin-when-cross-origin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same-origin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strict-origin-when-cross-origin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unsafe-url</a:t>
                      </a:r>
                    </a:p>
                  </a:txBody>
                  <a:tcPr marL="45138" marR="45138" marT="45138" marB="45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Specifies which referrer information to send when fetching the iframe</a:t>
                      </a:r>
                    </a:p>
                  </a:txBody>
                  <a:tcPr marL="45138" marR="45138" marT="45138" marB="45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117608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hlinkClick r:id="rId3"/>
                        </a:rPr>
                        <a:t>sandbox</a:t>
                      </a:r>
                      <a:endParaRPr lang="en-US" sz="1100">
                        <a:effectLst/>
                      </a:endParaRPr>
                    </a:p>
                  </a:txBody>
                  <a:tcPr marL="90277" marR="45138" marT="45138" marB="45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allow-forms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allow-pointer-lock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allow-popups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allow-same-origin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allow-scripts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allow-top-navigation</a:t>
                      </a:r>
                    </a:p>
                  </a:txBody>
                  <a:tcPr marL="45138" marR="45138" marT="45138" marB="45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Enables an extra set of restrictions for the content in an &lt;iframe&gt;</a:t>
                      </a:r>
                    </a:p>
                  </a:txBody>
                  <a:tcPr marL="45138" marR="45138" marT="45138" marB="45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647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hlinkClick r:id="rId4"/>
                        </a:rPr>
                        <a:t>src</a:t>
                      </a:r>
                      <a:endParaRPr lang="en-US" sz="1100">
                        <a:effectLst/>
                      </a:endParaRPr>
                    </a:p>
                  </a:txBody>
                  <a:tcPr marL="90277" marR="45138" marT="45138" marB="45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i="1">
                          <a:effectLst/>
                        </a:rPr>
                        <a:t>URL</a:t>
                      </a:r>
                      <a:endParaRPr lang="en-US" sz="1100">
                        <a:effectLst/>
                      </a:endParaRPr>
                    </a:p>
                  </a:txBody>
                  <a:tcPr marL="45138" marR="45138" marT="45138" marB="45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Specifies the address of the document to embed in the &lt;iframe&gt;</a:t>
                      </a:r>
                    </a:p>
                  </a:txBody>
                  <a:tcPr marL="45138" marR="45138" marT="45138" marB="45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63647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hlinkClick r:id="rId5"/>
                        </a:rPr>
                        <a:t>srcdoc</a:t>
                      </a:r>
                      <a:endParaRPr lang="en-US" sz="1100">
                        <a:effectLst/>
                      </a:endParaRPr>
                    </a:p>
                  </a:txBody>
                  <a:tcPr marL="90277" marR="45138" marT="45138" marB="45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i="1">
                          <a:effectLst/>
                        </a:rPr>
                        <a:t>HTML_code</a:t>
                      </a:r>
                      <a:endParaRPr lang="en-US" sz="1100">
                        <a:effectLst/>
                      </a:endParaRPr>
                    </a:p>
                  </a:txBody>
                  <a:tcPr marL="45138" marR="45138" marT="45138" marB="45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Specifies the HTML content of the page to show in the &lt;iframe&gt;</a:t>
                      </a:r>
                    </a:p>
                  </a:txBody>
                  <a:tcPr marL="45138" marR="45138" marT="45138" marB="45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647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hlinkClick r:id="rId6"/>
                        </a:rPr>
                        <a:t>width</a:t>
                      </a:r>
                      <a:endParaRPr lang="en-US" sz="1100">
                        <a:effectLst/>
                      </a:endParaRPr>
                    </a:p>
                  </a:txBody>
                  <a:tcPr marL="90277" marR="45138" marT="45138" marB="45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i="1">
                          <a:effectLst/>
                        </a:rPr>
                        <a:t>pixels</a:t>
                      </a:r>
                      <a:endParaRPr lang="en-US" sz="1100">
                        <a:effectLst/>
                      </a:endParaRPr>
                    </a:p>
                  </a:txBody>
                  <a:tcPr marL="45138" marR="45138" marT="45138" marB="45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Specifies the width of an &lt;iframe&gt;. Default width is 300 pixels</a:t>
                      </a:r>
                    </a:p>
                  </a:txBody>
                  <a:tcPr marL="45138" marR="45138" marT="45138" marB="45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05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4EE1ACA-2CC6-4613-B51B-C0159A4BA1EF}" type="datetime2">
              <a:rPr lang="en-US" smtClean="0"/>
              <a:t>Thursday, March 17,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S.V.V.D.Jagadeesh, Sr. Assistant Professor , IT Dept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HTML provides several user interactive elements such as </a:t>
            </a:r>
            <a:r>
              <a:rPr lang="en-US" b="1" dirty="0"/>
              <a:t>label, text fields, buttons, radio button, check box, combo box, list box, text area and password fields</a:t>
            </a:r>
            <a:r>
              <a:rPr lang="en-US" dirty="0"/>
              <a:t>.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b="1" dirty="0"/>
              <a:t>&lt;form&gt;</a:t>
            </a:r>
            <a:r>
              <a:rPr lang="en-US" dirty="0"/>
              <a:t> tag is used to create forms.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The important attributes of </a:t>
            </a:r>
            <a:r>
              <a:rPr lang="en-US" b="1" dirty="0"/>
              <a:t>&lt;form&gt;</a:t>
            </a:r>
            <a:r>
              <a:rPr lang="en-US" dirty="0"/>
              <a:t> tag are </a:t>
            </a:r>
            <a:r>
              <a:rPr lang="en-US" dirty="0" smtClean="0"/>
              <a:t>name, </a:t>
            </a:r>
            <a:r>
              <a:rPr lang="en-US" b="1" dirty="0" smtClean="0"/>
              <a:t>METHOD </a:t>
            </a:r>
            <a:r>
              <a:rPr lang="en-US" dirty="0"/>
              <a:t>and </a:t>
            </a:r>
            <a:r>
              <a:rPr lang="en-US" b="1" dirty="0"/>
              <a:t>ACTION</a:t>
            </a:r>
            <a:r>
              <a:rPr lang="en-US" b="1" dirty="0" smtClean="0"/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 smtClean="0"/>
              <a:t>Method: </a:t>
            </a:r>
            <a:r>
              <a:rPr lang="en-US" dirty="0" smtClean="0"/>
              <a:t>This parameter specifies how the data entered in the form can be sent to destination.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There are 2 methods of sending information GET &amp; POST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862E4AC-212E-43EC-956C-B30F3E8CC9D6}"/>
              </a:ext>
            </a:extLst>
          </p:cNvPr>
          <p:cNvSpPr txBox="1"/>
          <p:nvPr/>
        </p:nvSpPr>
        <p:spPr>
          <a:xfrm>
            <a:off x="809588" y="620688"/>
            <a:ext cx="10561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600" b="1" dirty="0" smtClean="0"/>
              <a:t>FORMS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56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969</TotalTime>
  <Words>982</Words>
  <Application>Microsoft Office PowerPoint</Application>
  <PresentationFormat>Custom</PresentationFormat>
  <Paragraphs>173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Web Technologies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jagadeesh</cp:lastModifiedBy>
  <cp:revision>113</cp:revision>
  <dcterms:created xsi:type="dcterms:W3CDTF">2019-12-14T03:50:52Z</dcterms:created>
  <dcterms:modified xsi:type="dcterms:W3CDTF">2022-03-17T07:11:35Z</dcterms:modified>
</cp:coreProperties>
</file>