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1" r:id="rId3"/>
    <p:sldId id="296" r:id="rId4"/>
    <p:sldId id="297" r:id="rId5"/>
    <p:sldId id="300" r:id="rId6"/>
    <p:sldId id="299" r:id="rId7"/>
    <p:sldId id="301" r:id="rId8"/>
    <p:sldId id="302" r:id="rId9"/>
    <p:sldId id="265" r:id="rId10"/>
  </p:sldIdLst>
  <p:sldSz cx="9144000" cy="5143500" type="screen16x9"/>
  <p:notesSz cx="6858000" cy="9144000"/>
  <p:embeddedFontLst>
    <p:embeddedFont>
      <p:font typeface="Ramabhadra" panose="020B0604020202020204" charset="0"/>
      <p:regular r:id="rId12"/>
    </p:embeddedFont>
    <p:embeddedFont>
      <p:font typeface="Source Sans 3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DDB97-1232-4D99-804E-73056F88F5FA}">
  <a:tblStyle styleId="{03CDDB97-1232-4D99-804E-73056F88F5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D771C8-8567-4449-B68A-9911DFAD5F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447" autoAdjust="0"/>
  </p:normalViewPr>
  <p:slideViewPr>
    <p:cSldViewPr snapToGrid="0">
      <p:cViewPr>
        <p:scale>
          <a:sx n="84" d="100"/>
          <a:sy n="84" d="100"/>
        </p:scale>
        <p:origin x="61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8c061df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8c061df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2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93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7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8000" y="1325700"/>
            <a:ext cx="63480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6700"/>
            <a:ext cx="45288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2526" y="-633225"/>
            <a:ext cx="9950010" cy="6283935"/>
            <a:chOff x="-472526" y="-633225"/>
            <a:chExt cx="9950010" cy="6283935"/>
          </a:xfrm>
        </p:grpSpPr>
        <p:sp>
          <p:nvSpPr>
            <p:cNvPr id="12" name="Google Shape;12;p2"/>
            <p:cNvSpPr/>
            <p:nvPr/>
          </p:nvSpPr>
          <p:spPr>
            <a:xfrm>
              <a:off x="8430784" y="-239658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57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72526" y="34991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88989" y="-6332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233992" y="469926"/>
              <a:ext cx="1046709" cy="1046700"/>
              <a:chOff x="233992" y="469926"/>
              <a:chExt cx="1046709" cy="1046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569203" y="3634752"/>
              <a:ext cx="1500300" cy="1500300"/>
              <a:chOff x="7569203" y="3634752"/>
              <a:chExt cx="1500300" cy="1500300"/>
            </a:xfrm>
          </p:grpSpPr>
          <p:sp>
            <p:nvSpPr>
              <p:cNvPr id="20" name="Google Shape;20;p2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 Tittle Only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624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4777671" y="2357077"/>
            <a:ext cx="3097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268827" y="2357075"/>
            <a:ext cx="3097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268827" y="1971575"/>
            <a:ext cx="3097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777673" y="1971575"/>
            <a:ext cx="3097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-644946" y="-880994"/>
            <a:ext cx="10372540" cy="6686871"/>
            <a:chOff x="-644946" y="-880994"/>
            <a:chExt cx="10372540" cy="6686871"/>
          </a:xfrm>
        </p:grpSpPr>
        <p:sp>
          <p:nvSpPr>
            <p:cNvPr id="55" name="Google Shape;55;p5"/>
            <p:cNvSpPr/>
            <p:nvPr/>
          </p:nvSpPr>
          <p:spPr>
            <a:xfrm>
              <a:off x="-644946" y="3962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1729220">
              <a:off x="515666" y="450341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5"/>
            <p:cNvGrpSpPr/>
            <p:nvPr/>
          </p:nvGrpSpPr>
          <p:grpSpPr>
            <a:xfrm rot="-1347408">
              <a:off x="8520617" y="3759429"/>
              <a:ext cx="1046746" cy="1046736"/>
              <a:chOff x="8423992" y="16151"/>
              <a:chExt cx="1046709" cy="1046700"/>
            </a:xfrm>
          </p:grpSpPr>
          <p:sp>
            <p:nvSpPr>
              <p:cNvPr id="58" name="Google Shape;58;p5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10673116">
              <a:off x="7679640" y="-853824"/>
              <a:ext cx="1500272" cy="1500272"/>
              <a:chOff x="-780297" y="-119498"/>
              <a:chExt cx="1500300" cy="1500300"/>
            </a:xfrm>
          </p:grpSpPr>
          <p:sp>
            <p:nvSpPr>
              <p:cNvPr id="61" name="Google Shape;61;p5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36922" y="-263374"/>
            <a:ext cx="9536856" cy="5929333"/>
            <a:chOff x="-36922" y="-263374"/>
            <a:chExt cx="9536856" cy="5929333"/>
          </a:xfrm>
        </p:grpSpPr>
        <p:sp>
          <p:nvSpPr>
            <p:cNvPr id="90" name="Google Shape;90;p8"/>
            <p:cNvSpPr/>
            <p:nvPr/>
          </p:nvSpPr>
          <p:spPr>
            <a:xfrm flipH="1">
              <a:off x="299164" y="3935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1729220" flipH="1">
              <a:off x="7947916" y="36800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8"/>
            <p:cNvGrpSpPr/>
            <p:nvPr/>
          </p:nvGrpSpPr>
          <p:grpSpPr>
            <a:xfrm rot="-577856" flipH="1">
              <a:off x="3386905" y="4050740"/>
              <a:ext cx="1500291" cy="1500291"/>
              <a:chOff x="3192228" y="3995427"/>
              <a:chExt cx="1500300" cy="1500300"/>
            </a:xfrm>
          </p:grpSpPr>
          <p:sp>
            <p:nvSpPr>
              <p:cNvPr id="93" name="Google Shape;93;p8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 rot="-1737233" flipH="1">
              <a:off x="8265297" y="752847"/>
              <a:ext cx="1046698" cy="1046688"/>
              <a:chOff x="-451458" y="162251"/>
              <a:chExt cx="1046709" cy="10467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 rot="-1729220" flipH="1">
              <a:off x="160916" y="588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4756864" y="-263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9"/>
          <p:cNvGrpSpPr/>
          <p:nvPr/>
        </p:nvGrpSpPr>
        <p:grpSpPr>
          <a:xfrm>
            <a:off x="4870" y="-266361"/>
            <a:ext cx="9686093" cy="6086613"/>
            <a:chOff x="4870" y="-266361"/>
            <a:chExt cx="9686093" cy="6086613"/>
          </a:xfrm>
        </p:grpSpPr>
        <p:sp>
          <p:nvSpPr>
            <p:cNvPr id="103" name="Google Shape;103;p9"/>
            <p:cNvSpPr/>
            <p:nvPr/>
          </p:nvSpPr>
          <p:spPr>
            <a:xfrm flipH="1">
              <a:off x="7957264" y="448007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1729220" flipH="1">
              <a:off x="2532641" y="451779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9"/>
            <p:cNvGrpSpPr/>
            <p:nvPr/>
          </p:nvGrpSpPr>
          <p:grpSpPr>
            <a:xfrm rot="-2955234">
              <a:off x="7882886" y="947198"/>
              <a:ext cx="1500281" cy="1500281"/>
              <a:chOff x="3192228" y="3995427"/>
              <a:chExt cx="1500300" cy="1500300"/>
            </a:xfrm>
          </p:grpSpPr>
          <p:sp>
            <p:nvSpPr>
              <p:cNvPr id="106" name="Google Shape;106;p9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689547">
              <a:off x="189898" y="2781658"/>
              <a:ext cx="1046661" cy="1046652"/>
              <a:chOff x="-451458" y="162251"/>
              <a:chExt cx="1046709" cy="1046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9"/>
            <p:cNvSpPr/>
            <p:nvPr/>
          </p:nvSpPr>
          <p:spPr>
            <a:xfrm rot="-1729220" flipH="1">
              <a:off x="330041" y="1311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4604464" y="-26636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79313"/>
            <a:ext cx="65760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284000" y="3033088"/>
            <a:ext cx="65760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1" name="Google Shape;121;p11"/>
          <p:cNvGrpSpPr/>
          <p:nvPr/>
        </p:nvGrpSpPr>
        <p:grpSpPr>
          <a:xfrm>
            <a:off x="-160766" y="-385575"/>
            <a:ext cx="9184665" cy="6075153"/>
            <a:chOff x="-160766" y="-385575"/>
            <a:chExt cx="9184665" cy="6075153"/>
          </a:xfrm>
        </p:grpSpPr>
        <p:sp>
          <p:nvSpPr>
            <p:cNvPr id="122" name="Google Shape;122;p11"/>
            <p:cNvSpPr/>
            <p:nvPr/>
          </p:nvSpPr>
          <p:spPr>
            <a:xfrm>
              <a:off x="-160766" y="318934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405783" y="-8229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918999" y="66065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69514" y="-38557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1"/>
            <p:cNvGrpSpPr/>
            <p:nvPr/>
          </p:nvGrpSpPr>
          <p:grpSpPr>
            <a:xfrm rot="-3491884">
              <a:off x="7730195" y="3984881"/>
              <a:ext cx="1046740" cy="1046731"/>
              <a:chOff x="233992" y="469926"/>
              <a:chExt cx="1046709" cy="1046700"/>
            </a:xfrm>
          </p:grpSpPr>
          <p:sp>
            <p:nvSpPr>
              <p:cNvPr id="127" name="Google Shape;127;p11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 rot="-1121643" flipH="1">
              <a:off x="3092751" y="3988497"/>
              <a:ext cx="1500231" cy="1500231"/>
              <a:chOff x="7569203" y="3634752"/>
              <a:chExt cx="1500300" cy="1500300"/>
            </a:xfrm>
          </p:grpSpPr>
          <p:sp>
            <p:nvSpPr>
              <p:cNvPr id="130" name="Google Shape;130;p11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-313572" y="-689723"/>
            <a:ext cx="9935411" cy="5893982"/>
            <a:chOff x="-313572" y="-689723"/>
            <a:chExt cx="9935411" cy="5893982"/>
          </a:xfrm>
        </p:grpSpPr>
        <p:sp>
          <p:nvSpPr>
            <p:cNvPr id="282" name="Google Shape;282;p23"/>
            <p:cNvSpPr/>
            <p:nvPr/>
          </p:nvSpPr>
          <p:spPr>
            <a:xfrm flipH="1">
              <a:off x="189864" y="193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rot="-1729220" flipH="1">
              <a:off x="3975991" y="-49188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3"/>
            <p:cNvGrpSpPr/>
            <p:nvPr/>
          </p:nvGrpSpPr>
          <p:grpSpPr>
            <a:xfrm rot="-7959454" flipH="1">
              <a:off x="7587346" y="366418"/>
              <a:ext cx="1500266" cy="1500266"/>
              <a:chOff x="3192228" y="3995427"/>
              <a:chExt cx="1500300" cy="1500300"/>
            </a:xfrm>
          </p:grpSpPr>
          <p:sp>
            <p:nvSpPr>
              <p:cNvPr id="285" name="Google Shape;285;p23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 rot="3417689" flipH="1">
              <a:off x="3100062" y="3956853"/>
              <a:ext cx="1046704" cy="1046695"/>
              <a:chOff x="-451458" y="162251"/>
              <a:chExt cx="1046709" cy="1046700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23"/>
            <p:cNvSpPr/>
            <p:nvPr/>
          </p:nvSpPr>
          <p:spPr>
            <a:xfrm rot="-1729220" flipH="1">
              <a:off x="-115734" y="293151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flipH="1">
              <a:off x="8575139" y="386095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4"/>
          <p:cNvGrpSpPr/>
          <p:nvPr/>
        </p:nvGrpSpPr>
        <p:grpSpPr>
          <a:xfrm>
            <a:off x="-812588" y="-817259"/>
            <a:ext cx="9902691" cy="6297408"/>
            <a:chOff x="-812588" y="-817259"/>
            <a:chExt cx="9902691" cy="6297408"/>
          </a:xfrm>
        </p:grpSpPr>
        <p:sp>
          <p:nvSpPr>
            <p:cNvPr id="294" name="Google Shape;294;p24"/>
            <p:cNvSpPr/>
            <p:nvPr/>
          </p:nvSpPr>
          <p:spPr>
            <a:xfrm rot="10800000" flipH="1">
              <a:off x="-467746" y="21396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9070780" flipH="1">
              <a:off x="7787641" y="-61942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 rot="-5628433" flipH="1">
              <a:off x="7242540" y="4399842"/>
              <a:ext cx="1046716" cy="1046707"/>
              <a:chOff x="8423992" y="16151"/>
              <a:chExt cx="1046709" cy="1046700"/>
            </a:xfrm>
          </p:grpSpPr>
          <p:sp>
            <p:nvSpPr>
              <p:cNvPr id="297" name="Google Shape;297;p2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 rot="4805077" flipH="1">
              <a:off x="-694618" y="3405447"/>
              <a:ext cx="1500356" cy="1500356"/>
              <a:chOff x="-780297" y="-119498"/>
              <a:chExt cx="1500300" cy="1500300"/>
            </a:xfrm>
          </p:grpSpPr>
          <p:sp>
            <p:nvSpPr>
              <p:cNvPr id="300" name="Google Shape;300;p24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9" r:id="rId8"/>
    <p:sldLayoutId id="2147483670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ctrTitle"/>
          </p:nvPr>
        </p:nvSpPr>
        <p:spPr>
          <a:xfrm>
            <a:off x="822960" y="1089661"/>
            <a:ext cx="7498080" cy="1054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DSCI-6612-02 </a:t>
            </a:r>
            <a:br>
              <a:rPr lang="en-US" sz="3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 to Artificial Intelligence</a:t>
            </a:r>
            <a:endParaRPr lang="en-IN" sz="3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Google Shape;314;p28"/>
          <p:cNvCxnSpPr/>
          <p:nvPr/>
        </p:nvCxnSpPr>
        <p:spPr>
          <a:xfrm>
            <a:off x="1479900" y="3310500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33FA88-F704-C8B3-28F6-2138E8BC0FB2}"/>
              </a:ext>
            </a:extLst>
          </p:cNvPr>
          <p:cNvSpPr txBox="1"/>
          <p:nvPr/>
        </p:nvSpPr>
        <p:spPr>
          <a:xfrm>
            <a:off x="1994535" y="2340917"/>
            <a:ext cx="54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Multiple Tic-Tac-Toe Agents in a Tournament Setting</a:t>
            </a:r>
            <a:endParaRPr lang="en-IN" sz="2000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3B25D-14FF-9B45-D242-BF23637ED544}"/>
              </a:ext>
            </a:extLst>
          </p:cNvPr>
          <p:cNvSpPr txBox="1"/>
          <p:nvPr/>
        </p:nvSpPr>
        <p:spPr>
          <a:xfrm>
            <a:off x="1234440" y="3423253"/>
            <a:ext cx="2518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: Vahid </a:t>
            </a:r>
            <a:r>
              <a:rPr lang="en-IN" sz="1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Behzadan</a:t>
            </a:r>
            <a:r>
              <a:rPr lang="en-I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1DA91-1A1E-980C-003B-8F9A8AA4F139}"/>
              </a:ext>
            </a:extLst>
          </p:cNvPr>
          <p:cNvSpPr txBox="1"/>
          <p:nvPr/>
        </p:nvSpPr>
        <p:spPr>
          <a:xfrm>
            <a:off x="4168140" y="3423253"/>
            <a:ext cx="497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Vinaykumar Reddy Moku</a:t>
            </a:r>
          </a:p>
          <a:p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Madhavi Kancham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34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54;p32">
            <a:extLst>
              <a:ext uri="{FF2B5EF4-FFF2-40B4-BE49-F238E27FC236}">
                <a16:creationId xmlns:a16="http://schemas.microsoft.com/office/drawing/2014/main" id="{1972020F-D4B1-3C13-F2CE-0CE33E6764DB}"/>
              </a:ext>
            </a:extLst>
          </p:cNvPr>
          <p:cNvCxnSpPr/>
          <p:nvPr/>
        </p:nvCxnSpPr>
        <p:spPr>
          <a:xfrm>
            <a:off x="549120" y="984635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D45806-D341-FCBD-F6B9-26416CCF8374}"/>
              </a:ext>
            </a:extLst>
          </p:cNvPr>
          <p:cNvSpPr txBox="1"/>
          <p:nvPr/>
        </p:nvSpPr>
        <p:spPr>
          <a:xfrm>
            <a:off x="720000" y="1470659"/>
            <a:ext cx="58521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two-player game played on a 3x3 grid. Players take turns marking empty cells with their designated symbols, usually "X" and "O," aiming to create a row, column, or diagonal of their symbol to win.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ED7F-10C0-6CDC-2C2E-41C44D841DCF}"/>
              </a:ext>
            </a:extLst>
          </p:cNvPr>
          <p:cNvSpPr txBox="1"/>
          <p:nvPr/>
        </p:nvSpPr>
        <p:spPr>
          <a:xfrm>
            <a:off x="720000" y="1162882"/>
            <a:ext cx="5109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C2ED1-3ACB-3404-1009-42F29B1203F9}"/>
              </a:ext>
            </a:extLst>
          </p:cNvPr>
          <p:cNvSpPr txBox="1"/>
          <p:nvPr/>
        </p:nvSpPr>
        <p:spPr>
          <a:xfrm>
            <a:off x="720000" y="2664568"/>
            <a:ext cx="5106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State Representation, Decision Tree Exploration, Game State Evaluation, Optimal Move Identification are the Primary concepts.</a:t>
            </a:r>
            <a:endParaRPr lang="en-US" sz="1600" b="0" i="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7FA97C01-F85D-7BB6-2386-1FAA500ED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5708" y="1632856"/>
            <a:ext cx="1899255" cy="1899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720000" y="399354"/>
            <a:ext cx="716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54;p32">
            <a:extLst>
              <a:ext uri="{FF2B5EF4-FFF2-40B4-BE49-F238E27FC236}">
                <a16:creationId xmlns:a16="http://schemas.microsoft.com/office/drawing/2014/main" id="{1972020F-D4B1-3C13-F2CE-0CE33E6764DB}"/>
              </a:ext>
            </a:extLst>
          </p:cNvPr>
          <p:cNvCxnSpPr/>
          <p:nvPr/>
        </p:nvCxnSpPr>
        <p:spPr>
          <a:xfrm>
            <a:off x="549120" y="984635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D45806-D341-FCBD-F6B9-26416CCF8374}"/>
              </a:ext>
            </a:extLst>
          </p:cNvPr>
          <p:cNvSpPr txBox="1"/>
          <p:nvPr/>
        </p:nvSpPr>
        <p:spPr>
          <a:xfrm>
            <a:off x="720000" y="1181099"/>
            <a:ext cx="5852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is to develop an AI agent</a:t>
            </a: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plays tic tac toe intelligently, aiming to achieve a winning configuration of three marks in a row, either diagonally, vertically, or horizontally.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agents will be </a:t>
            </a:r>
            <a:r>
              <a:rPr lang="en-US" sz="18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develped</a:t>
            </a: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the game situation and make the best moves to increase its chances of winning or forcing a draw using algorithms like Minimax or Alpha-Beta Pruning.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manage player moves, determine what constitutes a winning arrangement, and identify valid moves, functions were built. This involved looking for three matching symbols in the rows, columns, and diagonals.</a:t>
            </a:r>
            <a:endParaRPr lang="en-IN" sz="1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7629;p66">
            <a:extLst>
              <a:ext uri="{FF2B5EF4-FFF2-40B4-BE49-F238E27FC236}">
                <a16:creationId xmlns:a16="http://schemas.microsoft.com/office/drawing/2014/main" id="{7D23722E-D897-9E97-3BE1-AAD759BC514B}"/>
              </a:ext>
            </a:extLst>
          </p:cNvPr>
          <p:cNvGrpSpPr/>
          <p:nvPr/>
        </p:nvGrpSpPr>
        <p:grpSpPr>
          <a:xfrm>
            <a:off x="7045688" y="1485901"/>
            <a:ext cx="2098312" cy="1972082"/>
            <a:chOff x="-1591550" y="3597475"/>
            <a:chExt cx="293825" cy="294575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6" name="Google Shape;7630;p66">
              <a:extLst>
                <a:ext uri="{FF2B5EF4-FFF2-40B4-BE49-F238E27FC236}">
                  <a16:creationId xmlns:a16="http://schemas.microsoft.com/office/drawing/2014/main" id="{2CD21F89-D7F7-972F-BA0E-EBAF639F6D4E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7631;p66">
              <a:extLst>
                <a:ext uri="{FF2B5EF4-FFF2-40B4-BE49-F238E27FC236}">
                  <a16:creationId xmlns:a16="http://schemas.microsoft.com/office/drawing/2014/main" id="{7DE4751A-9810-060A-B3E4-7452CD2511A9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7632;p66">
              <a:extLst>
                <a:ext uri="{FF2B5EF4-FFF2-40B4-BE49-F238E27FC236}">
                  <a16:creationId xmlns:a16="http://schemas.microsoft.com/office/drawing/2014/main" id="{C8CE7152-756E-6922-FE15-086653FB72D3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7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34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54;p32">
            <a:extLst>
              <a:ext uri="{FF2B5EF4-FFF2-40B4-BE49-F238E27FC236}">
                <a16:creationId xmlns:a16="http://schemas.microsoft.com/office/drawing/2014/main" id="{1972020F-D4B1-3C13-F2CE-0CE33E6764DB}"/>
              </a:ext>
            </a:extLst>
          </p:cNvPr>
          <p:cNvCxnSpPr/>
          <p:nvPr/>
        </p:nvCxnSpPr>
        <p:spPr>
          <a:xfrm>
            <a:off x="549120" y="984635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D45806-D341-FCBD-F6B9-26416CCF8374}"/>
              </a:ext>
            </a:extLst>
          </p:cNvPr>
          <p:cNvSpPr txBox="1"/>
          <p:nvPr/>
        </p:nvSpPr>
        <p:spPr>
          <a:xfrm>
            <a:off x="715140" y="1188719"/>
            <a:ext cx="637190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Tic-Tac-Toe game’s agents are created using the following algorithm’s: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 Algorithms: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Minimax algorithm using traditional approach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Minimax algorithm using alpha-beta pruning approach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IN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Expectimax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Q-learning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details 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Programming Language - Python3 </a:t>
            </a:r>
          </a:p>
          <a:p>
            <a:pPr lvl="2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6607;p64">
            <a:extLst>
              <a:ext uri="{FF2B5EF4-FFF2-40B4-BE49-F238E27FC236}">
                <a16:creationId xmlns:a16="http://schemas.microsoft.com/office/drawing/2014/main" id="{B84CCAEB-AA05-9696-F5C2-68B4D1237989}"/>
              </a:ext>
            </a:extLst>
          </p:cNvPr>
          <p:cNvGrpSpPr/>
          <p:nvPr/>
        </p:nvGrpSpPr>
        <p:grpSpPr>
          <a:xfrm>
            <a:off x="7143752" y="2114551"/>
            <a:ext cx="1543050" cy="1461407"/>
            <a:chOff x="-49764975" y="3551225"/>
            <a:chExt cx="299300" cy="30065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6" name="Google Shape;6608;p64">
              <a:extLst>
                <a:ext uri="{FF2B5EF4-FFF2-40B4-BE49-F238E27FC236}">
                  <a16:creationId xmlns:a16="http://schemas.microsoft.com/office/drawing/2014/main" id="{40D0CE0F-A7AD-14EA-4AF1-296AC0F0225D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6609;p64">
              <a:extLst>
                <a:ext uri="{FF2B5EF4-FFF2-40B4-BE49-F238E27FC236}">
                  <a16:creationId xmlns:a16="http://schemas.microsoft.com/office/drawing/2014/main" id="{E52314B2-711D-FC26-B286-F26A2099E0DD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6610;p64">
              <a:extLst>
                <a:ext uri="{FF2B5EF4-FFF2-40B4-BE49-F238E27FC236}">
                  <a16:creationId xmlns:a16="http://schemas.microsoft.com/office/drawing/2014/main" id="{5245E01E-077F-0D94-DA43-98A397D3C9C4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6611;p64">
              <a:extLst>
                <a:ext uri="{FF2B5EF4-FFF2-40B4-BE49-F238E27FC236}">
                  <a16:creationId xmlns:a16="http://schemas.microsoft.com/office/drawing/2014/main" id="{3C7C12DE-E470-B6E8-821B-4E588F6F9BCA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6612;p64">
              <a:extLst>
                <a:ext uri="{FF2B5EF4-FFF2-40B4-BE49-F238E27FC236}">
                  <a16:creationId xmlns:a16="http://schemas.microsoft.com/office/drawing/2014/main" id="{58D87AB6-D650-A798-0F94-3308B77694B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613;p64">
              <a:extLst>
                <a:ext uri="{FF2B5EF4-FFF2-40B4-BE49-F238E27FC236}">
                  <a16:creationId xmlns:a16="http://schemas.microsoft.com/office/drawing/2014/main" id="{34C96C20-4E29-BA83-A848-05555B963127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614;p64">
              <a:extLst>
                <a:ext uri="{FF2B5EF4-FFF2-40B4-BE49-F238E27FC236}">
                  <a16:creationId xmlns:a16="http://schemas.microsoft.com/office/drawing/2014/main" id="{885E0DA2-76F3-01D5-AFF9-5F2C7396DC20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615;p64">
              <a:extLst>
                <a:ext uri="{FF2B5EF4-FFF2-40B4-BE49-F238E27FC236}">
                  <a16:creationId xmlns:a16="http://schemas.microsoft.com/office/drawing/2014/main" id="{5EF2D541-D440-0378-8C09-8199C72D5D8C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6616;p64">
              <a:extLst>
                <a:ext uri="{FF2B5EF4-FFF2-40B4-BE49-F238E27FC236}">
                  <a16:creationId xmlns:a16="http://schemas.microsoft.com/office/drawing/2014/main" id="{9CBD2FC0-22B3-E213-2740-E29A82C3066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6617;p64">
              <a:extLst>
                <a:ext uri="{FF2B5EF4-FFF2-40B4-BE49-F238E27FC236}">
                  <a16:creationId xmlns:a16="http://schemas.microsoft.com/office/drawing/2014/main" id="{394D1B98-4A21-2AD5-79F5-B2BC2190F98C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618;p64">
              <a:extLst>
                <a:ext uri="{FF2B5EF4-FFF2-40B4-BE49-F238E27FC236}">
                  <a16:creationId xmlns:a16="http://schemas.microsoft.com/office/drawing/2014/main" id="{32896216-90C6-18FE-CCB1-E6A4B8CD0FBC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7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Google Shape;523;p48"/>
          <p:cNvSpPr/>
          <p:nvPr/>
        </p:nvSpPr>
        <p:spPr>
          <a:xfrm>
            <a:off x="977028" y="177029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3043282" y="1770506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4959281" y="177029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7114594" y="1775734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527" name="Google Shape;527;p48"/>
          <p:cNvCxnSpPr>
            <a:cxnSpLocks/>
            <a:stCxn id="523" idx="6"/>
            <a:endCxn id="524" idx="2"/>
          </p:cNvCxnSpPr>
          <p:nvPr/>
        </p:nvCxnSpPr>
        <p:spPr>
          <a:xfrm>
            <a:off x="1940928" y="2252245"/>
            <a:ext cx="1102354" cy="2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Google Shape;528;p48"/>
          <p:cNvCxnSpPr>
            <a:stCxn id="524" idx="6"/>
            <a:endCxn id="525" idx="2"/>
          </p:cNvCxnSpPr>
          <p:nvPr/>
        </p:nvCxnSpPr>
        <p:spPr>
          <a:xfrm flipV="1">
            <a:off x="4007182" y="2252245"/>
            <a:ext cx="952099" cy="2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Google Shape;529;p48"/>
          <p:cNvCxnSpPr>
            <a:cxnSpLocks/>
            <a:stCxn id="525" idx="6"/>
            <a:endCxn id="526" idx="2"/>
          </p:cNvCxnSpPr>
          <p:nvPr/>
        </p:nvCxnSpPr>
        <p:spPr>
          <a:xfrm>
            <a:off x="5923181" y="2252245"/>
            <a:ext cx="1191413" cy="54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28D714-5F59-A1AA-98B3-E5075F036430}"/>
              </a:ext>
            </a:extLst>
          </p:cNvPr>
          <p:cNvSpPr txBox="1"/>
          <p:nvPr/>
        </p:nvSpPr>
        <p:spPr>
          <a:xfrm>
            <a:off x="790355" y="3062045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6AA51-1FD4-DDB2-CD26-BE474DE3B0F9}"/>
              </a:ext>
            </a:extLst>
          </p:cNvPr>
          <p:cNvSpPr txBox="1"/>
          <p:nvPr/>
        </p:nvSpPr>
        <p:spPr>
          <a:xfrm>
            <a:off x="2948792" y="2954323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15408-AC65-9A95-79DC-CF7F5A4F4991}"/>
              </a:ext>
            </a:extLst>
          </p:cNvPr>
          <p:cNvSpPr txBox="1"/>
          <p:nvPr/>
        </p:nvSpPr>
        <p:spPr>
          <a:xfrm>
            <a:off x="5034709" y="304456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AA2E0-330A-EFEF-2C84-B25855A8EFCA}"/>
              </a:ext>
            </a:extLst>
          </p:cNvPr>
          <p:cNvSpPr txBox="1"/>
          <p:nvPr/>
        </p:nvSpPr>
        <p:spPr>
          <a:xfrm>
            <a:off x="7008517" y="2994349"/>
            <a:ext cx="1301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emonstration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oogle Shape;7402;p66">
            <a:extLst>
              <a:ext uri="{FF2B5EF4-FFF2-40B4-BE49-F238E27FC236}">
                <a16:creationId xmlns:a16="http://schemas.microsoft.com/office/drawing/2014/main" id="{D18360D4-6F77-2AD0-48A3-D1534F480C75}"/>
              </a:ext>
            </a:extLst>
          </p:cNvPr>
          <p:cNvGrpSpPr/>
          <p:nvPr/>
        </p:nvGrpSpPr>
        <p:grpSpPr>
          <a:xfrm>
            <a:off x="1276547" y="2050581"/>
            <a:ext cx="442363" cy="420775"/>
            <a:chOff x="-6690618" y="3631325"/>
            <a:chExt cx="307218" cy="292225"/>
          </a:xfrm>
        </p:grpSpPr>
        <p:sp>
          <p:nvSpPr>
            <p:cNvPr id="31" name="Google Shape;7403;p66">
              <a:extLst>
                <a:ext uri="{FF2B5EF4-FFF2-40B4-BE49-F238E27FC236}">
                  <a16:creationId xmlns:a16="http://schemas.microsoft.com/office/drawing/2014/main" id="{8A6BCEB3-5BC1-2FEB-6860-A1B18228C48F}"/>
                </a:ext>
              </a:extLst>
            </p:cNvPr>
            <p:cNvSpPr/>
            <p:nvPr/>
          </p:nvSpPr>
          <p:spPr>
            <a:xfrm>
              <a:off x="-6690618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7404;p66">
              <a:extLst>
                <a:ext uri="{FF2B5EF4-FFF2-40B4-BE49-F238E27FC236}">
                  <a16:creationId xmlns:a16="http://schemas.microsoft.com/office/drawing/2014/main" id="{8C4C4AB4-003B-5E58-D4A9-DEDF8742130A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7405;p66">
              <a:extLst>
                <a:ext uri="{FF2B5EF4-FFF2-40B4-BE49-F238E27FC236}">
                  <a16:creationId xmlns:a16="http://schemas.microsoft.com/office/drawing/2014/main" id="{F510304F-DBE8-ACB3-618F-5E92B595AD1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7406;p66">
              <a:extLst>
                <a:ext uri="{FF2B5EF4-FFF2-40B4-BE49-F238E27FC236}">
                  <a16:creationId xmlns:a16="http://schemas.microsoft.com/office/drawing/2014/main" id="{28E40CE4-1274-E0EE-CCA1-2031DF9D04A0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7407;p66">
              <a:extLst>
                <a:ext uri="{FF2B5EF4-FFF2-40B4-BE49-F238E27FC236}">
                  <a16:creationId xmlns:a16="http://schemas.microsoft.com/office/drawing/2014/main" id="{E71E9E0B-E563-DA4D-EAE5-37ECD88551E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oogle Shape;7464;p66">
            <a:extLst>
              <a:ext uri="{FF2B5EF4-FFF2-40B4-BE49-F238E27FC236}">
                <a16:creationId xmlns:a16="http://schemas.microsoft.com/office/drawing/2014/main" id="{06398DA2-5A2F-E06A-6202-4CA18B2C81BF}"/>
              </a:ext>
            </a:extLst>
          </p:cNvPr>
          <p:cNvGrpSpPr/>
          <p:nvPr/>
        </p:nvGrpSpPr>
        <p:grpSpPr>
          <a:xfrm>
            <a:off x="3307842" y="2040723"/>
            <a:ext cx="423079" cy="423043"/>
            <a:chOff x="-4478975" y="3251700"/>
            <a:chExt cx="293825" cy="293800"/>
          </a:xfrm>
        </p:grpSpPr>
        <p:sp>
          <p:nvSpPr>
            <p:cNvPr id="38" name="Google Shape;7465;p66">
              <a:extLst>
                <a:ext uri="{FF2B5EF4-FFF2-40B4-BE49-F238E27FC236}">
                  <a16:creationId xmlns:a16="http://schemas.microsoft.com/office/drawing/2014/main" id="{DA5CBCA4-BAC7-84B8-8A10-EACA06D43693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7466;p66">
              <a:extLst>
                <a:ext uri="{FF2B5EF4-FFF2-40B4-BE49-F238E27FC236}">
                  <a16:creationId xmlns:a16="http://schemas.microsoft.com/office/drawing/2014/main" id="{87F34A40-D44E-57AD-17CB-A89BDD948F3D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7467;p66">
              <a:extLst>
                <a:ext uri="{FF2B5EF4-FFF2-40B4-BE49-F238E27FC236}">
                  <a16:creationId xmlns:a16="http://schemas.microsoft.com/office/drawing/2014/main" id="{EBAB9B55-E414-D5D6-E466-5EA58892BB0E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" name="Picture 41" descr="A black cat in a circle&#10;&#10;Description automatically generated">
            <a:extLst>
              <a:ext uri="{FF2B5EF4-FFF2-40B4-BE49-F238E27FC236}">
                <a16:creationId xmlns:a16="http://schemas.microsoft.com/office/drawing/2014/main" id="{49A91324-1FF3-60D1-220F-0C8A8B7F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36" y="1937647"/>
            <a:ext cx="609610" cy="609610"/>
          </a:xfrm>
          <a:prstGeom prst="rect">
            <a:avLst/>
          </a:prstGeom>
        </p:spPr>
      </p:pic>
      <p:grpSp>
        <p:nvGrpSpPr>
          <p:cNvPr id="43" name="Google Shape;7633;p66">
            <a:extLst>
              <a:ext uri="{FF2B5EF4-FFF2-40B4-BE49-F238E27FC236}">
                <a16:creationId xmlns:a16="http://schemas.microsoft.com/office/drawing/2014/main" id="{9580F0B2-DE12-216D-B7D7-3E975024C981}"/>
              </a:ext>
            </a:extLst>
          </p:cNvPr>
          <p:cNvGrpSpPr/>
          <p:nvPr/>
        </p:nvGrpSpPr>
        <p:grpSpPr>
          <a:xfrm>
            <a:off x="7385580" y="2072108"/>
            <a:ext cx="421927" cy="399248"/>
            <a:chOff x="-1592325" y="3957400"/>
            <a:chExt cx="293025" cy="277275"/>
          </a:xfrm>
        </p:grpSpPr>
        <p:sp>
          <p:nvSpPr>
            <p:cNvPr id="44" name="Google Shape;7634;p66">
              <a:extLst>
                <a:ext uri="{FF2B5EF4-FFF2-40B4-BE49-F238E27FC236}">
                  <a16:creationId xmlns:a16="http://schemas.microsoft.com/office/drawing/2014/main" id="{700D13A0-965D-BC6D-B302-652AB30789B0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7635;p66">
              <a:extLst>
                <a:ext uri="{FF2B5EF4-FFF2-40B4-BE49-F238E27FC236}">
                  <a16:creationId xmlns:a16="http://schemas.microsoft.com/office/drawing/2014/main" id="{92826394-D739-5D02-C7D6-69DF270F33CC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7636;p66">
              <a:extLst>
                <a:ext uri="{FF2B5EF4-FFF2-40B4-BE49-F238E27FC236}">
                  <a16:creationId xmlns:a16="http://schemas.microsoft.com/office/drawing/2014/main" id="{B32B59EA-F1A5-05C7-B5B9-3E77D404E406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7637;p66">
              <a:extLst>
                <a:ext uri="{FF2B5EF4-FFF2-40B4-BE49-F238E27FC236}">
                  <a16:creationId xmlns:a16="http://schemas.microsoft.com/office/drawing/2014/main" id="{63316439-4608-EBA8-C8E4-E84095DD49EF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883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54;p32">
            <a:extLst>
              <a:ext uri="{FF2B5EF4-FFF2-40B4-BE49-F238E27FC236}">
                <a16:creationId xmlns:a16="http://schemas.microsoft.com/office/drawing/2014/main" id="{1972020F-D4B1-3C13-F2CE-0CE33E6764DB}"/>
              </a:ext>
            </a:extLst>
          </p:cNvPr>
          <p:cNvCxnSpPr/>
          <p:nvPr/>
        </p:nvCxnSpPr>
        <p:spPr>
          <a:xfrm>
            <a:off x="549120" y="984635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6053;p63">
            <a:extLst>
              <a:ext uri="{FF2B5EF4-FFF2-40B4-BE49-F238E27FC236}">
                <a16:creationId xmlns:a16="http://schemas.microsoft.com/office/drawing/2014/main" id="{25BD8A99-BE5E-AA70-0072-ED4F37ED678E}"/>
              </a:ext>
            </a:extLst>
          </p:cNvPr>
          <p:cNvGrpSpPr/>
          <p:nvPr/>
        </p:nvGrpSpPr>
        <p:grpSpPr>
          <a:xfrm>
            <a:off x="7102928" y="1565950"/>
            <a:ext cx="1706335" cy="1584995"/>
            <a:chOff x="-31094350" y="3194000"/>
            <a:chExt cx="292225" cy="29165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6" name="Google Shape;6054;p63">
              <a:extLst>
                <a:ext uri="{FF2B5EF4-FFF2-40B4-BE49-F238E27FC236}">
                  <a16:creationId xmlns:a16="http://schemas.microsoft.com/office/drawing/2014/main" id="{21D27ABC-E70F-BAB2-435E-89FD78E35F36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6055;p63">
              <a:extLst>
                <a:ext uri="{FF2B5EF4-FFF2-40B4-BE49-F238E27FC236}">
                  <a16:creationId xmlns:a16="http://schemas.microsoft.com/office/drawing/2014/main" id="{399053D4-3D48-2AB0-D06E-DFE5A93CFBBE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6056;p63">
              <a:extLst>
                <a:ext uri="{FF2B5EF4-FFF2-40B4-BE49-F238E27FC236}">
                  <a16:creationId xmlns:a16="http://schemas.microsoft.com/office/drawing/2014/main" id="{D3B7DD01-5781-B307-9F50-0C5D70CA126D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6057;p63">
              <a:extLst>
                <a:ext uri="{FF2B5EF4-FFF2-40B4-BE49-F238E27FC236}">
                  <a16:creationId xmlns:a16="http://schemas.microsoft.com/office/drawing/2014/main" id="{5D77AF7C-FF80-DD9C-5102-491EECDBE02D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6058;p63">
              <a:extLst>
                <a:ext uri="{FF2B5EF4-FFF2-40B4-BE49-F238E27FC236}">
                  <a16:creationId xmlns:a16="http://schemas.microsoft.com/office/drawing/2014/main" id="{5A2347AF-75DC-4435-3575-A40808E5C3FB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059;p63">
              <a:extLst>
                <a:ext uri="{FF2B5EF4-FFF2-40B4-BE49-F238E27FC236}">
                  <a16:creationId xmlns:a16="http://schemas.microsoft.com/office/drawing/2014/main" id="{C3CE13BA-141D-6ACD-25EF-FCCF167A8F22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060;p63">
              <a:extLst>
                <a:ext uri="{FF2B5EF4-FFF2-40B4-BE49-F238E27FC236}">
                  <a16:creationId xmlns:a16="http://schemas.microsoft.com/office/drawing/2014/main" id="{36682944-C3BC-AB3F-C4AA-E24D02574A04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061;p63">
              <a:extLst>
                <a:ext uri="{FF2B5EF4-FFF2-40B4-BE49-F238E27FC236}">
                  <a16:creationId xmlns:a16="http://schemas.microsoft.com/office/drawing/2014/main" id="{91F9B754-B92E-E704-346C-09CB10F2CC33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764935-08B5-BC4F-9E38-29A28AC2DA23}"/>
              </a:ext>
            </a:extLst>
          </p:cNvPr>
          <p:cNvSpPr txBox="1"/>
          <p:nvPr/>
        </p:nvSpPr>
        <p:spPr>
          <a:xfrm>
            <a:off x="720000" y="1161007"/>
            <a:ext cx="5106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evaluation focuses on implementing four AI algorithms correctly.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agent must smoothly make its next move without freezing or failing.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Agent’s next move should always try to sabotage the opponent's chances of winning the game.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game's output should be equal to that of two human brains playing the game.</a:t>
            </a:r>
          </a:p>
        </p:txBody>
      </p:sp>
    </p:spTree>
    <p:extLst>
      <p:ext uri="{BB962C8B-B14F-4D97-AF65-F5344CB8AC3E}">
        <p14:creationId xmlns:p14="http://schemas.microsoft.com/office/powerpoint/2010/main" val="1521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544A-BF58-759B-0E9E-0D89F8EE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6E3122-9CDC-2E9A-D99D-FA76764EE92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9080" y="3924301"/>
            <a:ext cx="3097500" cy="4617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C8F20D-34C3-E5A6-0657-1D22C62B2F4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80793" y="3755101"/>
            <a:ext cx="2512060" cy="8001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</a:p>
        </p:txBody>
      </p:sp>
      <p:pic>
        <p:nvPicPr>
          <p:cNvPr id="1058" name="Picture 34" descr="Mini-Max Algorithm in AI">
            <a:extLst>
              <a:ext uri="{FF2B5EF4-FFF2-40B4-BE49-F238E27FC236}">
                <a16:creationId xmlns:a16="http://schemas.microsoft.com/office/drawing/2014/main" id="{1E3B3CEC-C9EC-5110-A207-E16C6859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46" y="1219199"/>
            <a:ext cx="2955093" cy="264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lpha-Beta Pruning">
            <a:extLst>
              <a:ext uri="{FF2B5EF4-FFF2-40B4-BE49-F238E27FC236}">
                <a16:creationId xmlns:a16="http://schemas.microsoft.com/office/drawing/2014/main" id="{250D6100-ED96-5836-CF62-0EB4A9C9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773" y="998675"/>
            <a:ext cx="2955094" cy="264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Google Shape;354;p32">
            <a:extLst>
              <a:ext uri="{FF2B5EF4-FFF2-40B4-BE49-F238E27FC236}">
                <a16:creationId xmlns:a16="http://schemas.microsoft.com/office/drawing/2014/main" id="{CFC09E00-7973-A7F4-E0DA-1EA3D7ED630A}"/>
              </a:ext>
            </a:extLst>
          </p:cNvPr>
          <p:cNvCxnSpPr/>
          <p:nvPr/>
        </p:nvCxnSpPr>
        <p:spPr>
          <a:xfrm>
            <a:off x="549120" y="984635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03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EE1FD2-6E05-3114-0BA3-F5379B1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542294"/>
            <a:ext cx="3246119" cy="324240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EXPECTIMAX</a:t>
            </a:r>
          </a:p>
        </p:txBody>
      </p:sp>
      <p:pic>
        <p:nvPicPr>
          <p:cNvPr id="2050" name="Picture 2" descr="chance nodes">
            <a:extLst>
              <a:ext uri="{FF2B5EF4-FFF2-40B4-BE49-F238E27FC236}">
                <a16:creationId xmlns:a16="http://schemas.microsoft.com/office/drawing/2014/main" id="{A66DD7FB-A04C-7B0C-EE4C-D2B08329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1" y="1399785"/>
            <a:ext cx="3611440" cy="20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wing">
            <a:extLst>
              <a:ext uri="{FF2B5EF4-FFF2-40B4-BE49-F238E27FC236}">
                <a16:creationId xmlns:a16="http://schemas.microsoft.com/office/drawing/2014/main" id="{E9E86758-4D23-0121-6906-CC31F077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1" y="1299503"/>
            <a:ext cx="3141980" cy="21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BD46C-0789-9412-0CC0-5F505D766EAB}"/>
              </a:ext>
            </a:extLst>
          </p:cNvPr>
          <p:cNvSpPr txBox="1"/>
          <p:nvPr/>
        </p:nvSpPr>
        <p:spPr>
          <a:xfrm>
            <a:off x="6050559" y="36028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Q-LEARING</a:t>
            </a:r>
          </a:p>
        </p:txBody>
      </p:sp>
    </p:spTree>
    <p:extLst>
      <p:ext uri="{BB962C8B-B14F-4D97-AF65-F5344CB8AC3E}">
        <p14:creationId xmlns:p14="http://schemas.microsoft.com/office/powerpoint/2010/main" val="9105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title"/>
          </p:nvPr>
        </p:nvSpPr>
        <p:spPr>
          <a:xfrm>
            <a:off x="1284000" y="1679313"/>
            <a:ext cx="65760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1" name="Google Shape;411;p37"/>
          <p:cNvCxnSpPr/>
          <p:nvPr/>
        </p:nvCxnSpPr>
        <p:spPr>
          <a:xfrm>
            <a:off x="1479900" y="2863713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Action Plan by Slidesgo">
  <a:themeElements>
    <a:clrScheme name="Simple Light">
      <a:dk1>
        <a:srgbClr val="00304E"/>
      </a:dk1>
      <a:lt1>
        <a:srgbClr val="FFFFFF"/>
      </a:lt1>
      <a:dk2>
        <a:srgbClr val="7FAFD7"/>
      </a:dk2>
      <a:lt2>
        <a:srgbClr val="6085A3"/>
      </a:lt2>
      <a:accent1>
        <a:srgbClr val="C5D2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340</Words>
  <Application>Microsoft Office PowerPoint</Application>
  <PresentationFormat>On-screen Show (16:9)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Ramabhadra</vt:lpstr>
      <vt:lpstr>Source Sans 3</vt:lpstr>
      <vt:lpstr>Arial</vt:lpstr>
      <vt:lpstr>Business Action Plan by Slidesgo</vt:lpstr>
      <vt:lpstr>DSCI-6612-02   Intro to Artificial Intelligence</vt:lpstr>
      <vt:lpstr>Project Topic </vt:lpstr>
      <vt:lpstr>Project Objectives</vt:lpstr>
      <vt:lpstr>Approch</vt:lpstr>
      <vt:lpstr>Deliverables</vt:lpstr>
      <vt:lpstr>Evaluation Methodology</vt:lpstr>
      <vt:lpstr>ALGORITHMS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DSCI-6612-02   Intro to Artificial Intelligence</dc:title>
  <dc:creator>Meghana Kancham</dc:creator>
  <cp:lastModifiedBy>Meghana Kancham</cp:lastModifiedBy>
  <cp:revision>5</cp:revision>
  <dcterms:modified xsi:type="dcterms:W3CDTF">2023-12-02T05:28:46Z</dcterms:modified>
</cp:coreProperties>
</file>