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86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Franklin Gothic" panose="020B0604020202020204" charset="0"/>
      <p:bold r:id="rId11"/>
    </p:embeddedFont>
    <p:embeddedFont>
      <p:font typeface="Libre Franklin" pitchFamily="2" charset="0"/>
      <p:regular r:id="rId12"/>
      <p:bold r:id="rId13"/>
      <p:italic r:id="rId14"/>
      <p:boldItalic r:id="rId15"/>
    </p:embeddedFont>
    <p:embeddedFont>
      <p:font typeface="Open Sans" panose="020B0606030504020204" pitchFamily="34" charset="0"/>
      <p:regular r:id="rId16"/>
      <p:bold r:id="rId17"/>
      <p:italic r:id="rId18"/>
      <p:boldItalic r:id="rId19"/>
    </p:embeddedFont>
    <p:embeddedFont>
      <p:font typeface="Trebuchet MS" panose="020B0603020202020204" pitchFamily="34" charset="0"/>
      <p:regular r:id="rId20"/>
      <p:bold r:id="rId21"/>
      <p:italic r:id="rId22"/>
      <p:boldItalic r:id="rId23"/>
    </p:embeddedFont>
    <p:embeddedFont>
      <p:font typeface="Wingdings 3" panose="05040102010807070707" pitchFamily="18" charset="2"/>
      <p:regular r:id="rId24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6" roundtripDataSignature="AMtx7mi1sBDdHb2XsYteFNPHBFMUQvu/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 snapToGrid="0">
      <p:cViewPr varScale="1">
        <p:scale>
          <a:sx n="79" d="100"/>
          <a:sy n="79" d="100"/>
        </p:scale>
        <p:origin x="396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font" Target="fonts/font12.fntdata"/><Relationship Id="rId26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font" Target="fonts/font15.fntdata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font" Target="fonts/font14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24" Type="http://schemas.openxmlformats.org/officeDocument/2006/relationships/font" Target="fonts/font18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23" Type="http://schemas.openxmlformats.org/officeDocument/2006/relationships/font" Target="fonts/font17.fntdata"/><Relationship Id="rId28" Type="http://schemas.openxmlformats.org/officeDocument/2006/relationships/viewProps" Target="viewProps.xml"/><Relationship Id="rId10" Type="http://schemas.openxmlformats.org/officeDocument/2006/relationships/font" Target="fonts/font4.fntdata"/><Relationship Id="rId19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openxmlformats.org/officeDocument/2006/relationships/font" Target="fonts/font16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8" name="Google Shape;2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5" name="Google Shape;2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5" name="Google Shape;2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5" name="Google Shape;2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679876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93208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90228269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299259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43928743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929881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199607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361563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mmary ">
  <p:cSld name="Summary ">
    <p:bg>
      <p:bgPr>
        <a:solidFill>
          <a:schemeClr val="lt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952500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3"/>
          </p:nvPr>
        </p:nvSpPr>
        <p:spPr>
          <a:xfrm>
            <a:off x="953655" y="3841846"/>
            <a:ext cx="4838700" cy="636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4"/>
          </p:nvPr>
        </p:nvSpPr>
        <p:spPr>
          <a:xfrm>
            <a:off x="953655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5"/>
          </p:nvPr>
        </p:nvSpPr>
        <p:spPr>
          <a:xfrm>
            <a:off x="952500" y="5017901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6"/>
          </p:nvPr>
        </p:nvSpPr>
        <p:spPr>
          <a:xfrm>
            <a:off x="952500" y="4646997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7"/>
          </p:nvPr>
        </p:nvSpPr>
        <p:spPr>
          <a:xfrm>
            <a:off x="6399647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8"/>
          </p:nvPr>
        </p:nvSpPr>
        <p:spPr>
          <a:xfrm>
            <a:off x="6399647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9"/>
          </p:nvPr>
        </p:nvSpPr>
        <p:spPr>
          <a:xfrm>
            <a:off x="6399647" y="3841846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3"/>
          </p:nvPr>
        </p:nvSpPr>
        <p:spPr>
          <a:xfrm>
            <a:off x="6399647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3" name="Google Shape;53;p9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  <p:extLst>
      <p:ext uri="{BB962C8B-B14F-4D97-AF65-F5344CB8AC3E}">
        <p14:creationId xmlns:p14="http://schemas.microsoft.com/office/powerpoint/2010/main" val="19300247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  <a:defRPr sz="60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7"/>
          <p:cNvSpPr txBox="1">
            <a:spLocks noGrp="1"/>
          </p:cNvSpPr>
          <p:nvPr>
            <p:ph type="body" idx="1"/>
          </p:nvPr>
        </p:nvSpPr>
        <p:spPr>
          <a:xfrm>
            <a:off x="6367055" y="4549553"/>
            <a:ext cx="5491570" cy="95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520616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">
  <p:cSld name="Introduc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>
            <a:spLocks noGrp="1"/>
          </p:cNvSpPr>
          <p:nvPr>
            <p:ph type="pic" idx="2"/>
          </p:nvPr>
        </p:nvSpPr>
        <p:spPr>
          <a:xfrm>
            <a:off x="6096000" y="-22543"/>
            <a:ext cx="6096000" cy="6903086"/>
          </a:xfrm>
          <a:prstGeom prst="rect">
            <a:avLst/>
          </a:prstGeom>
          <a:noFill/>
          <a:ln>
            <a:noFill/>
          </a:ln>
        </p:spPr>
      </p:sp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body" idx="1"/>
          </p:nvPr>
        </p:nvSpPr>
        <p:spPr>
          <a:xfrm>
            <a:off x="952499" y="2289363"/>
            <a:ext cx="4572001" cy="2795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3" name="Google Shape;33;p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  <p:extLst>
      <p:ext uri="{BB962C8B-B14F-4D97-AF65-F5344CB8AC3E}">
        <p14:creationId xmlns:p14="http://schemas.microsoft.com/office/powerpoint/2010/main" val="39080970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52665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688937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97408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753222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587137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099058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654116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75357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57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9" r:id="rId1"/>
    <p:sldLayoutId id="2147483870" r:id="rId2"/>
    <p:sldLayoutId id="2147483871" r:id="rId3"/>
    <p:sldLayoutId id="2147483872" r:id="rId4"/>
    <p:sldLayoutId id="2147483873" r:id="rId5"/>
    <p:sldLayoutId id="2147483874" r:id="rId6"/>
    <p:sldLayoutId id="2147483875" r:id="rId7"/>
    <p:sldLayoutId id="2147483876" r:id="rId8"/>
    <p:sldLayoutId id="2147483877" r:id="rId9"/>
    <p:sldLayoutId id="2147483878" r:id="rId10"/>
    <p:sldLayoutId id="2147483879" r:id="rId11"/>
    <p:sldLayoutId id="2147483880" r:id="rId12"/>
    <p:sldLayoutId id="2147483881" r:id="rId13"/>
    <p:sldLayoutId id="2147483882" r:id="rId14"/>
    <p:sldLayoutId id="2147483883" r:id="rId15"/>
    <p:sldLayoutId id="2147483884" r:id="rId16"/>
    <p:sldLayoutId id="2147483885" r:id="rId17"/>
    <p:sldLayoutId id="2147483886" r:id="rId18"/>
    <p:sldLayoutId id="2147483887" r:id="rId19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"/>
          <p:cNvSpPr txBox="1">
            <a:spLocks noGrp="1"/>
          </p:cNvSpPr>
          <p:nvPr>
            <p:ph type="ctrTitle"/>
          </p:nvPr>
        </p:nvSpPr>
        <p:spPr>
          <a:xfrm>
            <a:off x="762000" y="630786"/>
            <a:ext cx="11041678" cy="1151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anklin Gothic"/>
              <a:buNone/>
            </a:pPr>
            <a:r>
              <a:rPr lang="en-US" sz="3600" b="1" dirty="0"/>
              <a:t>Basic Details of the Team and Problem Statement</a:t>
            </a:r>
            <a:endParaRPr dirty="0"/>
          </a:p>
        </p:txBody>
      </p:sp>
      <p:sp>
        <p:nvSpPr>
          <p:cNvPr id="211" name="Google Shape;211;p1"/>
          <p:cNvSpPr txBox="1">
            <a:spLocks noGrp="1"/>
          </p:cNvSpPr>
          <p:nvPr>
            <p:ph type="body" idx="1"/>
          </p:nvPr>
        </p:nvSpPr>
        <p:spPr>
          <a:xfrm>
            <a:off x="388322" y="1593130"/>
            <a:ext cx="11415356" cy="4504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lang="en-US" b="1" dirty="0">
              <a:solidFill>
                <a:schemeClr val="tx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b="1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PSID: </a:t>
            </a:r>
            <a:r>
              <a:rPr lang="en-IN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KVH-001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b="1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b="1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Problem Statement Title : </a:t>
            </a:r>
            <a:r>
              <a:rPr lang="en-US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New age women safety app</a:t>
            </a:r>
            <a:endParaRPr lang="en-US" b="1"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b="1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b="1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Team Name: </a:t>
            </a:r>
            <a:r>
              <a:rPr lang="en-US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TECH INFINITEX</a:t>
            </a:r>
            <a:endParaRPr lang="en-US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b="1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b="1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Team Leader Name:</a:t>
            </a:r>
            <a:r>
              <a:rPr lang="en-US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dirty="0">
                <a:solidFill>
                  <a:srgbClr val="444444"/>
                </a:solidFill>
                <a:latin typeface="Open Sans" panose="020B0606030504020204" pitchFamily="34" charset="0"/>
              </a:rPr>
              <a:t>S</a:t>
            </a:r>
            <a:r>
              <a:rPr lang="en-US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ravani NVS</a:t>
            </a:r>
            <a:endParaRPr lang="en-US" b="1"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b="1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b="1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Institute Code (AISHE</a:t>
            </a:r>
            <a:r>
              <a:rPr lang="en-US" b="1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):</a:t>
            </a:r>
            <a:r>
              <a:rPr lang="en-US" b="0" i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 C-26162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b="1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b="1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Institute Name:</a:t>
            </a:r>
            <a:r>
              <a:rPr lang="en-US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 Vasavi College of Engineering(VCE)</a:t>
            </a:r>
            <a:endParaRPr b="1" dirty="0">
              <a:solidFill>
                <a:schemeClr val="tx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"/>
          <p:cNvSpPr txBox="1">
            <a:spLocks noGrp="1"/>
          </p:cNvSpPr>
          <p:nvPr>
            <p:ph type="title"/>
          </p:nvPr>
        </p:nvSpPr>
        <p:spPr>
          <a:xfrm>
            <a:off x="94228" y="144261"/>
            <a:ext cx="7002893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 sz="3200" dirty="0"/>
              <a:t>Idea/Approach Details</a:t>
            </a:r>
            <a:endParaRPr sz="3200" dirty="0"/>
          </a:p>
        </p:txBody>
      </p:sp>
      <p:sp>
        <p:nvSpPr>
          <p:cNvPr id="218" name="Google Shape;218;p2"/>
          <p:cNvSpPr txBox="1">
            <a:spLocks noGrp="1"/>
          </p:cNvSpPr>
          <p:nvPr>
            <p:ph type="body" idx="1"/>
          </p:nvPr>
        </p:nvSpPr>
        <p:spPr>
          <a:xfrm>
            <a:off x="124287" y="433634"/>
            <a:ext cx="7165215" cy="6074544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6335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lang="en-US" dirty="0"/>
          </a:p>
          <a:p>
            <a:pPr marL="387350" lvl="0" indent="-3240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-US" dirty="0"/>
              <a:t> Our women's safety app can be activated either by shaking the             device or using the voice command "Help Kavach".</a:t>
            </a:r>
          </a:p>
          <a:p>
            <a:pPr marL="387350" lvl="0" indent="-3240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-US" dirty="0"/>
              <a:t>Once activated, the app records audio and captures video from            the front and back camera for safety evaluation.</a:t>
            </a:r>
          </a:p>
          <a:p>
            <a:pPr marL="387350" lvl="0" indent="-3240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-US" dirty="0"/>
              <a:t>The captured data undergoes multiple ML and deep learning algorithms to determine if the situation is dangerous or not instantly. </a:t>
            </a:r>
          </a:p>
          <a:p>
            <a:pPr marL="387350" lvl="0" indent="-3240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-US" dirty="0"/>
              <a:t>If the situation is deemed suspicious, the location details are sent to the nearest police station and emergency contacts.</a:t>
            </a:r>
          </a:p>
          <a:p>
            <a:pPr marL="387350" lvl="0" indent="-3240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-US" dirty="0"/>
              <a:t>Based on past crimes and incidents, our app can determine how safe a particular location is and provide recommendations to the user.</a:t>
            </a:r>
          </a:p>
          <a:p>
            <a:pPr marL="387350" lvl="0" indent="-3240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-US" dirty="0"/>
              <a:t>The user's data is secured using blockchain technology to prevent any unauthorized access.</a:t>
            </a:r>
          </a:p>
          <a:p>
            <a:pPr marL="387350" lvl="0" indent="-3240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endParaRPr lang="en-US" dirty="0"/>
          </a:p>
          <a:p>
            <a:pPr marL="387350" lvl="0" indent="-3240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endParaRPr dirty="0"/>
          </a:p>
        </p:txBody>
      </p:sp>
      <p:sp>
        <p:nvSpPr>
          <p:cNvPr id="219" name="Google Shape;219;p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 dirty="0"/>
          </a:p>
        </p:txBody>
      </p:sp>
      <p:sp>
        <p:nvSpPr>
          <p:cNvPr id="222" name="Google Shape;222;p2"/>
          <p:cNvSpPr txBox="1"/>
          <p:nvPr/>
        </p:nvSpPr>
        <p:spPr>
          <a:xfrm>
            <a:off x="7378575" y="3786195"/>
            <a:ext cx="4689138" cy="2912374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800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           </a:t>
            </a:r>
            <a:r>
              <a:rPr lang="en-US" sz="1800" b="0" i="0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 		Tech stack</a:t>
            </a:r>
            <a:r>
              <a:rPr lang="en-US" sz="160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:</a:t>
            </a:r>
          </a:p>
          <a:p>
            <a:pPr marL="285750" indent="-285750">
              <a:spcBef>
                <a:spcPts val="1000"/>
              </a:spcBef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Libre Franklin"/>
                <a:sym typeface="Libre Franklin"/>
              </a:rPr>
              <a:t>React-Native</a:t>
            </a:r>
            <a:r>
              <a:rPr lang="en-US" sz="1600" b="0" i="0" dirty="0">
                <a:solidFill>
                  <a:schemeClr val="tx1">
                    <a:lumMod val="95000"/>
                    <a:lumOff val="5000"/>
                  </a:schemeClr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</a:p>
          <a:p>
            <a:pPr marL="285750" indent="-285750">
              <a:spcBef>
                <a:spcPts val="1000"/>
              </a:spcBef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Libre Franklin"/>
                <a:sym typeface="Libre Franklin"/>
              </a:rPr>
              <a:t>NodeJS</a:t>
            </a:r>
          </a:p>
          <a:p>
            <a:pPr marL="285750" indent="-285750">
              <a:spcBef>
                <a:spcPts val="1000"/>
              </a:spcBef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Libre Franklin"/>
                <a:sym typeface="Libre Franklin"/>
              </a:rPr>
              <a:t>Block Chain</a:t>
            </a:r>
            <a:endParaRPr lang="en-US" sz="1600" b="0" i="0" dirty="0">
              <a:solidFill>
                <a:schemeClr val="tx1">
                  <a:lumMod val="95000"/>
                  <a:lumOff val="5000"/>
                </a:schemeClr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0" i="0" dirty="0">
                <a:solidFill>
                  <a:schemeClr val="tx1">
                    <a:lumMod val="95000"/>
                    <a:lumOff val="5000"/>
                  </a:schemeClr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Machine Learning &amp; Deep Learning 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0" i="0" dirty="0">
                <a:solidFill>
                  <a:schemeClr val="tx1">
                    <a:lumMod val="95000"/>
                    <a:lumOff val="5000"/>
                  </a:schemeClr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Android Media API 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0" i="0" dirty="0">
                <a:solidFill>
                  <a:schemeClr val="tx1">
                    <a:lumMod val="95000"/>
                    <a:lumOff val="5000"/>
                  </a:schemeClr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MongoDB</a:t>
            </a:r>
            <a:endParaRPr lang="en-IN" sz="1900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Söhne"/>
            </a:endParaRPr>
          </a:p>
          <a:p>
            <a:pPr marR="0" lvl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lang="en-US" sz="1600" b="0" i="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E61F37-56B5-1C16-AA4F-CB76E91A76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4221" y="449692"/>
            <a:ext cx="5287267" cy="229381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"/>
          <p:cNvSpPr txBox="1">
            <a:spLocks noGrp="1"/>
          </p:cNvSpPr>
          <p:nvPr>
            <p:ph type="body" idx="1"/>
          </p:nvPr>
        </p:nvSpPr>
        <p:spPr>
          <a:xfrm>
            <a:off x="1" y="983022"/>
            <a:ext cx="5780808" cy="559684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indent="-285750" algn="l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sz="1900" b="1" i="0" dirty="0">
                <a:solidFill>
                  <a:srgbClr val="374151"/>
                </a:solidFill>
                <a:effectLst/>
                <a:latin typeface="Söhne"/>
              </a:rPr>
              <a:t>Late-night commuters</a:t>
            </a:r>
            <a:r>
              <a:rPr lang="en-US" sz="1900" b="0" i="0" dirty="0">
                <a:solidFill>
                  <a:srgbClr val="374151"/>
                </a:solidFill>
                <a:effectLst/>
                <a:latin typeface="Söhne"/>
              </a:rPr>
              <a:t>: Women commuting late at night can use the app to call for help in case of any suspicious activities.</a:t>
            </a:r>
          </a:p>
          <a:p>
            <a:pPr marL="571500" indent="-342900" algn="l">
              <a:buFont typeface="Wingdings" panose="05000000000000000000" pitchFamily="2" charset="2"/>
              <a:buChar char="Ø"/>
            </a:pPr>
            <a:r>
              <a:rPr lang="en-US" sz="1900" b="1" i="0" dirty="0">
                <a:solidFill>
                  <a:srgbClr val="374151"/>
                </a:solidFill>
                <a:effectLst/>
                <a:latin typeface="Söhne"/>
              </a:rPr>
              <a:t>Solo travelers</a:t>
            </a:r>
            <a:r>
              <a:rPr lang="en-US" sz="1900" b="0" i="0" dirty="0">
                <a:solidFill>
                  <a:srgbClr val="374151"/>
                </a:solidFill>
                <a:effectLst/>
                <a:latin typeface="Söhne"/>
              </a:rPr>
              <a:t>: Women traveling alone can use the app to ensure their safety and call for help if needed.</a:t>
            </a:r>
          </a:p>
          <a:p>
            <a:pPr marL="571500" indent="-342900" algn="l">
              <a:buFont typeface="Wingdings" panose="05000000000000000000" pitchFamily="2" charset="2"/>
              <a:buChar char="Ø"/>
            </a:pPr>
            <a:r>
              <a:rPr lang="en-US" sz="1900" b="1" i="0" dirty="0">
                <a:solidFill>
                  <a:srgbClr val="374151"/>
                </a:solidFill>
                <a:effectLst/>
                <a:latin typeface="Söhne"/>
              </a:rPr>
              <a:t>Women with disabilities</a:t>
            </a:r>
            <a:r>
              <a:rPr lang="en-US" sz="1900" b="0" i="0" dirty="0">
                <a:solidFill>
                  <a:srgbClr val="374151"/>
                </a:solidFill>
                <a:effectLst/>
                <a:latin typeface="Söhne"/>
              </a:rPr>
              <a:t>: Women with disabilities can use the app to call for help and send location details in case they need assistance or are in danger.</a:t>
            </a:r>
          </a:p>
          <a:p>
            <a:pPr marL="571500" indent="-342900" algn="l">
              <a:buFont typeface="Wingdings" panose="05000000000000000000" pitchFamily="2" charset="2"/>
              <a:buChar char="Ø"/>
            </a:pPr>
            <a:r>
              <a:rPr lang="en-US" sz="1900" b="1" i="0" dirty="0">
                <a:solidFill>
                  <a:srgbClr val="374151"/>
                </a:solidFill>
                <a:effectLst/>
                <a:latin typeface="Söhne"/>
              </a:rPr>
              <a:t>Domestic violence victims</a:t>
            </a:r>
            <a:r>
              <a:rPr lang="en-US" sz="1900" b="0" i="0" dirty="0">
                <a:solidFill>
                  <a:srgbClr val="374151"/>
                </a:solidFill>
                <a:effectLst/>
                <a:latin typeface="Söhne"/>
              </a:rPr>
              <a:t>: Women who are victims of domestic violence can use the app to discreetly call for help and capture data as evidence.</a:t>
            </a:r>
          </a:p>
          <a:p>
            <a:pPr marL="571500" indent="-342900" algn="l">
              <a:buFont typeface="Wingdings" panose="05000000000000000000" pitchFamily="2" charset="2"/>
              <a:buChar char="Ø"/>
            </a:pPr>
            <a:r>
              <a:rPr lang="en-US" sz="1900" b="1" i="0" dirty="0">
                <a:solidFill>
                  <a:srgbClr val="374151"/>
                </a:solidFill>
                <a:effectLst/>
                <a:latin typeface="Söhne"/>
              </a:rPr>
              <a:t>Workplace safety</a:t>
            </a:r>
            <a:r>
              <a:rPr lang="en-US" sz="1900" b="0" i="0" dirty="0">
                <a:solidFill>
                  <a:srgbClr val="374151"/>
                </a:solidFill>
                <a:effectLst/>
                <a:latin typeface="Söhne"/>
              </a:rPr>
              <a:t>: Women working in remote or high-risk areas can use the app to call for help and send location details to the police and emergency contacts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dirty="0"/>
          </a:p>
        </p:txBody>
      </p:sp>
      <p:sp>
        <p:nvSpPr>
          <p:cNvPr id="228" name="Google Shape;228;p3"/>
          <p:cNvSpPr txBox="1">
            <a:spLocks noGrp="1"/>
          </p:cNvSpPr>
          <p:nvPr>
            <p:ph type="body" idx="2"/>
          </p:nvPr>
        </p:nvSpPr>
        <p:spPr>
          <a:xfrm>
            <a:off x="197963" y="481027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2500" dirty="0">
                <a:solidFill>
                  <a:schemeClr val="tx1"/>
                </a:solidFill>
              </a:rPr>
              <a:t>      Use Cases </a:t>
            </a:r>
            <a:endParaRPr sz="2500" dirty="0">
              <a:solidFill>
                <a:schemeClr val="tx1"/>
              </a:solidFill>
            </a:endParaRPr>
          </a:p>
        </p:txBody>
      </p:sp>
      <p:sp>
        <p:nvSpPr>
          <p:cNvPr id="230" name="Google Shape;230;p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 dirty="0"/>
          </a:p>
        </p:txBody>
      </p:sp>
      <p:sp>
        <p:nvSpPr>
          <p:cNvPr id="231" name="Google Shape;231;p3"/>
          <p:cNvSpPr txBox="1"/>
          <p:nvPr/>
        </p:nvSpPr>
        <p:spPr>
          <a:xfrm>
            <a:off x="6414655" y="481026"/>
            <a:ext cx="51435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2500" b="0" i="0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Dependencies / Show stoppers</a:t>
            </a:r>
            <a:endParaRPr sz="2500" dirty="0">
              <a:solidFill>
                <a:schemeClr val="tx1"/>
              </a:solidFill>
            </a:endParaRPr>
          </a:p>
        </p:txBody>
      </p:sp>
      <p:sp>
        <p:nvSpPr>
          <p:cNvPr id="232" name="Google Shape;232;p3"/>
          <p:cNvSpPr txBox="1"/>
          <p:nvPr/>
        </p:nvSpPr>
        <p:spPr>
          <a:xfrm>
            <a:off x="5780809" y="983022"/>
            <a:ext cx="6411192" cy="559684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lang="en-US" sz="1900" b="0" i="0" dirty="0">
              <a:solidFill>
                <a:schemeClr val="dk1"/>
              </a:solidFill>
              <a:latin typeface="Söhne"/>
              <a:ea typeface="Libre Franklin"/>
              <a:cs typeface="Libre Franklin"/>
              <a:sym typeface="Libre Franklin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900" b="0" i="0" dirty="0">
                <a:solidFill>
                  <a:schemeClr val="dk1"/>
                </a:solidFill>
                <a:latin typeface="Söhne"/>
                <a:ea typeface="Libre Franklin"/>
                <a:cs typeface="Libre Franklin"/>
                <a:sym typeface="Libre Franklin"/>
              </a:rPr>
              <a:t>The app's activation feature must work reliably and consistently across all devices, including different models and operating systems.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lang="en-US" sz="1900" b="0" i="0" dirty="0">
              <a:solidFill>
                <a:schemeClr val="dk1"/>
              </a:solidFill>
              <a:latin typeface="Söhne"/>
              <a:ea typeface="Libre Franklin"/>
              <a:cs typeface="Libre Franklin"/>
              <a:sym typeface="Libre Franklin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900" b="0" i="0" dirty="0">
                <a:solidFill>
                  <a:schemeClr val="dk1"/>
                </a:solidFill>
                <a:latin typeface="Söhne"/>
                <a:ea typeface="Libre Franklin"/>
                <a:cs typeface="Libre Franklin"/>
                <a:sym typeface="Libre Franklin"/>
              </a:rPr>
              <a:t>The app must be able to access the device's camera and microphone to record audio and video.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lang="en-US" sz="1900" b="0" i="0" dirty="0">
              <a:solidFill>
                <a:schemeClr val="dk1"/>
              </a:solidFill>
              <a:latin typeface="Söhne"/>
              <a:ea typeface="Libre Franklin"/>
              <a:cs typeface="Libre Franklin"/>
              <a:sym typeface="Libre Franklin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900" b="0" i="0" dirty="0">
                <a:solidFill>
                  <a:schemeClr val="dk1"/>
                </a:solidFill>
                <a:latin typeface="Söhne"/>
                <a:ea typeface="Libre Franklin"/>
                <a:cs typeface="Libre Franklin"/>
                <a:sym typeface="Libre Franklin"/>
              </a:rPr>
              <a:t>The machine learning and deep learning algorithms used by the app must be highly accurate in determining the level of danger in a given situation.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lang="en-US" sz="1900" b="0" i="0" dirty="0">
              <a:solidFill>
                <a:schemeClr val="dk1"/>
              </a:solidFill>
              <a:latin typeface="Söhne"/>
              <a:ea typeface="Libre Franklin"/>
              <a:cs typeface="Libre Franklin"/>
              <a:sym typeface="Libre Franklin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900" b="0" i="0" dirty="0">
                <a:solidFill>
                  <a:schemeClr val="dk1"/>
                </a:solidFill>
                <a:latin typeface="Söhne"/>
                <a:ea typeface="Libre Franklin"/>
                <a:cs typeface="Libre Franklin"/>
                <a:sym typeface="Libre Franklin"/>
              </a:rPr>
              <a:t>The app's blockchain technology must be highly secure and reliable to prevent any unauthorized access to user data.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lang="en-US" sz="1900" b="0" i="0" dirty="0">
              <a:solidFill>
                <a:schemeClr val="dk1"/>
              </a:solidFill>
              <a:latin typeface="Söhne"/>
              <a:ea typeface="Libre Franklin"/>
              <a:cs typeface="Libre Franklin"/>
              <a:sym typeface="Libre Franklin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900" b="0" i="0" dirty="0">
                <a:solidFill>
                  <a:schemeClr val="dk1"/>
                </a:solidFill>
                <a:latin typeface="Söhne"/>
                <a:ea typeface="Libre Franklin"/>
                <a:cs typeface="Libre Franklin"/>
                <a:sym typeface="Libre Franklin"/>
              </a:rPr>
              <a:t>The app must have a user-friendly interface and be easy to use in high-stress situations.</a:t>
            </a:r>
            <a:endParaRPr lang="en-US" sz="1900" dirty="0">
              <a:latin typeface="Söhn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"/>
          <p:cNvSpPr txBox="1">
            <a:spLocks noGrp="1"/>
          </p:cNvSpPr>
          <p:nvPr>
            <p:ph type="title"/>
          </p:nvPr>
        </p:nvSpPr>
        <p:spPr>
          <a:xfrm>
            <a:off x="221908" y="254594"/>
            <a:ext cx="661750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 dirty="0"/>
              <a:t>Team Member Details </a:t>
            </a:r>
            <a:endParaRPr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7971185"/>
              </p:ext>
            </p:extLst>
          </p:nvPr>
        </p:nvGraphicFramePr>
        <p:xfrm>
          <a:off x="221908" y="1009338"/>
          <a:ext cx="11687596" cy="3549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032">
                  <a:extLst>
                    <a:ext uri="{9D8B030D-6E8A-4147-A177-3AD203B41FA5}">
                      <a16:colId xmlns:a16="http://schemas.microsoft.com/office/drawing/2014/main" val="2824836338"/>
                    </a:ext>
                  </a:extLst>
                </a:gridCol>
                <a:gridCol w="2976832">
                  <a:extLst>
                    <a:ext uri="{9D8B030D-6E8A-4147-A177-3AD203B41FA5}">
                      <a16:colId xmlns:a16="http://schemas.microsoft.com/office/drawing/2014/main" val="648567316"/>
                    </a:ext>
                  </a:extLst>
                </a:gridCol>
                <a:gridCol w="1947933">
                  <a:extLst>
                    <a:ext uri="{9D8B030D-6E8A-4147-A177-3AD203B41FA5}">
                      <a16:colId xmlns:a16="http://schemas.microsoft.com/office/drawing/2014/main" val="414414887"/>
                    </a:ext>
                  </a:extLst>
                </a:gridCol>
                <a:gridCol w="1947933">
                  <a:extLst>
                    <a:ext uri="{9D8B030D-6E8A-4147-A177-3AD203B41FA5}">
                      <a16:colId xmlns:a16="http://schemas.microsoft.com/office/drawing/2014/main" val="3526582794"/>
                    </a:ext>
                  </a:extLst>
                </a:gridCol>
                <a:gridCol w="1947933">
                  <a:extLst>
                    <a:ext uri="{9D8B030D-6E8A-4147-A177-3AD203B41FA5}">
                      <a16:colId xmlns:a16="http://schemas.microsoft.com/office/drawing/2014/main" val="79086586"/>
                    </a:ext>
                  </a:extLst>
                </a:gridCol>
                <a:gridCol w="1947933">
                  <a:extLst>
                    <a:ext uri="{9D8B030D-6E8A-4147-A177-3AD203B41FA5}">
                      <a16:colId xmlns:a16="http://schemas.microsoft.com/office/drawing/2014/main" val="3249055975"/>
                    </a:ext>
                  </a:extLst>
                </a:gridCol>
              </a:tblGrid>
              <a:tr h="629646">
                <a:tc>
                  <a:txBody>
                    <a:bodyPr/>
                    <a:lstStyle/>
                    <a:p>
                      <a:r>
                        <a:rPr lang="en-US" dirty="0"/>
                        <a:t>Sr.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 of Team Member</a:t>
                      </a: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Branch</a:t>
                      </a:r>
                      <a:r>
                        <a:rPr lang="en-US" baseline="0" dirty="0"/>
                        <a:t> </a:t>
                      </a:r>
                      <a:r>
                        <a:rPr lang="en-US" sz="1800" dirty="0"/>
                        <a:t>(Btech/Mtech/PhD etc):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Stream (ECE, CSE etc):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Year</a:t>
                      </a:r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Position</a:t>
                      </a:r>
                      <a:r>
                        <a:rPr lang="en-US" baseline="0" dirty="0"/>
                        <a:t> in team </a:t>
                      </a:r>
                      <a:r>
                        <a:rPr lang="en-US" sz="1200" baseline="0" dirty="0"/>
                        <a:t>(Team Leader, Front end Developer, Back end Developer, Full Stack, Data base management etc.)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3876814"/>
                  </a:ext>
                </a:extLst>
              </a:tr>
              <a:tr h="440752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Sravani nvs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CSE- AIML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r>
                        <a:rPr lang="en-US" baseline="30000" dirty="0"/>
                        <a:t>rd</a:t>
                      </a:r>
                      <a:r>
                        <a:rPr lang="en-US" dirty="0"/>
                        <a:t>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Team Leader</a:t>
                      </a: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475727"/>
                  </a:ext>
                </a:extLst>
              </a:tr>
              <a:tr h="255356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Guradi Vinay Reddy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CSE-AIML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</a:t>
                      </a:r>
                      <a:r>
                        <a:rPr lang="en-US" baseline="30000" dirty="0"/>
                        <a:t>rd</a:t>
                      </a:r>
                      <a:r>
                        <a:rPr lang="en-US" dirty="0"/>
                        <a:t>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Blockchain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1725522"/>
                  </a:ext>
                </a:extLst>
              </a:tr>
              <a:tr h="168382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Nagasai Vuppala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</a:t>
                      </a:r>
                      <a:r>
                        <a:rPr lang="en-US" baseline="30000" dirty="0"/>
                        <a:t>rd</a:t>
                      </a:r>
                      <a:r>
                        <a:rPr lang="en-US" dirty="0"/>
                        <a:t>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Front-End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168005"/>
                  </a:ext>
                </a:extLst>
              </a:tr>
              <a:tr h="255356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Dammalapati Pranav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</a:t>
                      </a:r>
                      <a:r>
                        <a:rPr lang="en-US" baseline="30000" dirty="0"/>
                        <a:t>rd</a:t>
                      </a:r>
                      <a:r>
                        <a:rPr lang="en-US" dirty="0"/>
                        <a:t>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Back-End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007208"/>
                  </a:ext>
                </a:extLst>
              </a:tr>
              <a:tr h="255356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Prajwal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CSE-AIML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</a:t>
                      </a:r>
                      <a:r>
                        <a:rPr lang="en-US" baseline="30000" dirty="0"/>
                        <a:t>rd</a:t>
                      </a:r>
                      <a:r>
                        <a:rPr lang="en-US" dirty="0"/>
                        <a:t>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ML &amp; DL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030234"/>
                  </a:ext>
                </a:extLst>
              </a:tr>
              <a:tr h="255356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Sarath Kumar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</a:t>
                      </a:r>
                      <a:r>
                        <a:rPr lang="en-US" baseline="30000" dirty="0"/>
                        <a:t>rd</a:t>
                      </a:r>
                      <a:r>
                        <a:rPr lang="en-US" dirty="0"/>
                        <a:t>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DBMS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92424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8753806"/>
              </p:ext>
            </p:extLst>
          </p:nvPr>
        </p:nvGraphicFramePr>
        <p:xfrm>
          <a:off x="221909" y="5259966"/>
          <a:ext cx="11687594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2838">
                  <a:extLst>
                    <a:ext uri="{9D8B030D-6E8A-4147-A177-3AD203B41FA5}">
                      <a16:colId xmlns:a16="http://schemas.microsoft.com/office/drawing/2014/main" val="2824836338"/>
                    </a:ext>
                  </a:extLst>
                </a:gridCol>
                <a:gridCol w="3572199">
                  <a:extLst>
                    <a:ext uri="{9D8B030D-6E8A-4147-A177-3AD203B41FA5}">
                      <a16:colId xmlns:a16="http://schemas.microsoft.com/office/drawing/2014/main" val="648567316"/>
                    </a:ext>
                  </a:extLst>
                </a:gridCol>
                <a:gridCol w="2337519">
                  <a:extLst>
                    <a:ext uri="{9D8B030D-6E8A-4147-A177-3AD203B41FA5}">
                      <a16:colId xmlns:a16="http://schemas.microsoft.com/office/drawing/2014/main" val="414414887"/>
                    </a:ext>
                  </a:extLst>
                </a:gridCol>
                <a:gridCol w="2337519">
                  <a:extLst>
                    <a:ext uri="{9D8B030D-6E8A-4147-A177-3AD203B41FA5}">
                      <a16:colId xmlns:a16="http://schemas.microsoft.com/office/drawing/2014/main" val="3526582794"/>
                    </a:ext>
                  </a:extLst>
                </a:gridCol>
                <a:gridCol w="2337519">
                  <a:extLst>
                    <a:ext uri="{9D8B030D-6E8A-4147-A177-3AD203B41FA5}">
                      <a16:colId xmlns:a16="http://schemas.microsoft.com/office/drawing/2014/main" val="790865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Sr.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 of Mentor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Category </a:t>
                      </a:r>
                      <a:r>
                        <a:rPr lang="en-US" sz="1600" dirty="0"/>
                        <a:t>(Academic/Industry):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Expertise </a:t>
                      </a:r>
                      <a:r>
                        <a:rPr lang="en-US" sz="1400" dirty="0"/>
                        <a:t>(AI/ML/Blockchain etc):</a:t>
                      </a:r>
                      <a:r>
                        <a:rPr lang="en-US" sz="1800" dirty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Domain Experience  </a:t>
                      </a:r>
                      <a:r>
                        <a:rPr lang="en-US" sz="1600" dirty="0"/>
                        <a:t>(in Years 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3876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475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1725522"/>
                  </a:ext>
                </a:extLst>
              </a:tr>
            </a:tbl>
          </a:graphicData>
        </a:graphic>
      </p:graphicFrame>
      <p:sp>
        <p:nvSpPr>
          <p:cNvPr id="7" name="Google Shape;237;p4"/>
          <p:cNvSpPr txBox="1">
            <a:spLocks/>
          </p:cNvSpPr>
          <p:nvPr/>
        </p:nvSpPr>
        <p:spPr>
          <a:xfrm>
            <a:off x="221908" y="4604076"/>
            <a:ext cx="6617507" cy="6108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b" anchorCtr="0">
            <a:norm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 kern="120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dirty="0"/>
              <a:t>Team Mentor/s Details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226</TotalTime>
  <Words>572</Words>
  <Application>Microsoft Office PowerPoint</Application>
  <PresentationFormat>Widescreen</PresentationFormat>
  <Paragraphs>94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5" baseType="lpstr">
      <vt:lpstr>Arial</vt:lpstr>
      <vt:lpstr>Libre Franklin</vt:lpstr>
      <vt:lpstr>Söhne</vt:lpstr>
      <vt:lpstr>Franklin Gothic</vt:lpstr>
      <vt:lpstr>Open Sans</vt:lpstr>
      <vt:lpstr>Wingdings 3</vt:lpstr>
      <vt:lpstr>Calibri</vt:lpstr>
      <vt:lpstr>Noto Sans Symbols</vt:lpstr>
      <vt:lpstr>Trebuchet MS</vt:lpstr>
      <vt:lpstr>Wingdings</vt:lpstr>
      <vt:lpstr>Facet</vt:lpstr>
      <vt:lpstr>Basic Details of the Team and Problem Statement</vt:lpstr>
      <vt:lpstr>Idea/Approach Details</vt:lpstr>
      <vt:lpstr>PowerPoint Presentation</vt:lpstr>
      <vt:lpstr>Team Member Details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Details of the Team and Problem Statement</dc:title>
  <dc:creator>Sarim Moin</dc:creator>
  <cp:lastModifiedBy>Vuppala Nagasai</cp:lastModifiedBy>
  <cp:revision>8</cp:revision>
  <dcterms:created xsi:type="dcterms:W3CDTF">2022-02-11T07:14:46Z</dcterms:created>
  <dcterms:modified xsi:type="dcterms:W3CDTF">2023-04-26T10:14:55Z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