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1" r:id="rId6"/>
    <p:sldId id="266" r:id="rId7"/>
    <p:sldId id="270" r:id="rId8"/>
    <p:sldId id="269" r:id="rId9"/>
    <p:sldId id="268"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A89E-8838-483B-A3B4-E8EBB9FB2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67E918-DC81-4A17-9BB3-C6CB19F38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D1FE3D-550E-4686-B105-15E339FB5798}"/>
              </a:ext>
            </a:extLst>
          </p:cNvPr>
          <p:cNvSpPr>
            <a:spLocks noGrp="1"/>
          </p:cNvSpPr>
          <p:nvPr>
            <p:ph type="dt" sz="half" idx="10"/>
          </p:nvPr>
        </p:nvSpPr>
        <p:spPr/>
        <p:txBody>
          <a:bodyPr/>
          <a:lstStyle/>
          <a:p>
            <a:fld id="{5544A3B3-879B-4453-A324-EE3EC8D43355}" type="datetimeFigureOut">
              <a:rPr lang="en-US" smtClean="0"/>
              <a:t>5/1/2020</a:t>
            </a:fld>
            <a:endParaRPr lang="en-US"/>
          </a:p>
        </p:txBody>
      </p:sp>
      <p:sp>
        <p:nvSpPr>
          <p:cNvPr id="5" name="Footer Placeholder 4">
            <a:extLst>
              <a:ext uri="{FF2B5EF4-FFF2-40B4-BE49-F238E27FC236}">
                <a16:creationId xmlns:a16="http://schemas.microsoft.com/office/drawing/2014/main" id="{E68DEB64-C099-4D02-9C41-E4F2B678D62E}"/>
              </a:ext>
            </a:extLst>
          </p:cNvPr>
          <p:cNvSpPr>
            <a:spLocks noGrp="1"/>
          </p:cNvSpPr>
          <p:nvPr>
            <p:ph type="ftr" sz="quarter" idx="11"/>
          </p:nvPr>
        </p:nvSpPr>
        <p:spPr/>
        <p:txBody>
          <a:bodyPr/>
          <a:lstStyle>
            <a:lvl1pPr>
              <a:defRPr/>
            </a:lvl1pPr>
          </a:lstStyle>
          <a:p>
            <a:r>
              <a:rPr lang="en-US" dirty="0"/>
              <a:t>Team Name - Challenge</a:t>
            </a:r>
          </a:p>
        </p:txBody>
      </p:sp>
      <p:sp>
        <p:nvSpPr>
          <p:cNvPr id="6" name="Slide Number Placeholder 5">
            <a:extLst>
              <a:ext uri="{FF2B5EF4-FFF2-40B4-BE49-F238E27FC236}">
                <a16:creationId xmlns:a16="http://schemas.microsoft.com/office/drawing/2014/main" id="{4A5CA7EC-3CF3-4AB5-908D-C8E1B487325E}"/>
              </a:ext>
            </a:extLst>
          </p:cNvPr>
          <p:cNvSpPr>
            <a:spLocks noGrp="1"/>
          </p:cNvSpPr>
          <p:nvPr>
            <p:ph type="sldNum" sz="quarter" idx="12"/>
          </p:nvPr>
        </p:nvSpPr>
        <p:spPr/>
        <p:txBody>
          <a:bodyPr/>
          <a:lstStyle/>
          <a:p>
            <a:fld id="{9404953E-979C-409A-8F66-40045B77E9CD}" type="slidenum">
              <a:rPr lang="en-US" smtClean="0"/>
              <a:t>‹#›</a:t>
            </a:fld>
            <a:endParaRPr lang="en-US" dirty="0"/>
          </a:p>
        </p:txBody>
      </p:sp>
    </p:spTree>
    <p:extLst>
      <p:ext uri="{BB962C8B-B14F-4D97-AF65-F5344CB8AC3E}">
        <p14:creationId xmlns:p14="http://schemas.microsoft.com/office/powerpoint/2010/main" val="11625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8D4A-1B59-4033-B2C8-C4405CE6D5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A2FB4-3E83-4E0F-9D81-C4DF620D3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B6E78-932E-4CBD-88C0-8957903A8B9C}"/>
              </a:ext>
            </a:extLst>
          </p:cNvPr>
          <p:cNvSpPr>
            <a:spLocks noGrp="1"/>
          </p:cNvSpPr>
          <p:nvPr>
            <p:ph type="dt" sz="half" idx="10"/>
          </p:nvPr>
        </p:nvSpPr>
        <p:spPr/>
        <p:txBody>
          <a:bodyPr/>
          <a:lstStyle/>
          <a:p>
            <a:fld id="{5544A3B3-879B-4453-A324-EE3EC8D43355}" type="datetimeFigureOut">
              <a:rPr lang="en-US" smtClean="0"/>
              <a:t>5/1/2020</a:t>
            </a:fld>
            <a:endParaRPr lang="en-US"/>
          </a:p>
        </p:txBody>
      </p:sp>
      <p:sp>
        <p:nvSpPr>
          <p:cNvPr id="5" name="Footer Placeholder 4">
            <a:extLst>
              <a:ext uri="{FF2B5EF4-FFF2-40B4-BE49-F238E27FC236}">
                <a16:creationId xmlns:a16="http://schemas.microsoft.com/office/drawing/2014/main" id="{F0508B72-FB9E-482F-B64D-7BAB3944B3F5}"/>
              </a:ext>
            </a:extLst>
          </p:cNvPr>
          <p:cNvSpPr>
            <a:spLocks noGrp="1"/>
          </p:cNvSpPr>
          <p:nvPr>
            <p:ph type="ftr" sz="quarter" idx="11"/>
          </p:nvPr>
        </p:nvSpPr>
        <p:spPr/>
        <p:txBody>
          <a:bodyPr/>
          <a:lstStyle/>
          <a:p>
            <a:r>
              <a:rPr lang="en-US" dirty="0"/>
              <a:t>Team Name - Challenge</a:t>
            </a:r>
          </a:p>
        </p:txBody>
      </p:sp>
      <p:sp>
        <p:nvSpPr>
          <p:cNvPr id="6" name="Slide Number Placeholder 5">
            <a:extLst>
              <a:ext uri="{FF2B5EF4-FFF2-40B4-BE49-F238E27FC236}">
                <a16:creationId xmlns:a16="http://schemas.microsoft.com/office/drawing/2014/main" id="{0BE36CA2-CA2D-4557-9917-FA02F9FE6240}"/>
              </a:ext>
            </a:extLst>
          </p:cNvPr>
          <p:cNvSpPr>
            <a:spLocks noGrp="1"/>
          </p:cNvSpPr>
          <p:nvPr>
            <p:ph type="sldNum" sz="quarter" idx="12"/>
          </p:nvPr>
        </p:nvSpPr>
        <p:spPr/>
        <p:txBody>
          <a:bodyPr/>
          <a:lstStyle/>
          <a:p>
            <a:fld id="{9404953E-979C-409A-8F66-40045B77E9CD}" type="slidenum">
              <a:rPr lang="en-US" smtClean="0"/>
              <a:t>‹#›</a:t>
            </a:fld>
            <a:endParaRPr lang="en-US"/>
          </a:p>
        </p:txBody>
      </p:sp>
    </p:spTree>
    <p:extLst>
      <p:ext uri="{BB962C8B-B14F-4D97-AF65-F5344CB8AC3E}">
        <p14:creationId xmlns:p14="http://schemas.microsoft.com/office/powerpoint/2010/main" val="1811856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7E2DD-4828-47EE-A98F-806C624D8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E3432E-8479-4EFE-8C75-A24D5C3AE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6435F-80E0-4307-A58A-3049E8748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4A3B3-879B-4453-A324-EE3EC8D43355}" type="datetimeFigureOut">
              <a:rPr lang="en-US" smtClean="0"/>
              <a:t>5/1/2020</a:t>
            </a:fld>
            <a:endParaRPr lang="en-US"/>
          </a:p>
        </p:txBody>
      </p:sp>
      <p:sp>
        <p:nvSpPr>
          <p:cNvPr id="5" name="Footer Placeholder 4">
            <a:extLst>
              <a:ext uri="{FF2B5EF4-FFF2-40B4-BE49-F238E27FC236}">
                <a16:creationId xmlns:a16="http://schemas.microsoft.com/office/drawing/2014/main" id="{F7CF07F3-FF0C-41CF-A686-95CBB80EEE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Team Name - Challenge</a:t>
            </a:r>
          </a:p>
        </p:txBody>
      </p:sp>
      <p:sp>
        <p:nvSpPr>
          <p:cNvPr id="6" name="Slide Number Placeholder 5">
            <a:extLst>
              <a:ext uri="{FF2B5EF4-FFF2-40B4-BE49-F238E27FC236}">
                <a16:creationId xmlns:a16="http://schemas.microsoft.com/office/drawing/2014/main" id="{A53A1CDF-C671-48A6-84F9-9C28A5CD7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4953E-979C-409A-8F66-40045B77E9CD}" type="slidenum">
              <a:rPr lang="en-US" smtClean="0"/>
              <a:t>‹#›</a:t>
            </a:fld>
            <a:endParaRPr lang="en-US"/>
          </a:p>
        </p:txBody>
      </p:sp>
      <p:pic>
        <p:nvPicPr>
          <p:cNvPr id="8" name="Picture 7" descr="A close up of a sign&#10;&#10;Description automatically generated">
            <a:extLst>
              <a:ext uri="{FF2B5EF4-FFF2-40B4-BE49-F238E27FC236}">
                <a16:creationId xmlns:a16="http://schemas.microsoft.com/office/drawing/2014/main" id="{7B088990-8FF2-4851-B986-0AE3B735BC68}"/>
              </a:ext>
            </a:extLst>
          </p:cNvPr>
          <p:cNvPicPr>
            <a:picLocks noChangeAspect="1"/>
          </p:cNvPicPr>
          <p:nvPr userDrawn="1"/>
        </p:nvPicPr>
        <p:blipFill>
          <a:blip r:embed="rId4"/>
          <a:stretch>
            <a:fillRect/>
          </a:stretch>
        </p:blipFill>
        <p:spPr>
          <a:xfrm>
            <a:off x="11098677" y="5750474"/>
            <a:ext cx="907632" cy="907632"/>
          </a:xfrm>
          <a:prstGeom prst="rect">
            <a:avLst/>
          </a:prstGeom>
        </p:spPr>
      </p:pic>
      <p:pic>
        <p:nvPicPr>
          <p:cNvPr id="10" name="Picture 9">
            <a:extLst>
              <a:ext uri="{FF2B5EF4-FFF2-40B4-BE49-F238E27FC236}">
                <a16:creationId xmlns:a16="http://schemas.microsoft.com/office/drawing/2014/main" id="{04A8EDE8-986D-4ADC-8E61-AB7A0A0B97DC}"/>
              </a:ext>
            </a:extLst>
          </p:cNvPr>
          <p:cNvPicPr>
            <a:picLocks noChangeAspect="1"/>
          </p:cNvPicPr>
          <p:nvPr userDrawn="1"/>
        </p:nvPicPr>
        <p:blipFill>
          <a:blip r:embed="rId5"/>
          <a:stretch>
            <a:fillRect/>
          </a:stretch>
        </p:blipFill>
        <p:spPr>
          <a:xfrm>
            <a:off x="185691" y="6311900"/>
            <a:ext cx="3281150" cy="409575"/>
          </a:xfrm>
          <a:prstGeom prst="rect">
            <a:avLst/>
          </a:prstGeom>
        </p:spPr>
      </p:pic>
    </p:spTree>
    <p:extLst>
      <p:ext uri="{BB962C8B-B14F-4D97-AF65-F5344CB8AC3E}">
        <p14:creationId xmlns:p14="http://schemas.microsoft.com/office/powerpoint/2010/main" val="61123292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E1D44-65A8-41C8-928D-01D0271517CC}"/>
              </a:ext>
            </a:extLst>
          </p:cNvPr>
          <p:cNvSpPr>
            <a:spLocks noGrp="1"/>
          </p:cNvSpPr>
          <p:nvPr>
            <p:ph type="ctrTitle"/>
          </p:nvPr>
        </p:nvSpPr>
        <p:spPr>
          <a:xfrm>
            <a:off x="1524000" y="465416"/>
            <a:ext cx="9144000" cy="2387600"/>
          </a:xfrm>
        </p:spPr>
        <p:txBody>
          <a:bodyPr/>
          <a:lstStyle/>
          <a:p>
            <a:r>
              <a:rPr lang="en-US" dirty="0"/>
              <a:t>RISK TRACKER</a:t>
            </a:r>
          </a:p>
        </p:txBody>
      </p:sp>
      <p:sp>
        <p:nvSpPr>
          <p:cNvPr id="5" name="Subtitle 4">
            <a:extLst>
              <a:ext uri="{FF2B5EF4-FFF2-40B4-BE49-F238E27FC236}">
                <a16:creationId xmlns:a16="http://schemas.microsoft.com/office/drawing/2014/main" id="{010F9BE6-1776-404E-8456-19CE2A15260B}"/>
              </a:ext>
            </a:extLst>
          </p:cNvPr>
          <p:cNvSpPr>
            <a:spLocks noGrp="1"/>
          </p:cNvSpPr>
          <p:nvPr>
            <p:ph type="subTitle" idx="1"/>
          </p:nvPr>
        </p:nvSpPr>
        <p:spPr>
          <a:xfrm>
            <a:off x="1524000" y="3087133"/>
            <a:ext cx="9144000" cy="2301612"/>
          </a:xfrm>
        </p:spPr>
        <p:txBody>
          <a:bodyPr>
            <a:normAutofit fontScale="92500" lnSpcReduction="10000"/>
          </a:bodyPr>
          <a:lstStyle/>
          <a:p>
            <a:r>
              <a:rPr lang="en-US" dirty="0"/>
              <a:t>University: Vidya Jyothi Institute Of Technology</a:t>
            </a:r>
          </a:p>
          <a:p>
            <a:r>
              <a:rPr lang="en-US" dirty="0"/>
              <a:t>Team Name: Team </a:t>
            </a:r>
            <a:r>
              <a:rPr lang="en-US" dirty="0" err="1"/>
              <a:t>Ellite</a:t>
            </a:r>
            <a:endParaRPr lang="en-US" dirty="0"/>
          </a:p>
          <a:p>
            <a:r>
              <a:rPr lang="en-US" dirty="0"/>
              <a:t>Participants Name 1: K. Vinay Kumar Reddy, vinay.kandula8579@gmail.com, 9059470668</a:t>
            </a:r>
          </a:p>
          <a:p>
            <a:r>
              <a:rPr lang="en-US" dirty="0"/>
              <a:t>Participants Name 2: M. Sri Teja, makamsriteja@gmail.com, 7386403216</a:t>
            </a:r>
          </a:p>
          <a:p>
            <a:r>
              <a:rPr lang="en-US" dirty="0"/>
              <a:t>Challenge # 4</a:t>
            </a:r>
          </a:p>
          <a:p>
            <a:endParaRPr lang="en-US" dirty="0"/>
          </a:p>
        </p:txBody>
      </p:sp>
    </p:spTree>
    <p:extLst>
      <p:ext uri="{BB962C8B-B14F-4D97-AF65-F5344CB8AC3E}">
        <p14:creationId xmlns:p14="http://schemas.microsoft.com/office/powerpoint/2010/main" val="270593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a:xfrm>
            <a:off x="838200" y="327025"/>
            <a:ext cx="10515600" cy="1325563"/>
          </a:xfrm>
        </p:spPr>
        <p:txBody>
          <a:bodyPr/>
          <a:lstStyle/>
          <a:p>
            <a:r>
              <a:rPr lang="en-US" dirty="0"/>
              <a:t>Observations</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503680"/>
            <a:ext cx="10515600" cy="4673283"/>
          </a:xfrm>
        </p:spPr>
        <p:txBody>
          <a:bodyPr/>
          <a:lstStyle/>
          <a:p>
            <a:r>
              <a:rPr lang="en-US" dirty="0"/>
              <a:t>The temperature and rainfall are compared together and the results are as follows</a:t>
            </a:r>
          </a:p>
        </p:txBody>
      </p:sp>
      <p:pic>
        <p:nvPicPr>
          <p:cNvPr id="4" name="Picture 3">
            <a:extLst>
              <a:ext uri="{FF2B5EF4-FFF2-40B4-BE49-F238E27FC236}">
                <a16:creationId xmlns:a16="http://schemas.microsoft.com/office/drawing/2014/main" id="{57C6A925-A03B-47C3-86CF-EDD99518A6D4}"/>
              </a:ext>
            </a:extLst>
          </p:cNvPr>
          <p:cNvPicPr>
            <a:picLocks noChangeAspect="1"/>
          </p:cNvPicPr>
          <p:nvPr/>
        </p:nvPicPr>
        <p:blipFill>
          <a:blip r:embed="rId2"/>
          <a:stretch>
            <a:fillRect/>
          </a:stretch>
        </p:blipFill>
        <p:spPr>
          <a:xfrm>
            <a:off x="1123950" y="2352675"/>
            <a:ext cx="9925050" cy="3449063"/>
          </a:xfrm>
          <a:prstGeom prst="rect">
            <a:avLst/>
          </a:prstGeom>
        </p:spPr>
      </p:pic>
    </p:spTree>
    <p:extLst>
      <p:ext uri="{BB962C8B-B14F-4D97-AF65-F5344CB8AC3E}">
        <p14:creationId xmlns:p14="http://schemas.microsoft.com/office/powerpoint/2010/main" val="226980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a:xfrm>
            <a:off x="838200" y="327025"/>
            <a:ext cx="10515600" cy="1325563"/>
          </a:xfrm>
        </p:spPr>
        <p:txBody>
          <a:bodyPr/>
          <a:lstStyle/>
          <a:p>
            <a:r>
              <a:rPr lang="en-US" dirty="0"/>
              <a:t>Observations</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503680"/>
            <a:ext cx="10515600" cy="4673283"/>
          </a:xfrm>
        </p:spPr>
        <p:txBody>
          <a:bodyPr/>
          <a:lstStyle/>
          <a:p>
            <a:r>
              <a:rPr lang="en-US" dirty="0"/>
              <a:t>The drought, temperature and rainfall are compared together and the results are as follows</a:t>
            </a:r>
          </a:p>
        </p:txBody>
      </p:sp>
      <p:pic>
        <p:nvPicPr>
          <p:cNvPr id="5" name="Picture 4">
            <a:extLst>
              <a:ext uri="{FF2B5EF4-FFF2-40B4-BE49-F238E27FC236}">
                <a16:creationId xmlns:a16="http://schemas.microsoft.com/office/drawing/2014/main" id="{BC445AD4-A182-40CE-80DC-2924261CDDEE}"/>
              </a:ext>
            </a:extLst>
          </p:cNvPr>
          <p:cNvPicPr>
            <a:picLocks noChangeAspect="1"/>
          </p:cNvPicPr>
          <p:nvPr/>
        </p:nvPicPr>
        <p:blipFill>
          <a:blip r:embed="rId2"/>
          <a:stretch>
            <a:fillRect/>
          </a:stretch>
        </p:blipFill>
        <p:spPr>
          <a:xfrm>
            <a:off x="962025" y="2294123"/>
            <a:ext cx="9982200" cy="3882840"/>
          </a:xfrm>
          <a:prstGeom prst="rect">
            <a:avLst/>
          </a:prstGeom>
        </p:spPr>
      </p:pic>
    </p:spTree>
    <p:extLst>
      <p:ext uri="{BB962C8B-B14F-4D97-AF65-F5344CB8AC3E}">
        <p14:creationId xmlns:p14="http://schemas.microsoft.com/office/powerpoint/2010/main" val="284087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p:txBody>
          <a:bodyPr/>
          <a:lstStyle/>
          <a:p>
            <a:r>
              <a:rPr lang="en-US" dirty="0"/>
              <a:t>The cities which are affected by the hazards can be analyzed by selecting the necessary values. The selection of various charts can be seen through the KPIs and whether it is harmful or not can be known by the help of gauge. Hence, the visualizations are used to find the climatic changes.</a:t>
            </a:r>
          </a:p>
          <a:p>
            <a:endParaRPr lang="en-US" dirty="0"/>
          </a:p>
        </p:txBody>
      </p:sp>
    </p:spTree>
    <p:extLst>
      <p:ext uri="{BB962C8B-B14F-4D97-AF65-F5344CB8AC3E}">
        <p14:creationId xmlns:p14="http://schemas.microsoft.com/office/powerpoint/2010/main" val="19753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a:xfrm>
            <a:off x="838200" y="324485"/>
            <a:ext cx="10515600" cy="1325563"/>
          </a:xfrm>
        </p:spPr>
        <p:txBody>
          <a:bodyPr/>
          <a:lstStyle/>
          <a:p>
            <a:r>
              <a:rPr lang="en-US" dirty="0"/>
              <a:t>Challenge Solution Summary Description</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615440"/>
            <a:ext cx="10515600" cy="4561523"/>
          </a:xfrm>
        </p:spPr>
        <p:txBody>
          <a:bodyPr/>
          <a:lstStyle/>
          <a:p>
            <a:r>
              <a:rPr lang="en-US" dirty="0"/>
              <a:t>The cities can be tracked based on their average rainfall, temperature and drought.</a:t>
            </a:r>
          </a:p>
          <a:p>
            <a:r>
              <a:rPr lang="en-US" dirty="0"/>
              <a:t>There are various climatic hazards which effect the cities climatic conditions rapidly.</a:t>
            </a:r>
          </a:p>
          <a:p>
            <a:r>
              <a:rPr lang="en-US" dirty="0"/>
              <a:t>The adaption actions can be used to take preventive methods to avoid the climatic risk.</a:t>
            </a:r>
          </a:p>
          <a:p>
            <a:r>
              <a:rPr lang="en-US" dirty="0"/>
              <a:t>The visualizations for various factors which can affect the climatic conditions are compared to find the risk .</a:t>
            </a:r>
          </a:p>
        </p:txBody>
      </p:sp>
    </p:spTree>
    <p:extLst>
      <p:ext uri="{BB962C8B-B14F-4D97-AF65-F5344CB8AC3E}">
        <p14:creationId xmlns:p14="http://schemas.microsoft.com/office/powerpoint/2010/main" val="167265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p:txBody>
          <a:bodyPr/>
          <a:lstStyle/>
          <a:p>
            <a:r>
              <a:rPr lang="en-US" dirty="0"/>
              <a:t>KPIs or Questions Addressed</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295788"/>
            <a:ext cx="10515600" cy="4881175"/>
          </a:xfrm>
        </p:spPr>
        <p:txBody>
          <a:bodyPr/>
          <a:lstStyle/>
          <a:p>
            <a:r>
              <a:rPr lang="en-US" dirty="0"/>
              <a:t>The KPIs are used to find whether a particular average value of temperature, drought or rainfall causes any harm or not.</a:t>
            </a:r>
          </a:p>
          <a:p>
            <a:r>
              <a:rPr lang="en-US" dirty="0"/>
              <a:t>The green indicates that it is safe where as the red indicates its risky.</a:t>
            </a:r>
          </a:p>
        </p:txBody>
      </p:sp>
      <p:pic>
        <p:nvPicPr>
          <p:cNvPr id="4" name="Picture 3">
            <a:extLst>
              <a:ext uri="{FF2B5EF4-FFF2-40B4-BE49-F238E27FC236}">
                <a16:creationId xmlns:a16="http://schemas.microsoft.com/office/drawing/2014/main" id="{4398ED32-823A-4E24-A3B8-B81E5A1A1E9B}"/>
              </a:ext>
            </a:extLst>
          </p:cNvPr>
          <p:cNvPicPr>
            <a:picLocks noChangeAspect="1"/>
          </p:cNvPicPr>
          <p:nvPr/>
        </p:nvPicPr>
        <p:blipFill rotWithShape="1">
          <a:blip r:embed="rId2"/>
          <a:srcRect l="40917" t="10910" r="22833" b="7779"/>
          <a:stretch/>
        </p:blipFill>
        <p:spPr>
          <a:xfrm>
            <a:off x="960121" y="2719705"/>
            <a:ext cx="3169944" cy="2878455"/>
          </a:xfrm>
          <a:prstGeom prst="rect">
            <a:avLst/>
          </a:prstGeom>
        </p:spPr>
      </p:pic>
      <p:pic>
        <p:nvPicPr>
          <p:cNvPr id="5" name="Picture 4">
            <a:extLst>
              <a:ext uri="{FF2B5EF4-FFF2-40B4-BE49-F238E27FC236}">
                <a16:creationId xmlns:a16="http://schemas.microsoft.com/office/drawing/2014/main" id="{DF2CD67E-F894-4746-AFDB-07C3ACA6A45A}"/>
              </a:ext>
            </a:extLst>
          </p:cNvPr>
          <p:cNvPicPr>
            <a:picLocks noChangeAspect="1"/>
          </p:cNvPicPr>
          <p:nvPr/>
        </p:nvPicPr>
        <p:blipFill rotWithShape="1">
          <a:blip r:embed="rId3"/>
          <a:srcRect l="11227" r="6078"/>
          <a:stretch/>
        </p:blipFill>
        <p:spPr>
          <a:xfrm>
            <a:off x="4622776" y="2753537"/>
            <a:ext cx="3169944" cy="2844623"/>
          </a:xfrm>
          <a:prstGeom prst="rect">
            <a:avLst/>
          </a:prstGeom>
        </p:spPr>
      </p:pic>
      <p:pic>
        <p:nvPicPr>
          <p:cNvPr id="6" name="Picture 5">
            <a:extLst>
              <a:ext uri="{FF2B5EF4-FFF2-40B4-BE49-F238E27FC236}">
                <a16:creationId xmlns:a16="http://schemas.microsoft.com/office/drawing/2014/main" id="{D25BB4F2-5058-412B-956E-696B08B079AA}"/>
              </a:ext>
            </a:extLst>
          </p:cNvPr>
          <p:cNvPicPr>
            <a:picLocks noChangeAspect="1"/>
          </p:cNvPicPr>
          <p:nvPr/>
        </p:nvPicPr>
        <p:blipFill rotWithShape="1">
          <a:blip r:embed="rId4"/>
          <a:srcRect l="14824"/>
          <a:stretch/>
        </p:blipFill>
        <p:spPr>
          <a:xfrm>
            <a:off x="8152297" y="2753538"/>
            <a:ext cx="3201503" cy="2808674"/>
          </a:xfrm>
          <a:prstGeom prst="rect">
            <a:avLst/>
          </a:prstGeom>
        </p:spPr>
      </p:pic>
    </p:spTree>
    <p:extLst>
      <p:ext uri="{BB962C8B-B14F-4D97-AF65-F5344CB8AC3E}">
        <p14:creationId xmlns:p14="http://schemas.microsoft.com/office/powerpoint/2010/main" val="312750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p:txBody>
          <a:bodyPr/>
          <a:lstStyle/>
          <a:p>
            <a:r>
              <a:rPr lang="en-US" dirty="0"/>
              <a:t>Solutions Description</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504950"/>
            <a:ext cx="10515600" cy="4419600"/>
          </a:xfrm>
        </p:spPr>
        <p:txBody>
          <a:bodyPr>
            <a:normAutofit/>
          </a:bodyPr>
          <a:lstStyle/>
          <a:p>
            <a:r>
              <a:rPr lang="en-US" dirty="0"/>
              <a:t>The vulnerabilities of various cities are first visualized for different months.</a:t>
            </a:r>
          </a:p>
          <a:p>
            <a:r>
              <a:rPr lang="en-US" dirty="0"/>
              <a:t>There are various hazards such as monsoon, rain storm, flood, cyclone and many more which effect the climate.</a:t>
            </a:r>
          </a:p>
          <a:p>
            <a:r>
              <a:rPr lang="en-US" dirty="0"/>
              <a:t>The KPIs, scatter plot and distribution charts are used to analyze the values by comparing various hazards together.</a:t>
            </a:r>
          </a:p>
          <a:p>
            <a:r>
              <a:rPr lang="en-US" dirty="0"/>
              <a:t>The map provides what are the places affected by the climate are displayed as the bubble on the chart.</a:t>
            </a:r>
          </a:p>
          <a:p>
            <a:pPr marL="0" indent="0">
              <a:buNone/>
            </a:pPr>
            <a:r>
              <a:rPr lang="en-US" dirty="0"/>
              <a:t> </a:t>
            </a:r>
          </a:p>
        </p:txBody>
      </p:sp>
    </p:spTree>
    <p:extLst>
      <p:ext uri="{BB962C8B-B14F-4D97-AF65-F5344CB8AC3E}">
        <p14:creationId xmlns:p14="http://schemas.microsoft.com/office/powerpoint/2010/main" val="184693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p:txBody>
          <a:bodyPr/>
          <a:lstStyle/>
          <a:p>
            <a:r>
              <a:rPr lang="en-US" dirty="0"/>
              <a:t>Data Sets Used and Referenced</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605281"/>
            <a:ext cx="10515600" cy="4033520"/>
          </a:xfrm>
        </p:spPr>
        <p:txBody>
          <a:bodyPr/>
          <a:lstStyle/>
          <a:p>
            <a:r>
              <a:rPr lang="en-US" dirty="0"/>
              <a:t>The </a:t>
            </a:r>
            <a:r>
              <a:rPr lang="en-US" dirty="0" err="1"/>
              <a:t>vulnerability_assessment</a:t>
            </a:r>
            <a:r>
              <a:rPr lang="en-US" dirty="0"/>
              <a:t> data set is used to analyze the situation of India along the climatic changes.</a:t>
            </a:r>
          </a:p>
          <a:p>
            <a:r>
              <a:rPr lang="en-US" dirty="0"/>
              <a:t>The </a:t>
            </a:r>
            <a:r>
              <a:rPr lang="en-US" dirty="0" err="1"/>
              <a:t>climatic_hazards</a:t>
            </a:r>
            <a:r>
              <a:rPr lang="en-US" dirty="0"/>
              <a:t> data set is used to analyze the various types of hazards that effect various regions of country and their impact.</a:t>
            </a:r>
          </a:p>
          <a:p>
            <a:r>
              <a:rPr lang="en-US" dirty="0"/>
              <a:t>The </a:t>
            </a:r>
            <a:r>
              <a:rPr lang="en-US" dirty="0" err="1"/>
              <a:t>adaption_actions</a:t>
            </a:r>
            <a:r>
              <a:rPr lang="en-US" dirty="0"/>
              <a:t> data set is used to describe what methods are used to prevent the climatic hazards.</a:t>
            </a:r>
          </a:p>
          <a:p>
            <a:r>
              <a:rPr lang="en-US" dirty="0"/>
              <a:t>The temperature, rainfall and drought datasets are used to analyze the normal and risky situations at various period in an year.</a:t>
            </a:r>
          </a:p>
          <a:p>
            <a:endParaRPr lang="en-US" dirty="0"/>
          </a:p>
        </p:txBody>
      </p:sp>
    </p:spTree>
    <p:extLst>
      <p:ext uri="{BB962C8B-B14F-4D97-AF65-F5344CB8AC3E}">
        <p14:creationId xmlns:p14="http://schemas.microsoft.com/office/powerpoint/2010/main" val="409158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p:txBody>
          <a:bodyPr/>
          <a:lstStyle/>
          <a:p>
            <a:r>
              <a:rPr lang="en-US" dirty="0"/>
              <a:t>Data Model Diagram</a:t>
            </a:r>
          </a:p>
        </p:txBody>
      </p:sp>
      <p:pic>
        <p:nvPicPr>
          <p:cNvPr id="4" name="Content Placeholder 3">
            <a:extLst>
              <a:ext uri="{FF2B5EF4-FFF2-40B4-BE49-F238E27FC236}">
                <a16:creationId xmlns:a16="http://schemas.microsoft.com/office/drawing/2014/main" id="{79897BDA-43BB-46F5-8C05-797FA094D7FC}"/>
              </a:ext>
            </a:extLst>
          </p:cNvPr>
          <p:cNvPicPr>
            <a:picLocks noGrp="1" noChangeAspect="1"/>
          </p:cNvPicPr>
          <p:nvPr>
            <p:ph idx="1"/>
          </p:nvPr>
        </p:nvPicPr>
        <p:blipFill>
          <a:blip r:embed="rId2"/>
          <a:stretch>
            <a:fillRect/>
          </a:stretch>
        </p:blipFill>
        <p:spPr>
          <a:xfrm>
            <a:off x="1046481" y="1513840"/>
            <a:ext cx="10055428" cy="4663123"/>
          </a:xfrm>
          <a:prstGeom prst="rect">
            <a:avLst/>
          </a:prstGeom>
        </p:spPr>
      </p:pic>
    </p:spTree>
    <p:extLst>
      <p:ext uri="{BB962C8B-B14F-4D97-AF65-F5344CB8AC3E}">
        <p14:creationId xmlns:p14="http://schemas.microsoft.com/office/powerpoint/2010/main" val="316469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a:xfrm>
            <a:off x="838200" y="327025"/>
            <a:ext cx="10515600" cy="1325563"/>
          </a:xfrm>
        </p:spPr>
        <p:txBody>
          <a:bodyPr/>
          <a:lstStyle/>
          <a:p>
            <a:r>
              <a:rPr lang="en-US" dirty="0"/>
              <a:t>Observations</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503680"/>
            <a:ext cx="10515600" cy="4673283"/>
          </a:xfrm>
        </p:spPr>
        <p:txBody>
          <a:bodyPr/>
          <a:lstStyle/>
          <a:p>
            <a:r>
              <a:rPr lang="en-US" dirty="0"/>
              <a:t>The climatic hazards are as follows</a:t>
            </a:r>
          </a:p>
        </p:txBody>
      </p:sp>
      <p:pic>
        <p:nvPicPr>
          <p:cNvPr id="5" name="Picture 4">
            <a:extLst>
              <a:ext uri="{FF2B5EF4-FFF2-40B4-BE49-F238E27FC236}">
                <a16:creationId xmlns:a16="http://schemas.microsoft.com/office/drawing/2014/main" id="{E85635EA-E4C6-40E5-961F-04DF9DE94F03}"/>
              </a:ext>
            </a:extLst>
          </p:cNvPr>
          <p:cNvPicPr>
            <a:picLocks noChangeAspect="1"/>
          </p:cNvPicPr>
          <p:nvPr/>
        </p:nvPicPr>
        <p:blipFill>
          <a:blip r:embed="rId2"/>
          <a:stretch>
            <a:fillRect/>
          </a:stretch>
        </p:blipFill>
        <p:spPr>
          <a:xfrm>
            <a:off x="838200" y="1887664"/>
            <a:ext cx="10927973" cy="3905313"/>
          </a:xfrm>
          <a:prstGeom prst="rect">
            <a:avLst/>
          </a:prstGeom>
        </p:spPr>
      </p:pic>
    </p:spTree>
    <p:extLst>
      <p:ext uri="{BB962C8B-B14F-4D97-AF65-F5344CB8AC3E}">
        <p14:creationId xmlns:p14="http://schemas.microsoft.com/office/powerpoint/2010/main" val="349023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a:xfrm>
            <a:off x="838200" y="327025"/>
            <a:ext cx="10515600" cy="1325563"/>
          </a:xfrm>
        </p:spPr>
        <p:txBody>
          <a:bodyPr/>
          <a:lstStyle/>
          <a:p>
            <a:r>
              <a:rPr lang="en-US" dirty="0"/>
              <a:t>Observations</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503680"/>
            <a:ext cx="10515600" cy="4673283"/>
          </a:xfrm>
        </p:spPr>
        <p:txBody>
          <a:bodyPr/>
          <a:lstStyle/>
          <a:p>
            <a:r>
              <a:rPr lang="en-US" dirty="0"/>
              <a:t>The climatic hazards are as follows</a:t>
            </a:r>
          </a:p>
        </p:txBody>
      </p:sp>
      <p:pic>
        <p:nvPicPr>
          <p:cNvPr id="4" name="Picture 3">
            <a:extLst>
              <a:ext uri="{FF2B5EF4-FFF2-40B4-BE49-F238E27FC236}">
                <a16:creationId xmlns:a16="http://schemas.microsoft.com/office/drawing/2014/main" id="{E79E22CF-8F3E-4717-B5D9-137176778492}"/>
              </a:ext>
            </a:extLst>
          </p:cNvPr>
          <p:cNvPicPr>
            <a:picLocks noChangeAspect="1"/>
          </p:cNvPicPr>
          <p:nvPr/>
        </p:nvPicPr>
        <p:blipFill>
          <a:blip r:embed="rId2"/>
          <a:stretch>
            <a:fillRect/>
          </a:stretch>
        </p:blipFill>
        <p:spPr>
          <a:xfrm>
            <a:off x="945578" y="2020858"/>
            <a:ext cx="10179622" cy="3862519"/>
          </a:xfrm>
          <a:prstGeom prst="rect">
            <a:avLst/>
          </a:prstGeom>
        </p:spPr>
      </p:pic>
    </p:spTree>
    <p:extLst>
      <p:ext uri="{BB962C8B-B14F-4D97-AF65-F5344CB8AC3E}">
        <p14:creationId xmlns:p14="http://schemas.microsoft.com/office/powerpoint/2010/main" val="6323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B9E-8727-4A4A-A595-77BB56FB1042}"/>
              </a:ext>
            </a:extLst>
          </p:cNvPr>
          <p:cNvSpPr>
            <a:spLocks noGrp="1"/>
          </p:cNvSpPr>
          <p:nvPr>
            <p:ph type="title"/>
          </p:nvPr>
        </p:nvSpPr>
        <p:spPr>
          <a:xfrm>
            <a:off x="838200" y="327025"/>
            <a:ext cx="10515600" cy="1325563"/>
          </a:xfrm>
        </p:spPr>
        <p:txBody>
          <a:bodyPr/>
          <a:lstStyle/>
          <a:p>
            <a:r>
              <a:rPr lang="en-US" dirty="0"/>
              <a:t>Observations</a:t>
            </a:r>
          </a:p>
        </p:txBody>
      </p:sp>
      <p:sp>
        <p:nvSpPr>
          <p:cNvPr id="3" name="Content Placeholder 2">
            <a:extLst>
              <a:ext uri="{FF2B5EF4-FFF2-40B4-BE49-F238E27FC236}">
                <a16:creationId xmlns:a16="http://schemas.microsoft.com/office/drawing/2014/main" id="{08CCF7C8-6F6E-42CD-BDB5-081715C459E9}"/>
              </a:ext>
            </a:extLst>
          </p:cNvPr>
          <p:cNvSpPr>
            <a:spLocks noGrp="1"/>
          </p:cNvSpPr>
          <p:nvPr>
            <p:ph idx="1"/>
          </p:nvPr>
        </p:nvSpPr>
        <p:spPr>
          <a:xfrm>
            <a:off x="838200" y="1503680"/>
            <a:ext cx="10515600" cy="4673283"/>
          </a:xfrm>
        </p:spPr>
        <p:txBody>
          <a:bodyPr/>
          <a:lstStyle/>
          <a:p>
            <a:r>
              <a:rPr lang="en-US" dirty="0"/>
              <a:t>The adaption strategies are as follows</a:t>
            </a:r>
          </a:p>
        </p:txBody>
      </p:sp>
      <p:pic>
        <p:nvPicPr>
          <p:cNvPr id="5" name="Picture 4">
            <a:extLst>
              <a:ext uri="{FF2B5EF4-FFF2-40B4-BE49-F238E27FC236}">
                <a16:creationId xmlns:a16="http://schemas.microsoft.com/office/drawing/2014/main" id="{59A9B348-A474-4A6A-AB90-750871861B21}"/>
              </a:ext>
            </a:extLst>
          </p:cNvPr>
          <p:cNvPicPr>
            <a:picLocks noChangeAspect="1"/>
          </p:cNvPicPr>
          <p:nvPr/>
        </p:nvPicPr>
        <p:blipFill>
          <a:blip r:embed="rId2"/>
          <a:stretch>
            <a:fillRect/>
          </a:stretch>
        </p:blipFill>
        <p:spPr>
          <a:xfrm>
            <a:off x="635106" y="1952625"/>
            <a:ext cx="10518669" cy="4081463"/>
          </a:xfrm>
          <a:prstGeom prst="rect">
            <a:avLst/>
          </a:prstGeom>
        </p:spPr>
      </p:pic>
    </p:spTree>
    <p:extLst>
      <p:ext uri="{BB962C8B-B14F-4D97-AF65-F5344CB8AC3E}">
        <p14:creationId xmlns:p14="http://schemas.microsoft.com/office/powerpoint/2010/main" val="363981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440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RISK TRACKER</vt:lpstr>
      <vt:lpstr>Challenge Solution Summary Description</vt:lpstr>
      <vt:lpstr>KPIs or Questions Addressed</vt:lpstr>
      <vt:lpstr>Solutions Description</vt:lpstr>
      <vt:lpstr>Data Sets Used and Referenced</vt:lpstr>
      <vt:lpstr>Data Model Diagram</vt:lpstr>
      <vt:lpstr>Observations</vt:lpstr>
      <vt:lpstr>Observations</vt:lpstr>
      <vt:lpstr>Observations</vt:lpstr>
      <vt:lpstr>Observations</vt:lpstr>
      <vt:lpstr>Observations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Kae</dc:creator>
  <cp:lastModifiedBy>Sri Teja Makam (srimakam)</cp:lastModifiedBy>
  <cp:revision>28</cp:revision>
  <dcterms:created xsi:type="dcterms:W3CDTF">2020-02-03T17:33:37Z</dcterms:created>
  <dcterms:modified xsi:type="dcterms:W3CDTF">2020-05-01T17:51:15Z</dcterms:modified>
</cp:coreProperties>
</file>