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4FD9-E52B-EC24-2C70-3414561B52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9755867-F6EE-D412-840E-97A3B5FAE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150E7BC-0D9F-FE2A-7471-3BE7E735EE81}"/>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5" name="Footer Placeholder 4">
            <a:extLst>
              <a:ext uri="{FF2B5EF4-FFF2-40B4-BE49-F238E27FC236}">
                <a16:creationId xmlns:a16="http://schemas.microsoft.com/office/drawing/2014/main" id="{D6D3ED2D-2C7E-5B6B-6184-F67E3778B7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CA71F6-CFAF-F0A5-97F3-893906D69CF3}"/>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322008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B28F-C8C6-ECF3-F508-5C4B8382B97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FA6140-94CB-19E4-6810-5C95307EB7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5533995-90CA-76F8-0DC7-671C67CE689E}"/>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5" name="Footer Placeholder 4">
            <a:extLst>
              <a:ext uri="{FF2B5EF4-FFF2-40B4-BE49-F238E27FC236}">
                <a16:creationId xmlns:a16="http://schemas.microsoft.com/office/drawing/2014/main" id="{96EA9F3F-B57A-B184-6FC1-6FF266E54C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AEFE8E-DB28-602A-855B-E6378D899FA5}"/>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186571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36E0FE-0939-1721-D5E8-7619C943B6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3FB7FA-D60D-96E9-366C-36F8B035AB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A14221-0624-99BA-47F1-96C96C921273}"/>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5" name="Footer Placeholder 4">
            <a:extLst>
              <a:ext uri="{FF2B5EF4-FFF2-40B4-BE49-F238E27FC236}">
                <a16:creationId xmlns:a16="http://schemas.microsoft.com/office/drawing/2014/main" id="{169C5E34-8CBA-6123-6B78-AB0FCE2216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AA3332-84B6-A8A7-F226-6C480C3BA4CC}"/>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163325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A936-34BD-5EAE-4743-CBA370E41BD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BF28994-0777-7720-1CEB-CB03282CD6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474E7F6-8D73-3F47-FFD4-B61FAD0DF9F8}"/>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5" name="Footer Placeholder 4">
            <a:extLst>
              <a:ext uri="{FF2B5EF4-FFF2-40B4-BE49-F238E27FC236}">
                <a16:creationId xmlns:a16="http://schemas.microsoft.com/office/drawing/2014/main" id="{B6FD0C1D-F5EE-7E97-DC5A-521FF0654F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375FA0-8842-FFB5-4BD1-2E0137858AFE}"/>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273292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72EA-625F-30CF-497B-907037CD4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4FFCA0-99DD-8F53-A0F3-EF62E55E1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065481-457C-8417-1287-2E344C490D1F}"/>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5" name="Footer Placeholder 4">
            <a:extLst>
              <a:ext uri="{FF2B5EF4-FFF2-40B4-BE49-F238E27FC236}">
                <a16:creationId xmlns:a16="http://schemas.microsoft.com/office/drawing/2014/main" id="{308121C2-6E3B-81A8-6B26-097EFC8C08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3F64DF-9028-CD06-8592-612E75943E27}"/>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168277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CDEF-C743-C421-3F11-BD8A79C80A3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CD575B9-122D-C0DA-093A-ADEBB16FAB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5818032-201D-1067-7CB6-A96E31AEA2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9DFFE6F-1E84-9C93-92D5-E1DEF0EF75B6}"/>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6" name="Footer Placeholder 5">
            <a:extLst>
              <a:ext uri="{FF2B5EF4-FFF2-40B4-BE49-F238E27FC236}">
                <a16:creationId xmlns:a16="http://schemas.microsoft.com/office/drawing/2014/main" id="{38B0EBF4-E834-09C9-8DC3-07E4E116B9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C53CFCB-A43F-A744-5003-27EF546B975B}"/>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189191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1E99-7C87-1217-F679-FE3FDC9BB81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5F1067E-EAE0-D26B-E62C-2D7A702510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70ABD4-E28F-DEE3-83F6-E1260DB866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9256FF-89F1-227C-9300-8041F1FD6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BD873-B5FA-4561-494B-739D92F9B0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694A3C7-7BAD-D78D-73D0-411AB0C0FE1E}"/>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8" name="Footer Placeholder 7">
            <a:extLst>
              <a:ext uri="{FF2B5EF4-FFF2-40B4-BE49-F238E27FC236}">
                <a16:creationId xmlns:a16="http://schemas.microsoft.com/office/drawing/2014/main" id="{579CA02A-80F8-E5DA-1F37-2CF31C92C4A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19A0AA9-8638-14A1-DB28-C50DFFCC3375}"/>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4159113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4D0F-A4F1-5343-E5B1-2F7787FAE2F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02FC7DF-F806-7D76-7E56-7BD5B7C3D38D}"/>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4" name="Footer Placeholder 3">
            <a:extLst>
              <a:ext uri="{FF2B5EF4-FFF2-40B4-BE49-F238E27FC236}">
                <a16:creationId xmlns:a16="http://schemas.microsoft.com/office/drawing/2014/main" id="{AA867467-7613-E5B9-22BD-A2E5BEA1402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CD41A57-3D84-E53D-977B-EC19F8A60BA8}"/>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56321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43F1F-7615-AD98-F962-29AD648E148D}"/>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3" name="Footer Placeholder 2">
            <a:extLst>
              <a:ext uri="{FF2B5EF4-FFF2-40B4-BE49-F238E27FC236}">
                <a16:creationId xmlns:a16="http://schemas.microsoft.com/office/drawing/2014/main" id="{07DEAD16-FBCC-0E6A-F0C4-DE3D826F337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D032DEF-AF72-9362-E738-45FD5123D097}"/>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293113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D86F-9788-EBBB-F3DC-573E240EC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4C7B7BD-1B75-2B36-37DE-C4496CEF9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041FBD8-8AA5-FB19-0200-EC3186D26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19A0-0701-686F-7256-5D976CCB52C7}"/>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6" name="Footer Placeholder 5">
            <a:extLst>
              <a:ext uri="{FF2B5EF4-FFF2-40B4-BE49-F238E27FC236}">
                <a16:creationId xmlns:a16="http://schemas.microsoft.com/office/drawing/2014/main" id="{C613B689-1A28-AEC1-4A98-45ECBC7E98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2A6D1C4-BF64-2992-9E72-E6E2CD09ADEF}"/>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385808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17B2-5EEF-E7FC-E36E-3F720D2A9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FC9FAE1-BCD6-6646-1BD3-978932260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A815E91-91BD-FC27-8200-25FE9D7DF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4AADC-3FF4-E500-FBF9-D4B0F5C67A4C}"/>
              </a:ext>
            </a:extLst>
          </p:cNvPr>
          <p:cNvSpPr>
            <a:spLocks noGrp="1"/>
          </p:cNvSpPr>
          <p:nvPr>
            <p:ph type="dt" sz="half" idx="10"/>
          </p:nvPr>
        </p:nvSpPr>
        <p:spPr/>
        <p:txBody>
          <a:bodyPr/>
          <a:lstStyle/>
          <a:p>
            <a:fld id="{D3969277-A84F-461F-969F-ACE1FA98F9D7}" type="datetimeFigureOut">
              <a:rPr lang="en-CA" smtClean="0"/>
              <a:t>2023-10-28</a:t>
            </a:fld>
            <a:endParaRPr lang="en-CA"/>
          </a:p>
        </p:txBody>
      </p:sp>
      <p:sp>
        <p:nvSpPr>
          <p:cNvPr id="6" name="Footer Placeholder 5">
            <a:extLst>
              <a:ext uri="{FF2B5EF4-FFF2-40B4-BE49-F238E27FC236}">
                <a16:creationId xmlns:a16="http://schemas.microsoft.com/office/drawing/2014/main" id="{6EB4986E-6AF8-B02A-A01E-5B909FC667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24231A-0E9C-C09B-3912-6E567DEA27DD}"/>
              </a:ext>
            </a:extLst>
          </p:cNvPr>
          <p:cNvSpPr>
            <a:spLocks noGrp="1"/>
          </p:cNvSpPr>
          <p:nvPr>
            <p:ph type="sldNum" sz="quarter" idx="12"/>
          </p:nvPr>
        </p:nvSpPr>
        <p:spPr/>
        <p:txBody>
          <a:bodyPr/>
          <a:lstStyle/>
          <a:p>
            <a:fld id="{8E47526B-D989-4BA9-BA8E-B541E5D1AB91}" type="slidenum">
              <a:rPr lang="en-CA" smtClean="0"/>
              <a:t>‹#›</a:t>
            </a:fld>
            <a:endParaRPr lang="en-CA"/>
          </a:p>
        </p:txBody>
      </p:sp>
    </p:spTree>
    <p:extLst>
      <p:ext uri="{BB962C8B-B14F-4D97-AF65-F5344CB8AC3E}">
        <p14:creationId xmlns:p14="http://schemas.microsoft.com/office/powerpoint/2010/main" val="106488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7D8B0-19D2-500D-335F-72414F62C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EA5BD3-B40A-FED8-90AD-3941AA328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4977E46-73FB-38B2-86CE-69B9DAA86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69277-A84F-461F-969F-ACE1FA98F9D7}" type="datetimeFigureOut">
              <a:rPr lang="en-CA" smtClean="0"/>
              <a:t>2023-10-28</a:t>
            </a:fld>
            <a:endParaRPr lang="en-CA"/>
          </a:p>
        </p:txBody>
      </p:sp>
      <p:sp>
        <p:nvSpPr>
          <p:cNvPr id="5" name="Footer Placeholder 4">
            <a:extLst>
              <a:ext uri="{FF2B5EF4-FFF2-40B4-BE49-F238E27FC236}">
                <a16:creationId xmlns:a16="http://schemas.microsoft.com/office/drawing/2014/main" id="{78ED5A26-FA71-4653-5421-97B9AC8FE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4B9B229-6F4A-93EF-B245-6D9BE97E1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7526B-D989-4BA9-BA8E-B541E5D1AB91}" type="slidenum">
              <a:rPr lang="en-CA" smtClean="0"/>
              <a:t>‹#›</a:t>
            </a:fld>
            <a:endParaRPr lang="en-CA"/>
          </a:p>
        </p:txBody>
      </p:sp>
    </p:spTree>
    <p:extLst>
      <p:ext uri="{BB962C8B-B14F-4D97-AF65-F5344CB8AC3E}">
        <p14:creationId xmlns:p14="http://schemas.microsoft.com/office/powerpoint/2010/main" val="332029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79AF-4452-B2C1-7C1F-741EE28F0DC4}"/>
              </a:ext>
            </a:extLst>
          </p:cNvPr>
          <p:cNvSpPr>
            <a:spLocks noGrp="1"/>
          </p:cNvSpPr>
          <p:nvPr>
            <p:ph type="ctrTitle"/>
          </p:nvPr>
        </p:nvSpPr>
        <p:spPr/>
        <p:txBody>
          <a:bodyPr/>
          <a:lstStyle/>
          <a:p>
            <a:r>
              <a:rPr lang="en-US" b="0" i="0" dirty="0">
                <a:solidFill>
                  <a:srgbClr val="374151"/>
                </a:solidFill>
                <a:effectLst/>
                <a:latin typeface="Söhne"/>
              </a:rPr>
              <a:t>Data Pipeline and Analytics Workflow on AWS</a:t>
            </a:r>
            <a:endParaRPr lang="en-CA" dirty="0"/>
          </a:p>
        </p:txBody>
      </p:sp>
      <p:sp>
        <p:nvSpPr>
          <p:cNvPr id="3" name="Subtitle 2">
            <a:extLst>
              <a:ext uri="{FF2B5EF4-FFF2-40B4-BE49-F238E27FC236}">
                <a16:creationId xmlns:a16="http://schemas.microsoft.com/office/drawing/2014/main" id="{B81A6AEE-98BB-0448-C4C0-C3F3DDEF361E}"/>
              </a:ext>
            </a:extLst>
          </p:cNvPr>
          <p:cNvSpPr>
            <a:spLocks noGrp="1"/>
          </p:cNvSpPr>
          <p:nvPr>
            <p:ph type="subTitle" idx="1"/>
          </p:nvPr>
        </p:nvSpPr>
        <p:spPr/>
        <p:txBody>
          <a:bodyPr/>
          <a:lstStyle/>
          <a:p>
            <a:endParaRPr lang="en-CA" dirty="0"/>
          </a:p>
          <a:p>
            <a:endParaRPr lang="en-CA" dirty="0"/>
          </a:p>
        </p:txBody>
      </p:sp>
    </p:spTree>
    <p:extLst>
      <p:ext uri="{BB962C8B-B14F-4D97-AF65-F5344CB8AC3E}">
        <p14:creationId xmlns:p14="http://schemas.microsoft.com/office/powerpoint/2010/main" val="57379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DB5A-E744-4D70-B7F6-90456685011D}"/>
              </a:ext>
            </a:extLst>
          </p:cNvPr>
          <p:cNvSpPr>
            <a:spLocks noGrp="1"/>
          </p:cNvSpPr>
          <p:nvPr>
            <p:ph type="title"/>
          </p:nvPr>
        </p:nvSpPr>
        <p:spPr/>
        <p:txBody>
          <a:bodyPr/>
          <a:lstStyle/>
          <a:p>
            <a:pPr algn="l"/>
            <a:r>
              <a:rPr lang="en-CA" b="1" i="0" dirty="0">
                <a:effectLst/>
                <a:latin typeface="Söhne"/>
              </a:rPr>
              <a:t>Challenge: Glue Job Failures</a:t>
            </a:r>
          </a:p>
        </p:txBody>
      </p:sp>
      <p:sp>
        <p:nvSpPr>
          <p:cNvPr id="3" name="Content Placeholder 2">
            <a:extLst>
              <a:ext uri="{FF2B5EF4-FFF2-40B4-BE49-F238E27FC236}">
                <a16:creationId xmlns:a16="http://schemas.microsoft.com/office/drawing/2014/main" id="{A7FCCA7D-43B7-A0FC-FF30-83F6A2187E0F}"/>
              </a:ext>
            </a:extLst>
          </p:cNvPr>
          <p:cNvSpPr>
            <a:spLocks noGrp="1"/>
          </p:cNvSpPr>
          <p:nvPr>
            <p:ph idx="1"/>
          </p:nvPr>
        </p:nvSpPr>
        <p:spPr/>
        <p:txBody>
          <a:bodyPr>
            <a:normAutofit fontScale="85000" lnSpcReduction="20000"/>
          </a:bodyPr>
          <a:lstStyle/>
          <a:p>
            <a:pPr algn="l"/>
            <a:r>
              <a:rPr lang="en-US" b="1" i="0" dirty="0">
                <a:solidFill>
                  <a:srgbClr val="374151"/>
                </a:solidFill>
                <a:effectLst/>
                <a:latin typeface="Söhne"/>
              </a:rPr>
              <a:t>Symptoms</a:t>
            </a:r>
            <a:r>
              <a:rPr lang="en-US" b="0" i="0" dirty="0">
                <a:solidFill>
                  <a:srgbClr val="374151"/>
                </a:solidFill>
                <a:effectLst/>
                <a:latin typeface="Söhne"/>
              </a:rPr>
              <a:t>: Glue jobs (Bronze, Silver, or Gold) are failing during execution.</a:t>
            </a:r>
          </a:p>
          <a:p>
            <a:pPr algn="l"/>
            <a:r>
              <a:rPr lang="en-US" b="1" i="0" dirty="0">
                <a:solidFill>
                  <a:srgbClr val="374151"/>
                </a:solidFill>
                <a:effectLst/>
                <a:latin typeface="Söhne"/>
              </a:rPr>
              <a:t>Possible Causes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Data quality or format issues that weren't expected.</a:t>
            </a:r>
          </a:p>
          <a:p>
            <a:pPr algn="l">
              <a:buFont typeface="Arial" panose="020B0604020202020204" pitchFamily="34" charset="0"/>
              <a:buChar char="•"/>
            </a:pPr>
            <a:r>
              <a:rPr lang="en-US" b="0" i="0" dirty="0">
                <a:solidFill>
                  <a:srgbClr val="374151"/>
                </a:solidFill>
                <a:effectLst/>
                <a:latin typeface="Söhne"/>
              </a:rPr>
              <a:t>Glue resource limits reached.</a:t>
            </a:r>
          </a:p>
          <a:p>
            <a:pPr algn="l">
              <a:buFont typeface="Arial" panose="020B0604020202020204" pitchFamily="34" charset="0"/>
              <a:buChar char="•"/>
            </a:pPr>
            <a:r>
              <a:rPr lang="en-US" b="0" i="0" dirty="0">
                <a:solidFill>
                  <a:srgbClr val="374151"/>
                </a:solidFill>
                <a:effectLst/>
                <a:latin typeface="Söhne"/>
              </a:rPr>
              <a:t>Errors in the Glue ETL scripts.</a:t>
            </a:r>
          </a:p>
          <a:p>
            <a:pPr algn="l"/>
            <a:r>
              <a:rPr lang="en-US" b="1" i="0" dirty="0">
                <a:solidFill>
                  <a:srgbClr val="374151"/>
                </a:solidFill>
                <a:effectLst/>
                <a:latin typeface="Söhne"/>
              </a:rPr>
              <a:t>Troubleshooting Steps</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Check the AWS Glue console for error messages associated with the failed jobs.</a:t>
            </a:r>
          </a:p>
          <a:p>
            <a:pPr algn="l">
              <a:buFont typeface="+mj-lt"/>
              <a:buAutoNum type="arabicPeriod"/>
            </a:pPr>
            <a:r>
              <a:rPr lang="en-US" b="0" i="0" dirty="0">
                <a:solidFill>
                  <a:srgbClr val="374151"/>
                </a:solidFill>
                <a:effectLst/>
                <a:latin typeface="Söhne"/>
              </a:rPr>
              <a:t>Review CloudWatch logs for Glue for more detailed error information.</a:t>
            </a:r>
          </a:p>
          <a:p>
            <a:pPr algn="l">
              <a:buFont typeface="+mj-lt"/>
              <a:buAutoNum type="arabicPeriod"/>
            </a:pPr>
            <a:r>
              <a:rPr lang="en-US" b="0" i="0" dirty="0">
                <a:solidFill>
                  <a:srgbClr val="374151"/>
                </a:solidFill>
                <a:effectLst/>
                <a:latin typeface="Söhne"/>
              </a:rPr>
              <a:t>If data quality is suspected, sample the data from the respective S3 bucket and inspect for anomalies.</a:t>
            </a:r>
          </a:p>
          <a:p>
            <a:pPr algn="l">
              <a:buFont typeface="+mj-lt"/>
              <a:buAutoNum type="arabicPeriod"/>
            </a:pPr>
            <a:r>
              <a:rPr lang="en-US" b="0" i="0" dirty="0">
                <a:solidFill>
                  <a:srgbClr val="374151"/>
                </a:solidFill>
                <a:effectLst/>
                <a:latin typeface="Söhne"/>
              </a:rPr>
              <a:t>Monitor Glue job resource metrics (DPU usage, memory, etc.) in CloudWatch to ensure they're within limits. Consider increasing resources if necessary.</a:t>
            </a:r>
          </a:p>
          <a:p>
            <a:endParaRPr lang="en-CA" dirty="0"/>
          </a:p>
        </p:txBody>
      </p:sp>
    </p:spTree>
    <p:extLst>
      <p:ext uri="{BB962C8B-B14F-4D97-AF65-F5344CB8AC3E}">
        <p14:creationId xmlns:p14="http://schemas.microsoft.com/office/powerpoint/2010/main" val="240286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C74E-3CF3-E0C9-F389-5735F390C9F9}"/>
              </a:ext>
            </a:extLst>
          </p:cNvPr>
          <p:cNvSpPr>
            <a:spLocks noGrp="1"/>
          </p:cNvSpPr>
          <p:nvPr>
            <p:ph type="title"/>
          </p:nvPr>
        </p:nvSpPr>
        <p:spPr/>
        <p:txBody>
          <a:bodyPr>
            <a:normAutofit/>
          </a:bodyPr>
          <a:lstStyle/>
          <a:p>
            <a:pPr algn="l"/>
            <a:r>
              <a:rPr lang="en-US" sz="4000" b="1" i="0" dirty="0">
                <a:effectLst/>
                <a:latin typeface="Söhne"/>
              </a:rPr>
              <a:t>Challenge: Query Performance Issues in Athena</a:t>
            </a:r>
          </a:p>
        </p:txBody>
      </p:sp>
      <p:sp>
        <p:nvSpPr>
          <p:cNvPr id="3" name="Content Placeholder 2">
            <a:extLst>
              <a:ext uri="{FF2B5EF4-FFF2-40B4-BE49-F238E27FC236}">
                <a16:creationId xmlns:a16="http://schemas.microsoft.com/office/drawing/2014/main" id="{FD4D4C4E-CDC9-B9FF-7ADF-FDA1B684E7EF}"/>
              </a:ext>
            </a:extLst>
          </p:cNvPr>
          <p:cNvSpPr>
            <a:spLocks noGrp="1"/>
          </p:cNvSpPr>
          <p:nvPr>
            <p:ph idx="1"/>
          </p:nvPr>
        </p:nvSpPr>
        <p:spPr/>
        <p:txBody>
          <a:bodyPr>
            <a:normAutofit fontScale="85000" lnSpcReduction="20000"/>
          </a:bodyPr>
          <a:lstStyle/>
          <a:p>
            <a:pPr algn="l"/>
            <a:r>
              <a:rPr lang="en-US" b="1" i="0" dirty="0">
                <a:solidFill>
                  <a:srgbClr val="374151"/>
                </a:solidFill>
                <a:effectLst/>
                <a:latin typeface="Söhne"/>
              </a:rPr>
              <a:t>Symptoms</a:t>
            </a:r>
            <a:r>
              <a:rPr lang="en-US" b="0" i="0" dirty="0">
                <a:solidFill>
                  <a:srgbClr val="374151"/>
                </a:solidFill>
                <a:effectLst/>
                <a:latin typeface="Söhne"/>
              </a:rPr>
              <a:t>: Queries in Athena are taking longer than expected, leading to delays in data analysis.</a:t>
            </a:r>
          </a:p>
          <a:p>
            <a:pPr algn="l"/>
            <a:r>
              <a:rPr lang="en-US" b="1" i="0" dirty="0">
                <a:solidFill>
                  <a:srgbClr val="374151"/>
                </a:solidFill>
                <a:effectLst/>
                <a:latin typeface="Söhne"/>
              </a:rPr>
              <a:t>Possible Causes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Inefficient query design.</a:t>
            </a:r>
          </a:p>
          <a:p>
            <a:pPr algn="l">
              <a:buFont typeface="Arial" panose="020B0604020202020204" pitchFamily="34" charset="0"/>
              <a:buChar char="•"/>
            </a:pPr>
            <a:r>
              <a:rPr lang="en-US" b="0" i="0" dirty="0">
                <a:solidFill>
                  <a:srgbClr val="374151"/>
                </a:solidFill>
                <a:effectLst/>
                <a:latin typeface="Söhne"/>
              </a:rPr>
              <a:t>Large datasets that are not properly partitioned or indexed.</a:t>
            </a:r>
          </a:p>
          <a:p>
            <a:pPr algn="l">
              <a:buFont typeface="Arial" panose="020B0604020202020204" pitchFamily="34" charset="0"/>
              <a:buChar char="•"/>
            </a:pPr>
            <a:r>
              <a:rPr lang="en-US" b="0" i="0" dirty="0">
                <a:solidFill>
                  <a:srgbClr val="374151"/>
                </a:solidFill>
                <a:effectLst/>
                <a:latin typeface="Söhne"/>
              </a:rPr>
              <a:t>Non-optimal data formats.</a:t>
            </a:r>
          </a:p>
          <a:p>
            <a:pPr algn="l"/>
            <a:r>
              <a:rPr lang="en-US" b="1" i="0" dirty="0">
                <a:solidFill>
                  <a:srgbClr val="374151"/>
                </a:solidFill>
                <a:effectLst/>
                <a:latin typeface="Söhne"/>
              </a:rPr>
              <a:t>Troubleshooting Steps</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Review the specific Athena queries being executed for inefficiencies or unnecessary operations.</a:t>
            </a:r>
          </a:p>
          <a:p>
            <a:pPr algn="l">
              <a:buFont typeface="+mj-lt"/>
              <a:buAutoNum type="arabicPeriod"/>
            </a:pPr>
            <a:r>
              <a:rPr lang="en-US" b="0" i="0" dirty="0">
                <a:solidFill>
                  <a:srgbClr val="374151"/>
                </a:solidFill>
                <a:effectLst/>
                <a:latin typeface="Söhne"/>
              </a:rPr>
              <a:t>Monitor Athena query execution metrics in CloudWatch to identify bottlenecks.</a:t>
            </a:r>
          </a:p>
          <a:p>
            <a:pPr algn="l">
              <a:buFont typeface="+mj-lt"/>
              <a:buAutoNum type="arabicPeriod"/>
            </a:pPr>
            <a:r>
              <a:rPr lang="en-US" b="0" i="0" dirty="0">
                <a:solidFill>
                  <a:srgbClr val="374151"/>
                </a:solidFill>
                <a:effectLst/>
                <a:latin typeface="Söhne"/>
              </a:rPr>
              <a:t>Ensure that the data in S3 is partitioned effectively, making it easier for Athena to scan only relevant data.</a:t>
            </a:r>
          </a:p>
          <a:p>
            <a:endParaRPr lang="en-CA" dirty="0"/>
          </a:p>
        </p:txBody>
      </p:sp>
    </p:spTree>
    <p:extLst>
      <p:ext uri="{BB962C8B-B14F-4D97-AF65-F5344CB8AC3E}">
        <p14:creationId xmlns:p14="http://schemas.microsoft.com/office/powerpoint/2010/main" val="293916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BFDB-0CB4-45D7-80C5-A51A7E40E1BD}"/>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F3FD6386-9870-A04B-EADC-B48F19CF696E}"/>
              </a:ext>
            </a:extLst>
          </p:cNvPr>
          <p:cNvSpPr>
            <a:spLocks noGrp="1"/>
          </p:cNvSpPr>
          <p:nvPr>
            <p:ph idx="1"/>
          </p:nvPr>
        </p:nvSpPr>
        <p:spPr/>
        <p:txBody>
          <a:bodyPr/>
          <a:lstStyle/>
          <a:p>
            <a:r>
              <a:rPr lang="en-US" b="0" i="0" dirty="0">
                <a:solidFill>
                  <a:srgbClr val="374151"/>
                </a:solidFill>
                <a:effectLst/>
                <a:latin typeface="Söhne"/>
              </a:rPr>
              <a:t>In an era where data is proliferating at an unprecedented rate, the ability to efficiently process and convert vast amounts of raw data into actionable insights is paramount for any business aiming to maintain a competitive edge.</a:t>
            </a:r>
          </a:p>
          <a:p>
            <a:r>
              <a:rPr lang="en-US" b="0" i="0" dirty="0">
                <a:solidFill>
                  <a:srgbClr val="374151"/>
                </a:solidFill>
                <a:effectLst/>
                <a:latin typeface="Söhne"/>
              </a:rPr>
              <a:t> Our project focuses on harnessing the power of cloud computing and automation, utilizing a suite of AWS services, to establish a robust data engineering pipeline. </a:t>
            </a:r>
          </a:p>
          <a:p>
            <a:r>
              <a:rPr lang="en-US" b="0" i="0" dirty="0">
                <a:solidFill>
                  <a:srgbClr val="374151"/>
                </a:solidFill>
                <a:effectLst/>
                <a:latin typeface="Söhne"/>
              </a:rPr>
              <a:t>This pipeline transforms raw data from initial ingestion to insightful visualization, optimizing decision-making processes for our business teams.</a:t>
            </a:r>
            <a:endParaRPr lang="en-CA" dirty="0"/>
          </a:p>
        </p:txBody>
      </p:sp>
    </p:spTree>
    <p:extLst>
      <p:ext uri="{BB962C8B-B14F-4D97-AF65-F5344CB8AC3E}">
        <p14:creationId xmlns:p14="http://schemas.microsoft.com/office/powerpoint/2010/main" val="49275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FF54-0A7B-2D76-57E0-B39303132DD6}"/>
              </a:ext>
            </a:extLst>
          </p:cNvPr>
          <p:cNvSpPr>
            <a:spLocks noGrp="1"/>
          </p:cNvSpPr>
          <p:nvPr>
            <p:ph type="title"/>
          </p:nvPr>
        </p:nvSpPr>
        <p:spPr/>
        <p:txBody>
          <a:bodyPr/>
          <a:lstStyle/>
          <a:p>
            <a:r>
              <a:rPr lang="en-CA" dirty="0"/>
              <a:t>Background</a:t>
            </a:r>
          </a:p>
        </p:txBody>
      </p:sp>
      <p:sp>
        <p:nvSpPr>
          <p:cNvPr id="3" name="Content Placeholder 2">
            <a:extLst>
              <a:ext uri="{FF2B5EF4-FFF2-40B4-BE49-F238E27FC236}">
                <a16:creationId xmlns:a16="http://schemas.microsoft.com/office/drawing/2014/main" id="{AE3A0023-6023-F9A5-36FB-C3D3D0BB044F}"/>
              </a:ext>
            </a:extLst>
          </p:cNvPr>
          <p:cNvSpPr>
            <a:spLocks noGrp="1"/>
          </p:cNvSpPr>
          <p:nvPr>
            <p:ph idx="1"/>
          </p:nvPr>
        </p:nvSpPr>
        <p:spPr/>
        <p:txBody>
          <a:bodyPr/>
          <a:lstStyle/>
          <a:p>
            <a:r>
              <a:rPr lang="en-US" b="0" i="0" dirty="0">
                <a:solidFill>
                  <a:srgbClr val="374151"/>
                </a:solidFill>
                <a:effectLst/>
                <a:latin typeface="Söhne"/>
              </a:rPr>
              <a:t>Our source data, integral to business analysis and strategic planning, originates from diverse systems in the form of CSV files. </a:t>
            </a:r>
          </a:p>
          <a:p>
            <a:r>
              <a:rPr lang="en-US" b="0" i="0" dirty="0">
                <a:solidFill>
                  <a:srgbClr val="374151"/>
                </a:solidFill>
                <a:effectLst/>
                <a:latin typeface="Söhne"/>
              </a:rPr>
              <a:t>These files are considerable in number and size, necessitating an automated, efficient, and scalable process for extraction, transformation, and loading (ETL).</a:t>
            </a:r>
          </a:p>
          <a:p>
            <a:r>
              <a:rPr lang="en-US" b="0" i="0" dirty="0">
                <a:solidFill>
                  <a:srgbClr val="374151"/>
                </a:solidFill>
                <a:effectLst/>
                <a:latin typeface="Söhne"/>
              </a:rPr>
              <a:t> Traditionally, managing such vast datasets through on-premise infrastructure would be both resource-intensive and cost-prohibitive. Our approach leverages cloud services to not only meet our data processing needs but also streamline operations, reduce overhead costs, and provide high availability and scalability.</a:t>
            </a:r>
            <a:endParaRPr lang="en-CA" dirty="0"/>
          </a:p>
        </p:txBody>
      </p:sp>
    </p:spTree>
    <p:extLst>
      <p:ext uri="{BB962C8B-B14F-4D97-AF65-F5344CB8AC3E}">
        <p14:creationId xmlns:p14="http://schemas.microsoft.com/office/powerpoint/2010/main" val="99828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29F2-DB67-881C-6940-C21FD1F81FE1}"/>
              </a:ext>
            </a:extLst>
          </p:cNvPr>
          <p:cNvSpPr>
            <a:spLocks noGrp="1"/>
          </p:cNvSpPr>
          <p:nvPr>
            <p:ph type="title"/>
          </p:nvPr>
        </p:nvSpPr>
        <p:spPr/>
        <p:txBody>
          <a:bodyPr/>
          <a:lstStyle/>
          <a:p>
            <a:r>
              <a:rPr lang="en-CA" dirty="0"/>
              <a:t>Project Architecture</a:t>
            </a:r>
          </a:p>
        </p:txBody>
      </p:sp>
      <p:pic>
        <p:nvPicPr>
          <p:cNvPr id="5" name="Content Placeholder 4" descr="A diagram of a diagram&#10;&#10;Description automatically generated">
            <a:extLst>
              <a:ext uri="{FF2B5EF4-FFF2-40B4-BE49-F238E27FC236}">
                <a16:creationId xmlns:a16="http://schemas.microsoft.com/office/drawing/2014/main" id="{5F2849D4-960B-DFF2-F049-F2605EA18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361" y="1825625"/>
            <a:ext cx="7752080" cy="4667250"/>
          </a:xfrm>
        </p:spPr>
      </p:pic>
    </p:spTree>
    <p:extLst>
      <p:ext uri="{BB962C8B-B14F-4D97-AF65-F5344CB8AC3E}">
        <p14:creationId xmlns:p14="http://schemas.microsoft.com/office/powerpoint/2010/main" val="329152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595E-6C3C-FA15-498D-E32FF7E6D2F7}"/>
              </a:ext>
            </a:extLst>
          </p:cNvPr>
          <p:cNvSpPr>
            <a:spLocks noGrp="1"/>
          </p:cNvSpPr>
          <p:nvPr>
            <p:ph type="title"/>
          </p:nvPr>
        </p:nvSpPr>
        <p:spPr/>
        <p:txBody>
          <a:bodyPr/>
          <a:lstStyle/>
          <a:p>
            <a:r>
              <a:rPr lang="en-CA" dirty="0"/>
              <a:t>Project Overview</a:t>
            </a:r>
          </a:p>
        </p:txBody>
      </p:sp>
      <p:sp>
        <p:nvSpPr>
          <p:cNvPr id="3" name="Content Placeholder 2">
            <a:extLst>
              <a:ext uri="{FF2B5EF4-FFF2-40B4-BE49-F238E27FC236}">
                <a16:creationId xmlns:a16="http://schemas.microsoft.com/office/drawing/2014/main" id="{C6914B13-C618-A611-AE00-5E3CE59E9B9F}"/>
              </a:ext>
            </a:extLst>
          </p:cNvPr>
          <p:cNvSpPr>
            <a:spLocks noGrp="1"/>
          </p:cNvSpPr>
          <p:nvPr>
            <p:ph idx="1"/>
          </p:nvPr>
        </p:nvSpPr>
        <p:spPr/>
        <p:txBody>
          <a:bodyPr>
            <a:normAutofit fontScale="85000" lnSpcReduction="20000"/>
          </a:bodyPr>
          <a:lstStyle/>
          <a:p>
            <a:pPr marL="0" indent="0" algn="l">
              <a:buNone/>
            </a:pPr>
            <a:r>
              <a:rPr lang="en-US" dirty="0">
                <a:solidFill>
                  <a:srgbClr val="374151"/>
                </a:solidFill>
                <a:latin typeface="Söhne"/>
              </a:rPr>
              <a:t>S</a:t>
            </a:r>
            <a:r>
              <a:rPr lang="en-US" b="0" i="0" dirty="0">
                <a:solidFill>
                  <a:srgbClr val="374151"/>
                </a:solidFill>
                <a:effectLst/>
                <a:latin typeface="Söhne"/>
              </a:rPr>
              <a:t>trategic journey from raw data to actionable insights, we leverage a robust, three-tiered transformation process within our innovative data engineering pipeline. This methodical approach, metaphorically classified into 'bronze,' 'silver,' and 'gold' stages, is designed to methodically refine the data, enhancing its intrinsic value, accessibility, and precision for our business intelligence initiatives.</a:t>
            </a:r>
          </a:p>
          <a:p>
            <a:pPr algn="l">
              <a:buFont typeface="Arial" panose="020B0604020202020204" pitchFamily="34" charset="0"/>
              <a:buChar char="•"/>
            </a:pPr>
            <a:r>
              <a:rPr lang="en-US" b="1" i="0" dirty="0">
                <a:solidFill>
                  <a:srgbClr val="374151"/>
                </a:solidFill>
                <a:effectLst/>
                <a:latin typeface="Söhne"/>
              </a:rPr>
              <a:t>Bronze Layer</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Initial ingress of raw CSV data, unaltered for full traceability.</a:t>
            </a:r>
          </a:p>
          <a:p>
            <a:pPr marL="742950" lvl="1" indent="-285750" algn="l">
              <a:buFont typeface="Arial" panose="020B0604020202020204" pitchFamily="34" charset="0"/>
              <a:buChar char="•"/>
            </a:pPr>
            <a:r>
              <a:rPr lang="en-US" b="0" i="0" dirty="0">
                <a:solidFill>
                  <a:srgbClr val="374151"/>
                </a:solidFill>
                <a:effectLst/>
                <a:latin typeface="Söhne"/>
              </a:rPr>
              <a:t>'As-is' data preservation for compliance.</a:t>
            </a:r>
          </a:p>
          <a:p>
            <a:pPr algn="l">
              <a:buFont typeface="Arial" panose="020B0604020202020204" pitchFamily="34" charset="0"/>
              <a:buChar char="•"/>
            </a:pPr>
            <a:r>
              <a:rPr lang="en-US" b="1" i="0" dirty="0">
                <a:solidFill>
                  <a:srgbClr val="374151"/>
                </a:solidFill>
                <a:effectLst/>
                <a:latin typeface="Söhne"/>
              </a:rPr>
              <a:t>Silver Layer</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Rigorous data processing: cleansing, deduplication, validation, and aggregation.</a:t>
            </a:r>
          </a:p>
          <a:p>
            <a:pPr marL="742950" lvl="1" indent="-285750" algn="l">
              <a:buFont typeface="Arial" panose="020B0604020202020204" pitchFamily="34" charset="0"/>
              <a:buChar char="•"/>
            </a:pPr>
            <a:r>
              <a:rPr lang="en-US" b="0" i="0" dirty="0">
                <a:solidFill>
                  <a:srgbClr val="374151"/>
                </a:solidFill>
                <a:effectLst/>
                <a:latin typeface="Söhne"/>
              </a:rPr>
              <a:t>Focus on bolstering data integrity and consistency.</a:t>
            </a:r>
          </a:p>
          <a:p>
            <a:pPr algn="l">
              <a:buFont typeface="Arial" panose="020B0604020202020204" pitchFamily="34" charset="0"/>
              <a:buChar char="•"/>
            </a:pPr>
            <a:r>
              <a:rPr lang="en-US" b="1" i="0" dirty="0">
                <a:solidFill>
                  <a:srgbClr val="374151"/>
                </a:solidFill>
                <a:effectLst/>
                <a:latin typeface="Söhne"/>
              </a:rPr>
              <a:t>Gold Layer</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Advanced refinement via enrichment and intricate calculations.</a:t>
            </a:r>
          </a:p>
          <a:p>
            <a:pPr marL="742950" lvl="1" indent="-285750" algn="l">
              <a:buFont typeface="Arial" panose="020B0604020202020204" pitchFamily="34" charset="0"/>
              <a:buChar char="•"/>
            </a:pPr>
            <a:r>
              <a:rPr lang="en-US" b="0" i="0" dirty="0">
                <a:solidFill>
                  <a:srgbClr val="374151"/>
                </a:solidFill>
                <a:effectLst/>
                <a:latin typeface="Söhne"/>
              </a:rPr>
              <a:t>Data synthesis, primed for cutting-edge business analytics tools.</a:t>
            </a:r>
          </a:p>
          <a:p>
            <a:endParaRPr lang="en-CA" dirty="0"/>
          </a:p>
        </p:txBody>
      </p:sp>
    </p:spTree>
    <p:extLst>
      <p:ext uri="{BB962C8B-B14F-4D97-AF65-F5344CB8AC3E}">
        <p14:creationId xmlns:p14="http://schemas.microsoft.com/office/powerpoint/2010/main" val="219374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4D44482C-805A-F193-F70D-E01A02789C36}"/>
              </a:ext>
            </a:extLst>
          </p:cNvPr>
          <p:cNvSpPr txBox="1">
            <a:spLocks/>
          </p:cNvSpPr>
          <p:nvPr/>
        </p:nvSpPr>
        <p:spPr>
          <a:xfrm>
            <a:off x="304800" y="1361440"/>
            <a:ext cx="10815320" cy="4653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3200" b="1" dirty="0"/>
              <a:t>Step 1: Source File Upload to S3</a:t>
            </a:r>
          </a:p>
          <a:p>
            <a:pPr marL="0" indent="0">
              <a:buFont typeface="Arial" panose="020B0604020202020204" pitchFamily="34" charset="0"/>
              <a:buNone/>
            </a:pPr>
            <a:r>
              <a:rPr lang="en-US" sz="2000" dirty="0"/>
              <a:t>Source: Data sources or systems generate data files named `Orders_YYYYMMDD.csv` where `YYYYMMDD` denotes the date when the file was created.</a:t>
            </a:r>
          </a:p>
          <a:p>
            <a:pPr marL="0" indent="0">
              <a:buFont typeface="Arial" panose="020B0604020202020204" pitchFamily="34" charset="0"/>
              <a:buNone/>
            </a:pPr>
            <a:r>
              <a:rPr lang="en-US" sz="2000" dirty="0"/>
              <a:t>Upload Process: These files are uploaded daily to an Amazon S3 (Simple Storage Service) bucket by the source systems. </a:t>
            </a:r>
          </a:p>
          <a:p>
            <a:pPr marL="0" indent="0">
              <a:buFont typeface="Arial" panose="020B0604020202020204" pitchFamily="34" charset="0"/>
              <a:buNone/>
            </a:pPr>
            <a:endParaRPr lang="en-US" sz="2000" b="1" dirty="0"/>
          </a:p>
          <a:p>
            <a:pPr marL="0" indent="0">
              <a:buFont typeface="Arial" panose="020B0604020202020204" pitchFamily="34" charset="0"/>
              <a:buNone/>
            </a:pPr>
            <a:r>
              <a:rPr lang="en-US" sz="3200" b="1" dirty="0"/>
              <a:t>Step 2: Triggering AWS Lambda Function </a:t>
            </a:r>
          </a:p>
          <a:p>
            <a:pPr marL="0" indent="0">
              <a:buFont typeface="Arial" panose="020B0604020202020204" pitchFamily="34" charset="0"/>
              <a:buNone/>
            </a:pPr>
            <a:r>
              <a:rPr lang="en-US" sz="2000" dirty="0"/>
              <a:t>When a file is uploaded to the S3 source, it triggers an AWS Lambda function. This Lambda then calls an AWS Step Function. The Step Function coordinates the next actions based on the uploaded file.</a:t>
            </a:r>
          </a:p>
        </p:txBody>
      </p:sp>
    </p:spTree>
    <p:extLst>
      <p:ext uri="{BB962C8B-B14F-4D97-AF65-F5344CB8AC3E}">
        <p14:creationId xmlns:p14="http://schemas.microsoft.com/office/powerpoint/2010/main" val="87947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08091-5A4A-23B6-5008-46487939DFB9}"/>
              </a:ext>
            </a:extLst>
          </p:cNvPr>
          <p:cNvSpPr>
            <a:spLocks noGrp="1"/>
          </p:cNvSpPr>
          <p:nvPr>
            <p:ph idx="1"/>
          </p:nvPr>
        </p:nvSpPr>
        <p:spPr>
          <a:xfrm>
            <a:off x="838200" y="995680"/>
            <a:ext cx="10515600" cy="5181283"/>
          </a:xfrm>
        </p:spPr>
        <p:txBody>
          <a:bodyPr>
            <a:normAutofit/>
          </a:bodyPr>
          <a:lstStyle/>
          <a:p>
            <a:pPr marL="0" indent="0">
              <a:buNone/>
            </a:pPr>
            <a:r>
              <a:rPr lang="en-US" b="1" dirty="0"/>
              <a:t>Step:3</a:t>
            </a:r>
          </a:p>
          <a:p>
            <a:pPr marL="0" indent="0">
              <a:buNone/>
            </a:pPr>
            <a:r>
              <a:rPr lang="en-US" sz="2000" dirty="0"/>
              <a:t>The Step Function consists of three AWS Glue jobs, and upon completion, AWS SNS is used to send emails notifying subscribers about the status of these Glue jobs.</a:t>
            </a:r>
          </a:p>
          <a:p>
            <a:pPr marL="0" indent="0">
              <a:buNone/>
            </a:pPr>
            <a:r>
              <a:rPr lang="en-US" sz="2000" dirty="0"/>
              <a:t>1. Bronze Glue Job: This job processes the raw data obtained from the source. Without applying any transformations, the data is written to parquet files and stored in the Bronze S3 bucket. These files are partitioned using the `</a:t>
            </a:r>
            <a:r>
              <a:rPr lang="en-US" sz="2000" dirty="0" err="1"/>
              <a:t>batch_id</a:t>
            </a:r>
            <a:r>
              <a:rPr lang="en-US" sz="2000" dirty="0"/>
              <a:t>` column. The data can be accessed using AWS Athena, under specific tables in the `bronze` database, and is also available for integration into other data pipelines.</a:t>
            </a:r>
          </a:p>
          <a:p>
            <a:pPr marL="0" indent="0">
              <a:buNone/>
            </a:pPr>
            <a:r>
              <a:rPr lang="en-US" sz="2000" dirty="0"/>
              <a:t>2. Silver Glue Job: In this phase, the data undergoes minor transformations. Changes might include data type conversions, renaming columns, and other such adjustments. Once transformed, the data is loaded into an appropriate location, and it remains accessible via AWS Athena.</a:t>
            </a:r>
          </a:p>
          <a:p>
            <a:pPr marL="0" indent="0">
              <a:buNone/>
            </a:pPr>
            <a:r>
              <a:rPr lang="en-US" sz="2000" dirty="0"/>
              <a:t>3. Gold Glue Job: This is a more intensive transformation layer where major business logic is applied to the data. New columns might be derived from existing ones, for instance, `</a:t>
            </a:r>
            <a:r>
              <a:rPr lang="en-US" sz="2000" dirty="0" err="1"/>
              <a:t>delivery_time_taken</a:t>
            </a:r>
            <a:r>
              <a:rPr lang="en-US" sz="2000" dirty="0"/>
              <a:t>` and `</a:t>
            </a:r>
            <a:r>
              <a:rPr lang="en-US" sz="2000" dirty="0" err="1"/>
              <a:t>order_total_amount</a:t>
            </a:r>
            <a:r>
              <a:rPr lang="en-US" sz="2000" dirty="0"/>
              <a:t>`. After these transformations, the data is loaded into Amazon Redshift for further analysis and querying.</a:t>
            </a:r>
          </a:p>
          <a:p>
            <a:pPr marL="0" indent="0">
              <a:buNone/>
            </a:pPr>
            <a:endParaRPr lang="en-CA" sz="2000" dirty="0"/>
          </a:p>
        </p:txBody>
      </p:sp>
    </p:spTree>
    <p:extLst>
      <p:ext uri="{BB962C8B-B14F-4D97-AF65-F5344CB8AC3E}">
        <p14:creationId xmlns:p14="http://schemas.microsoft.com/office/powerpoint/2010/main" val="76012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9B8070-AAED-2CEE-DF20-1185C9396824}"/>
              </a:ext>
            </a:extLst>
          </p:cNvPr>
          <p:cNvSpPr txBox="1">
            <a:spLocks/>
          </p:cNvSpPr>
          <p:nvPr/>
        </p:nvSpPr>
        <p:spPr>
          <a:xfrm>
            <a:off x="594360" y="579120"/>
            <a:ext cx="10515600" cy="51812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Finally, the SNS Service is used to send out notifications. It publishes emails to subscribers, keeping them informed about the job's status.</a:t>
            </a:r>
          </a:p>
          <a:p>
            <a:pPr marL="0" indent="0">
              <a:buFont typeface="Arial" panose="020B0604020202020204" pitchFamily="34" charset="0"/>
              <a:buNone/>
            </a:pPr>
            <a:r>
              <a:rPr lang="en-US" dirty="0"/>
              <a:t>Step:4</a:t>
            </a:r>
          </a:p>
          <a:p>
            <a:pPr marL="0" indent="0">
              <a:buFont typeface="Arial" panose="020B0604020202020204" pitchFamily="34" charset="0"/>
              <a:buNone/>
            </a:pPr>
            <a:r>
              <a:rPr lang="en-CA" sz="2000" dirty="0"/>
              <a:t>The loaded data is available in redshift for creating dashboards.</a:t>
            </a:r>
          </a:p>
          <a:p>
            <a:pPr marL="0" indent="0">
              <a:buFont typeface="Arial" panose="020B0604020202020204" pitchFamily="34" charset="0"/>
              <a:buNone/>
            </a:pPr>
            <a:endParaRPr lang="en-CA" dirty="0"/>
          </a:p>
          <a:p>
            <a:endParaRPr lang="en-CA" dirty="0"/>
          </a:p>
        </p:txBody>
      </p:sp>
    </p:spTree>
    <p:extLst>
      <p:ext uri="{BB962C8B-B14F-4D97-AF65-F5344CB8AC3E}">
        <p14:creationId xmlns:p14="http://schemas.microsoft.com/office/powerpoint/2010/main" val="87014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53C9-3654-C425-0A90-A8168807A499}"/>
              </a:ext>
            </a:extLst>
          </p:cNvPr>
          <p:cNvSpPr>
            <a:spLocks noGrp="1"/>
          </p:cNvSpPr>
          <p:nvPr>
            <p:ph type="title"/>
          </p:nvPr>
        </p:nvSpPr>
        <p:spPr/>
        <p:txBody>
          <a:bodyPr/>
          <a:lstStyle/>
          <a:p>
            <a:pPr algn="l"/>
            <a:r>
              <a:rPr lang="en-US" b="1" i="0" dirty="0">
                <a:effectLst/>
                <a:latin typeface="Söhne"/>
              </a:rPr>
              <a:t>Challenge: Data Ingestion Delays or Failures</a:t>
            </a:r>
          </a:p>
        </p:txBody>
      </p:sp>
      <p:sp>
        <p:nvSpPr>
          <p:cNvPr id="3" name="Content Placeholder 2">
            <a:extLst>
              <a:ext uri="{FF2B5EF4-FFF2-40B4-BE49-F238E27FC236}">
                <a16:creationId xmlns:a16="http://schemas.microsoft.com/office/drawing/2014/main" id="{9A7ACCFE-B3CB-61FA-6C39-6B4B380F4A9B}"/>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Data Ingestion Delays or Failures</a:t>
            </a:r>
          </a:p>
          <a:p>
            <a:pPr algn="l"/>
            <a:r>
              <a:rPr lang="en-US" b="1" i="0" dirty="0">
                <a:solidFill>
                  <a:srgbClr val="374151"/>
                </a:solidFill>
                <a:effectLst/>
                <a:latin typeface="Söhne"/>
              </a:rPr>
              <a:t>Symptoms</a:t>
            </a:r>
            <a:r>
              <a:rPr lang="en-US" b="0" i="0" dirty="0">
                <a:solidFill>
                  <a:srgbClr val="374151"/>
                </a:solidFill>
                <a:effectLst/>
                <a:latin typeface="Söhne"/>
              </a:rPr>
              <a:t>: Data is not being ingested into the Bronze S3 bucket in a timely manner, causing delays in downstream processes.</a:t>
            </a:r>
          </a:p>
          <a:p>
            <a:pPr algn="l"/>
            <a:r>
              <a:rPr lang="en-US" b="1" i="0" dirty="0">
                <a:solidFill>
                  <a:srgbClr val="374151"/>
                </a:solidFill>
                <a:effectLst/>
                <a:latin typeface="Söhne"/>
              </a:rPr>
              <a:t>Possible Causes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Source systems are not exporting data properly.</a:t>
            </a:r>
          </a:p>
          <a:p>
            <a:pPr algn="l">
              <a:buFont typeface="Arial" panose="020B0604020202020204" pitchFamily="34" charset="0"/>
              <a:buChar char="•"/>
            </a:pPr>
            <a:r>
              <a:rPr lang="en-US" b="0" i="0" dirty="0">
                <a:solidFill>
                  <a:srgbClr val="374151"/>
                </a:solidFill>
                <a:effectLst/>
                <a:latin typeface="Söhne"/>
              </a:rPr>
              <a:t>Network connectivity issues.</a:t>
            </a:r>
          </a:p>
          <a:p>
            <a:pPr algn="l">
              <a:buFont typeface="Arial" panose="020B0604020202020204" pitchFamily="34" charset="0"/>
              <a:buChar char="•"/>
            </a:pPr>
            <a:r>
              <a:rPr lang="en-US" b="0" i="0" dirty="0">
                <a:solidFill>
                  <a:srgbClr val="374151"/>
                </a:solidFill>
                <a:effectLst/>
                <a:latin typeface="Söhne"/>
              </a:rPr>
              <a:t>AWS Lambda invocation issues.</a:t>
            </a:r>
          </a:p>
          <a:p>
            <a:pPr algn="l"/>
            <a:r>
              <a:rPr lang="en-US" b="1" i="0" dirty="0">
                <a:solidFill>
                  <a:srgbClr val="374151"/>
                </a:solidFill>
                <a:effectLst/>
                <a:latin typeface="Söhne"/>
              </a:rPr>
              <a:t>Troubleshooting Steps</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Check CloudWatch logs for Lambda to see if there are any execution errors or timeouts.</a:t>
            </a:r>
          </a:p>
          <a:p>
            <a:pPr algn="l">
              <a:buFont typeface="+mj-lt"/>
              <a:buAutoNum type="arabicPeriod"/>
            </a:pPr>
            <a:r>
              <a:rPr lang="en-US" b="0" i="0" dirty="0">
                <a:solidFill>
                  <a:srgbClr val="374151"/>
                </a:solidFill>
                <a:effectLst/>
                <a:latin typeface="Söhne"/>
              </a:rPr>
              <a:t>Monitor the source system's logs to verify data export operations.</a:t>
            </a:r>
          </a:p>
          <a:p>
            <a:pPr algn="l">
              <a:buFont typeface="+mj-lt"/>
              <a:buAutoNum type="arabicPeriod"/>
            </a:pPr>
            <a:r>
              <a:rPr lang="en-US" b="0" i="0" dirty="0">
                <a:solidFill>
                  <a:srgbClr val="374151"/>
                </a:solidFill>
                <a:effectLst/>
                <a:latin typeface="Söhne"/>
              </a:rPr>
              <a:t>Check the health and metrics of the data source system, looking for outages or disruptions.</a:t>
            </a:r>
          </a:p>
          <a:p>
            <a:pPr algn="l">
              <a:buFont typeface="+mj-lt"/>
              <a:buAutoNum type="arabicPeriod"/>
            </a:pPr>
            <a:r>
              <a:rPr lang="en-US" b="0" i="0" dirty="0">
                <a:solidFill>
                  <a:srgbClr val="374151"/>
                </a:solidFill>
                <a:effectLst/>
                <a:latin typeface="Söhne"/>
              </a:rPr>
              <a:t>Use AWS X-Ray or similar tools to trace data flow from source systems to the Bronze bucket.</a:t>
            </a:r>
          </a:p>
          <a:p>
            <a:endParaRPr lang="en-CA" dirty="0"/>
          </a:p>
        </p:txBody>
      </p:sp>
    </p:spTree>
    <p:extLst>
      <p:ext uri="{BB962C8B-B14F-4D97-AF65-F5344CB8AC3E}">
        <p14:creationId xmlns:p14="http://schemas.microsoft.com/office/powerpoint/2010/main" val="1280999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1042</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Data Pipeline and Analytics Workflow on AWS</vt:lpstr>
      <vt:lpstr>Introduction.</vt:lpstr>
      <vt:lpstr>Background</vt:lpstr>
      <vt:lpstr>Project Architecture</vt:lpstr>
      <vt:lpstr>Project Overview</vt:lpstr>
      <vt:lpstr>PowerPoint Presentation</vt:lpstr>
      <vt:lpstr>PowerPoint Presentation</vt:lpstr>
      <vt:lpstr>PowerPoint Presentation</vt:lpstr>
      <vt:lpstr>Challenge: Data Ingestion Delays or Failures</vt:lpstr>
      <vt:lpstr>Challenge: Glue Job Failures</vt:lpstr>
      <vt:lpstr>Challenge: Query Performance Issues in Athena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Pipeline and Analytics Workflow on AWS</dc:title>
  <dc:creator>Vinay Suram</dc:creator>
  <cp:lastModifiedBy>Vinay Suram</cp:lastModifiedBy>
  <cp:revision>1</cp:revision>
  <dcterms:created xsi:type="dcterms:W3CDTF">2023-10-28T23:32:13Z</dcterms:created>
  <dcterms:modified xsi:type="dcterms:W3CDTF">2023-10-29T01:28:34Z</dcterms:modified>
</cp:coreProperties>
</file>