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4" r:id="rId8"/>
    <p:sldId id="265" r:id="rId9"/>
    <p:sldId id="279" r:id="rId10"/>
    <p:sldId id="266" r:id="rId11"/>
    <p:sldId id="267" r:id="rId12"/>
    <p:sldId id="268" r:id="rId13"/>
    <p:sldId id="269" r:id="rId14"/>
    <p:sldId id="270" r:id="rId15"/>
    <p:sldId id="271" r:id="rId16"/>
    <p:sldId id="272" r:id="rId17"/>
    <p:sldId id="273" r:id="rId18"/>
    <p:sldId id="274" r:id="rId19"/>
    <p:sldId id="276" r:id="rId20"/>
    <p:sldId id="278" r:id="rId21"/>
    <p:sldId id="275" r:id="rId22"/>
    <p:sldId id="277"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2" d="100"/>
          <a:sy n="82" d="100"/>
        </p:scale>
        <p:origin x="-1474" y="-91"/>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2ADD81D-ED5D-4FFD-90B4-2E535D819F40}"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E3A0D-237E-4DAE-9FC0-A058D3B33D29}" type="slidenum">
              <a:rPr lang="en-US" smtClean="0"/>
              <a:t>‹#›</a:t>
            </a:fld>
            <a:endParaRPr lang="en-US"/>
          </a:p>
        </p:txBody>
      </p:sp>
    </p:spTree>
    <p:extLst>
      <p:ext uri="{BB962C8B-B14F-4D97-AF65-F5344CB8AC3E}">
        <p14:creationId xmlns:p14="http://schemas.microsoft.com/office/powerpoint/2010/main" val="33190969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DD81D-ED5D-4FFD-90B4-2E535D819F40}"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E3A0D-237E-4DAE-9FC0-A058D3B33D29}" type="slidenum">
              <a:rPr lang="en-US" smtClean="0"/>
              <a:t>‹#›</a:t>
            </a:fld>
            <a:endParaRPr lang="en-US"/>
          </a:p>
        </p:txBody>
      </p:sp>
    </p:spTree>
    <p:extLst>
      <p:ext uri="{BB962C8B-B14F-4D97-AF65-F5344CB8AC3E}">
        <p14:creationId xmlns:p14="http://schemas.microsoft.com/office/powerpoint/2010/main" val="382544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DD81D-ED5D-4FFD-90B4-2E535D819F40}"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E3A0D-237E-4DAE-9FC0-A058D3B33D29}" type="slidenum">
              <a:rPr lang="en-US" smtClean="0"/>
              <a:t>‹#›</a:t>
            </a:fld>
            <a:endParaRPr lang="en-US"/>
          </a:p>
        </p:txBody>
      </p:sp>
    </p:spTree>
    <p:extLst>
      <p:ext uri="{BB962C8B-B14F-4D97-AF65-F5344CB8AC3E}">
        <p14:creationId xmlns:p14="http://schemas.microsoft.com/office/powerpoint/2010/main" val="4132842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2ADD81D-ED5D-4FFD-90B4-2E535D819F40}"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E3A0D-237E-4DAE-9FC0-A058D3B33D29}" type="slidenum">
              <a:rPr lang="en-US" smtClean="0"/>
              <a:t>‹#›</a:t>
            </a:fld>
            <a:endParaRPr lang="en-US"/>
          </a:p>
        </p:txBody>
      </p:sp>
    </p:spTree>
    <p:extLst>
      <p:ext uri="{BB962C8B-B14F-4D97-AF65-F5344CB8AC3E}">
        <p14:creationId xmlns:p14="http://schemas.microsoft.com/office/powerpoint/2010/main" val="3420530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2ADD81D-ED5D-4FFD-90B4-2E535D819F40}" type="datetimeFigureOut">
              <a:rPr lang="en-US" smtClean="0"/>
              <a:t>2/15/2023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79E3A0D-237E-4DAE-9FC0-A058D3B33D29}" type="slidenum">
              <a:rPr lang="en-US" smtClean="0"/>
              <a:t>‹#›</a:t>
            </a:fld>
            <a:endParaRPr lang="en-US"/>
          </a:p>
        </p:txBody>
      </p:sp>
    </p:spTree>
    <p:extLst>
      <p:ext uri="{BB962C8B-B14F-4D97-AF65-F5344CB8AC3E}">
        <p14:creationId xmlns:p14="http://schemas.microsoft.com/office/powerpoint/2010/main" val="29869659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2ADD81D-ED5D-4FFD-90B4-2E535D819F40}"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E3A0D-237E-4DAE-9FC0-A058D3B33D29}" type="slidenum">
              <a:rPr lang="en-US" smtClean="0"/>
              <a:t>‹#›</a:t>
            </a:fld>
            <a:endParaRPr lang="en-US"/>
          </a:p>
        </p:txBody>
      </p:sp>
    </p:spTree>
    <p:extLst>
      <p:ext uri="{BB962C8B-B14F-4D97-AF65-F5344CB8AC3E}">
        <p14:creationId xmlns:p14="http://schemas.microsoft.com/office/powerpoint/2010/main" val="3863199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2ADD81D-ED5D-4FFD-90B4-2E535D819F40}" type="datetimeFigureOut">
              <a:rPr lang="en-US" smtClean="0"/>
              <a:t>2/15/2023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79E3A0D-237E-4DAE-9FC0-A058D3B33D29}" type="slidenum">
              <a:rPr lang="en-US" smtClean="0"/>
              <a:t>‹#›</a:t>
            </a:fld>
            <a:endParaRPr lang="en-US"/>
          </a:p>
        </p:txBody>
      </p:sp>
    </p:spTree>
    <p:extLst>
      <p:ext uri="{BB962C8B-B14F-4D97-AF65-F5344CB8AC3E}">
        <p14:creationId xmlns:p14="http://schemas.microsoft.com/office/powerpoint/2010/main" val="2566263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2ADD81D-ED5D-4FFD-90B4-2E535D819F40}" type="datetimeFigureOut">
              <a:rPr lang="en-US" smtClean="0"/>
              <a:t>2/15/2023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79E3A0D-237E-4DAE-9FC0-A058D3B33D29}" type="slidenum">
              <a:rPr lang="en-US" smtClean="0"/>
              <a:t>‹#›</a:t>
            </a:fld>
            <a:endParaRPr lang="en-US"/>
          </a:p>
        </p:txBody>
      </p:sp>
    </p:spTree>
    <p:extLst>
      <p:ext uri="{BB962C8B-B14F-4D97-AF65-F5344CB8AC3E}">
        <p14:creationId xmlns:p14="http://schemas.microsoft.com/office/powerpoint/2010/main" val="281198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ADD81D-ED5D-4FFD-90B4-2E535D819F40}" type="datetimeFigureOut">
              <a:rPr lang="en-US" smtClean="0"/>
              <a:t>2/15/2023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79E3A0D-237E-4DAE-9FC0-A058D3B33D29}" type="slidenum">
              <a:rPr lang="en-US" smtClean="0"/>
              <a:t>‹#›</a:t>
            </a:fld>
            <a:endParaRPr lang="en-US"/>
          </a:p>
        </p:txBody>
      </p:sp>
    </p:spTree>
    <p:extLst>
      <p:ext uri="{BB962C8B-B14F-4D97-AF65-F5344CB8AC3E}">
        <p14:creationId xmlns:p14="http://schemas.microsoft.com/office/powerpoint/2010/main" val="25109985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DD81D-ED5D-4FFD-90B4-2E535D819F40}"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E3A0D-237E-4DAE-9FC0-A058D3B33D29}" type="slidenum">
              <a:rPr lang="en-US" smtClean="0"/>
              <a:t>‹#›</a:t>
            </a:fld>
            <a:endParaRPr lang="en-US"/>
          </a:p>
        </p:txBody>
      </p:sp>
    </p:spTree>
    <p:extLst>
      <p:ext uri="{BB962C8B-B14F-4D97-AF65-F5344CB8AC3E}">
        <p14:creationId xmlns:p14="http://schemas.microsoft.com/office/powerpoint/2010/main" val="6582534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2ADD81D-ED5D-4FFD-90B4-2E535D819F40}" type="datetimeFigureOut">
              <a:rPr lang="en-US" smtClean="0"/>
              <a:t>2/15/2023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79E3A0D-237E-4DAE-9FC0-A058D3B33D29}" type="slidenum">
              <a:rPr lang="en-US" smtClean="0"/>
              <a:t>‹#›</a:t>
            </a:fld>
            <a:endParaRPr lang="en-US"/>
          </a:p>
        </p:txBody>
      </p:sp>
    </p:spTree>
    <p:extLst>
      <p:ext uri="{BB962C8B-B14F-4D97-AF65-F5344CB8AC3E}">
        <p14:creationId xmlns:p14="http://schemas.microsoft.com/office/powerpoint/2010/main" val="4038770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ADD81D-ED5D-4FFD-90B4-2E535D819F40}" type="datetimeFigureOut">
              <a:rPr lang="en-US" smtClean="0"/>
              <a:t>2/15/2023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9E3A0D-237E-4DAE-9FC0-A058D3B33D29}" type="slidenum">
              <a:rPr lang="en-US" smtClean="0"/>
              <a:t>‹#›</a:t>
            </a:fld>
            <a:endParaRPr lang="en-US"/>
          </a:p>
        </p:txBody>
      </p:sp>
    </p:spTree>
    <p:extLst>
      <p:ext uri="{BB962C8B-B14F-4D97-AF65-F5344CB8AC3E}">
        <p14:creationId xmlns:p14="http://schemas.microsoft.com/office/powerpoint/2010/main" val="385288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47800"/>
            <a:ext cx="7772400" cy="1470025"/>
          </a:xfrm>
        </p:spPr>
        <p:txBody>
          <a:bodyPr>
            <a:normAutofit fontScale="90000"/>
          </a:bodyPr>
          <a:lstStyle/>
          <a:p>
            <a:r>
              <a:rPr lang="en-US" dirty="0"/>
              <a:t>Exploratory Data Analysis </a:t>
            </a:r>
            <a:br>
              <a:rPr lang="en-US" dirty="0"/>
            </a:br>
            <a:r>
              <a:rPr lang="en-US" dirty="0" smtClean="0">
                <a:latin typeface="Arial Black" pitchFamily="34" charset="0"/>
              </a:rPr>
              <a:t>Employee </a:t>
            </a:r>
            <a:r>
              <a:rPr lang="en-US" dirty="0">
                <a:latin typeface="Arial Black" pitchFamily="34" charset="0"/>
              </a:rPr>
              <a:t>Attrition Rate</a:t>
            </a:r>
            <a:br>
              <a:rPr lang="en-US" dirty="0">
                <a:latin typeface="Arial Black" pitchFamily="34" charset="0"/>
              </a:rPr>
            </a:br>
            <a:endParaRPr lang="en-US" dirty="0">
              <a:latin typeface="Arial Black" pitchFamily="34" charset="0"/>
            </a:endParaRPr>
          </a:p>
        </p:txBody>
      </p:sp>
      <p:sp>
        <p:nvSpPr>
          <p:cNvPr id="3" name="Subtitle 2"/>
          <p:cNvSpPr>
            <a:spLocks noGrp="1"/>
          </p:cNvSpPr>
          <p:nvPr>
            <p:ph type="subTitle" idx="1"/>
          </p:nvPr>
        </p:nvSpPr>
        <p:spPr>
          <a:xfrm>
            <a:off x="533400" y="2819400"/>
            <a:ext cx="8077200" cy="1752600"/>
          </a:xfrm>
        </p:spPr>
        <p:txBody>
          <a:bodyPr>
            <a:normAutofit fontScale="85000" lnSpcReduction="10000"/>
          </a:bodyPr>
          <a:lstStyle/>
          <a:p>
            <a:r>
              <a:rPr lang="en-US" b="1" i="1" dirty="0"/>
              <a:t>Definition</a:t>
            </a:r>
            <a:r>
              <a:rPr lang="en-US" i="1" dirty="0"/>
              <a:t>: “Employee attrition is defined as the natural process by which employees leave the workforce — for example, through resignation for personal reasons or retirement — and are not immediately replaced.”</a:t>
            </a:r>
            <a:endParaRPr lang="en-US" dirty="0"/>
          </a:p>
        </p:txBody>
      </p:sp>
      <p:sp>
        <p:nvSpPr>
          <p:cNvPr id="4" name="TextBox 3"/>
          <p:cNvSpPr txBox="1"/>
          <p:nvPr/>
        </p:nvSpPr>
        <p:spPr>
          <a:xfrm>
            <a:off x="4800600" y="4800600"/>
            <a:ext cx="3962400" cy="954107"/>
          </a:xfrm>
          <a:prstGeom prst="rect">
            <a:avLst/>
          </a:prstGeom>
          <a:noFill/>
        </p:spPr>
        <p:txBody>
          <a:bodyPr wrap="square" rtlCol="0">
            <a:spAutoFit/>
          </a:bodyPr>
          <a:lstStyle/>
          <a:p>
            <a:r>
              <a:rPr lang="en-US" sz="2000" b="1" dirty="0" err="1" smtClean="0"/>
              <a:t>Vinay</a:t>
            </a:r>
            <a:r>
              <a:rPr lang="en-US" sz="2000" b="1" dirty="0" smtClean="0"/>
              <a:t> </a:t>
            </a:r>
            <a:r>
              <a:rPr lang="en-US" sz="2000" b="1" dirty="0" err="1" smtClean="0"/>
              <a:t>Sai</a:t>
            </a:r>
            <a:r>
              <a:rPr lang="en-US" sz="2000" b="1" dirty="0" smtClean="0"/>
              <a:t> . R</a:t>
            </a:r>
          </a:p>
          <a:p>
            <a:r>
              <a:rPr lang="en-US" dirty="0" smtClean="0"/>
              <a:t>Internship: Batch No - 3</a:t>
            </a:r>
          </a:p>
          <a:p>
            <a:r>
              <a:rPr lang="en-US" i="1" u="sng" dirty="0" smtClean="0">
                <a:solidFill>
                  <a:srgbClr val="0070C0"/>
                </a:solidFill>
              </a:rPr>
              <a:t>rangumudrivinaysai2001@gamail.com</a:t>
            </a:r>
            <a:endParaRPr lang="en-US" i="1" u="sng" dirty="0">
              <a:solidFill>
                <a:srgbClr val="0070C0"/>
              </a:solidFill>
            </a:endParaRPr>
          </a:p>
        </p:txBody>
      </p:sp>
    </p:spTree>
    <p:extLst>
      <p:ext uri="{BB962C8B-B14F-4D97-AF65-F5344CB8AC3E}">
        <p14:creationId xmlns:p14="http://schemas.microsoft.com/office/powerpoint/2010/main" val="19721040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Power </a:t>
            </a:r>
            <a:r>
              <a:rPr lang="en-US" dirty="0" smtClean="0"/>
              <a:t>Query Editor in </a:t>
            </a:r>
            <a:r>
              <a:rPr lang="en-US" dirty="0" smtClean="0"/>
              <a:t>Power BI</a:t>
            </a:r>
            <a:endParaRPr lang="en-US" dirty="0"/>
          </a:p>
        </p:txBody>
      </p:sp>
      <p:sp>
        <p:nvSpPr>
          <p:cNvPr id="3" name="Content Placeholder 2"/>
          <p:cNvSpPr>
            <a:spLocks noGrp="1"/>
          </p:cNvSpPr>
          <p:nvPr>
            <p:ph idx="1"/>
          </p:nvPr>
        </p:nvSpPr>
        <p:spPr>
          <a:xfrm>
            <a:off x="463421" y="1143000"/>
            <a:ext cx="8229600" cy="4525963"/>
          </a:xfrm>
        </p:spPr>
        <p:txBody>
          <a:bodyPr/>
          <a:lstStyle/>
          <a:p>
            <a:r>
              <a:rPr lang="en-US" dirty="0"/>
              <a:t> Educational </a:t>
            </a:r>
            <a:r>
              <a:rPr lang="en-US" dirty="0" smtClean="0"/>
              <a:t>Level:</a:t>
            </a:r>
          </a:p>
          <a:p>
            <a:pPr marL="0" indent="0">
              <a:buNone/>
            </a:pP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394" t="3224" r="1770" b="3656"/>
          <a:stretch/>
        </p:blipFill>
        <p:spPr>
          <a:xfrm>
            <a:off x="381000" y="1752600"/>
            <a:ext cx="8487544" cy="4288972"/>
          </a:xfrm>
          <a:prstGeom prst="rect">
            <a:avLst/>
          </a:prstGeom>
        </p:spPr>
      </p:pic>
    </p:spTree>
    <p:extLst>
      <p:ext uri="{BB962C8B-B14F-4D97-AF65-F5344CB8AC3E}">
        <p14:creationId xmlns:p14="http://schemas.microsoft.com/office/powerpoint/2010/main" val="30167932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229600" cy="6477000"/>
          </a:xfrm>
        </p:spPr>
        <p:txBody>
          <a:bodyPr>
            <a:normAutofit fontScale="70000" lnSpcReduction="20000"/>
          </a:bodyPr>
          <a:lstStyle/>
          <a:p>
            <a:r>
              <a:rPr lang="en-US" dirty="0" smtClean="0"/>
              <a:t> Educational Level:</a:t>
            </a:r>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pPr marL="0" indent="0">
              <a:buNone/>
            </a:pPr>
            <a:endParaRPr lang="en-US" dirty="0"/>
          </a:p>
          <a:p>
            <a:endParaRPr lang="en-US" dirty="0" smtClean="0"/>
          </a:p>
          <a:p>
            <a:endParaRPr lang="en-US" dirty="0"/>
          </a:p>
          <a:p>
            <a:endParaRPr lang="en-US" dirty="0" smtClean="0"/>
          </a:p>
          <a:p>
            <a:endParaRPr lang="en-US" dirty="0" smtClean="0"/>
          </a:p>
          <a:p>
            <a:r>
              <a:rPr lang="en-US" dirty="0"/>
              <a:t>1 ‘Below College’ 2 ‘College’ 3 ‘Bachelor’ 4 ‘Master’ 5 ‘Doctor’</a:t>
            </a:r>
          </a:p>
          <a:p>
            <a:r>
              <a:rPr lang="en-US" dirty="0"/>
              <a:t>There is some correlation among the attrition rates in the educational levels. With lower education level employees having higher attrition rates.</a:t>
            </a:r>
          </a:p>
          <a:p>
            <a:r>
              <a:rPr lang="en-US" dirty="0"/>
              <a:t>b) Educational Field: Business and technical employees seem to have a higher tendency to leave the company than medical field employees</a:t>
            </a:r>
            <a:r>
              <a:rPr lang="en-US" dirty="0" smtClean="0"/>
              <a:t>.</a:t>
            </a:r>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8670" t="13625" r="24142" b="18676"/>
          <a:stretch/>
        </p:blipFill>
        <p:spPr>
          <a:xfrm>
            <a:off x="1447800" y="838200"/>
            <a:ext cx="5562600" cy="3517641"/>
          </a:xfrm>
          <a:prstGeom prst="rect">
            <a:avLst/>
          </a:prstGeom>
        </p:spPr>
      </p:pic>
    </p:spTree>
    <p:extLst>
      <p:ext uri="{BB962C8B-B14F-4D97-AF65-F5344CB8AC3E}">
        <p14:creationId xmlns:p14="http://schemas.microsoft.com/office/powerpoint/2010/main" val="37040891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04800"/>
            <a:ext cx="8686800" cy="4525963"/>
          </a:xfrm>
        </p:spPr>
        <p:txBody>
          <a:bodyPr>
            <a:normAutofit/>
          </a:bodyPr>
          <a:lstStyle/>
          <a:p>
            <a:r>
              <a:rPr lang="en-US" sz="3600" dirty="0" smtClean="0"/>
              <a:t>Environment Satisfaction</a:t>
            </a:r>
            <a:endParaRPr lang="en-US" sz="3600" dirty="0"/>
          </a:p>
        </p:txBody>
      </p:sp>
      <p:pic>
        <p:nvPicPr>
          <p:cNvPr id="8" name="Picture 7"/>
          <p:cNvPicPr>
            <a:picLocks noChangeAspect="1"/>
          </p:cNvPicPr>
          <p:nvPr/>
        </p:nvPicPr>
        <p:blipFill rotWithShape="1">
          <a:blip r:embed="rId2">
            <a:extLst>
              <a:ext uri="{28A0092B-C50C-407E-A947-70E740481C1C}">
                <a14:useLocalDpi xmlns:a14="http://schemas.microsoft.com/office/drawing/2010/main" val="0"/>
              </a:ext>
            </a:extLst>
          </a:blip>
          <a:srcRect l="2814" t="3454" r="2076" b="4474"/>
          <a:stretch/>
        </p:blipFill>
        <p:spPr>
          <a:xfrm>
            <a:off x="401214" y="1295400"/>
            <a:ext cx="8406883" cy="4029270"/>
          </a:xfrm>
          <a:prstGeom prst="rect">
            <a:avLst/>
          </a:prstGeom>
        </p:spPr>
      </p:pic>
      <p:sp>
        <p:nvSpPr>
          <p:cNvPr id="10" name="TextBox 9"/>
          <p:cNvSpPr txBox="1"/>
          <p:nvPr/>
        </p:nvSpPr>
        <p:spPr>
          <a:xfrm>
            <a:off x="152399" y="5486399"/>
            <a:ext cx="8655697" cy="461665"/>
          </a:xfrm>
          <a:prstGeom prst="rect">
            <a:avLst/>
          </a:prstGeom>
          <a:noFill/>
        </p:spPr>
        <p:txBody>
          <a:bodyPr wrap="square" rtlCol="0">
            <a:spAutoFit/>
          </a:bodyPr>
          <a:lstStyle/>
          <a:p>
            <a:r>
              <a:rPr lang="en-US" sz="2400" dirty="0" smtClean="0">
                <a:solidFill>
                  <a:srgbClr val="FF0000"/>
                </a:solidFill>
              </a:rPr>
              <a:t>Environment Satisfaction: </a:t>
            </a:r>
            <a:r>
              <a:rPr lang="en-US" sz="2400" dirty="0"/>
              <a:t>1 ‘Low’ 2 ‘Medium’ 3 ‘High’ 4 ‘Very High’</a:t>
            </a:r>
          </a:p>
        </p:txBody>
      </p:sp>
    </p:spTree>
    <p:extLst>
      <p:ext uri="{BB962C8B-B14F-4D97-AF65-F5344CB8AC3E}">
        <p14:creationId xmlns:p14="http://schemas.microsoft.com/office/powerpoint/2010/main" val="218750475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marL="571500" indent="-571500" algn="l">
              <a:buFont typeface="Arial" pitchFamily="34" charset="0"/>
              <a:buChar char="•"/>
            </a:pPr>
            <a:r>
              <a:rPr lang="en-US" sz="4000" dirty="0" smtClean="0"/>
              <a:t>Job Involvement</a:t>
            </a:r>
            <a:endParaRPr lang="en-US" sz="4000"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2480" t="3327" r="2164" b="3543"/>
          <a:stretch/>
        </p:blipFill>
        <p:spPr>
          <a:xfrm>
            <a:off x="382554" y="1143000"/>
            <a:ext cx="8406883" cy="4030825"/>
          </a:xfrm>
          <a:prstGeom prst="rect">
            <a:avLst/>
          </a:prstGeom>
        </p:spPr>
      </p:pic>
      <p:sp>
        <p:nvSpPr>
          <p:cNvPr id="4" name="TextBox 3"/>
          <p:cNvSpPr txBox="1"/>
          <p:nvPr/>
        </p:nvSpPr>
        <p:spPr>
          <a:xfrm>
            <a:off x="281472" y="5410200"/>
            <a:ext cx="8710128" cy="523220"/>
          </a:xfrm>
          <a:prstGeom prst="rect">
            <a:avLst/>
          </a:prstGeom>
          <a:noFill/>
        </p:spPr>
        <p:txBody>
          <a:bodyPr wrap="square" rtlCol="0">
            <a:spAutoFit/>
          </a:bodyPr>
          <a:lstStyle/>
          <a:p>
            <a:r>
              <a:rPr lang="en-US" sz="2800" dirty="0" smtClean="0">
                <a:solidFill>
                  <a:srgbClr val="FF0000"/>
                </a:solidFill>
              </a:rPr>
              <a:t>Job Involvement:  </a:t>
            </a:r>
            <a:r>
              <a:rPr lang="en-US" sz="2800" dirty="0"/>
              <a:t>1 ‘Low’ 2 ‘Medium’ 3 ‘High’ 4 ‘Very High’</a:t>
            </a:r>
          </a:p>
        </p:txBody>
      </p:sp>
    </p:spTree>
    <p:extLst>
      <p:ext uri="{BB962C8B-B14F-4D97-AF65-F5344CB8AC3E}">
        <p14:creationId xmlns:p14="http://schemas.microsoft.com/office/powerpoint/2010/main" val="733429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marL="571500" indent="-571500" algn="l">
              <a:buFont typeface="Arial" pitchFamily="34" charset="0"/>
              <a:buChar char="•"/>
            </a:pPr>
            <a:r>
              <a:rPr lang="en-US" dirty="0" smtClean="0"/>
              <a:t>Job Satisfaction</a:t>
            </a:r>
            <a:endParaRPr lang="en-US"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952" t="3542" r="2269" b="3328"/>
          <a:stretch/>
        </p:blipFill>
        <p:spPr>
          <a:xfrm>
            <a:off x="367004" y="1143000"/>
            <a:ext cx="8444204" cy="4030826"/>
          </a:xfrm>
          <a:prstGeom prst="rect">
            <a:avLst/>
          </a:prstGeom>
        </p:spPr>
      </p:pic>
      <p:sp>
        <p:nvSpPr>
          <p:cNvPr id="4" name="TextBox 3"/>
          <p:cNvSpPr txBox="1"/>
          <p:nvPr/>
        </p:nvSpPr>
        <p:spPr>
          <a:xfrm>
            <a:off x="367004" y="5334000"/>
            <a:ext cx="8548396" cy="523220"/>
          </a:xfrm>
          <a:prstGeom prst="rect">
            <a:avLst/>
          </a:prstGeom>
          <a:noFill/>
        </p:spPr>
        <p:txBody>
          <a:bodyPr wrap="square" rtlCol="0">
            <a:spAutoFit/>
          </a:bodyPr>
          <a:lstStyle/>
          <a:p>
            <a:r>
              <a:rPr lang="en-US" sz="2800" dirty="0" smtClean="0">
                <a:solidFill>
                  <a:srgbClr val="FF0000"/>
                </a:solidFill>
              </a:rPr>
              <a:t>Job Satisfaction: </a:t>
            </a:r>
            <a:r>
              <a:rPr lang="en-US" sz="2800" dirty="0"/>
              <a:t>1 ‘Low’ 2 ‘Medium’ 3 ‘High’ 4 ‘Very High</a:t>
            </a:r>
            <a:r>
              <a:rPr lang="en-US" sz="2000" dirty="0"/>
              <a:t>’</a:t>
            </a:r>
          </a:p>
        </p:txBody>
      </p:sp>
    </p:spTree>
    <p:extLst>
      <p:ext uri="{BB962C8B-B14F-4D97-AF65-F5344CB8AC3E}">
        <p14:creationId xmlns:p14="http://schemas.microsoft.com/office/powerpoint/2010/main" val="110475050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229600" cy="4525963"/>
          </a:xfrm>
        </p:spPr>
        <p:txBody>
          <a:bodyPr/>
          <a:lstStyle/>
          <a:p>
            <a:r>
              <a:rPr lang="en-US" dirty="0" smtClean="0"/>
              <a:t>Work Life Balance</a:t>
            </a:r>
          </a:p>
          <a:p>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2375" t="4405" r="2058" b="3543"/>
          <a:stretch/>
        </p:blipFill>
        <p:spPr>
          <a:xfrm>
            <a:off x="373223" y="1143000"/>
            <a:ext cx="8425543" cy="3984171"/>
          </a:xfrm>
          <a:prstGeom prst="rect">
            <a:avLst/>
          </a:prstGeom>
        </p:spPr>
      </p:pic>
      <p:sp>
        <p:nvSpPr>
          <p:cNvPr id="7" name="TextBox 6"/>
          <p:cNvSpPr txBox="1"/>
          <p:nvPr/>
        </p:nvSpPr>
        <p:spPr>
          <a:xfrm>
            <a:off x="457200" y="5127171"/>
            <a:ext cx="8229600" cy="523220"/>
          </a:xfrm>
          <a:prstGeom prst="rect">
            <a:avLst/>
          </a:prstGeom>
          <a:noFill/>
        </p:spPr>
        <p:txBody>
          <a:bodyPr wrap="square" rtlCol="0">
            <a:spAutoFit/>
          </a:bodyPr>
          <a:lstStyle/>
          <a:p>
            <a:r>
              <a:rPr lang="en-US" sz="2800" dirty="0" smtClean="0">
                <a:solidFill>
                  <a:srgbClr val="FF0000"/>
                </a:solidFill>
              </a:rPr>
              <a:t>Work Life Balance: </a:t>
            </a:r>
            <a:r>
              <a:rPr lang="en-US" sz="2800" dirty="0"/>
              <a:t>1 ‘Bad’ 2 ‘Good’ 3 ‘Better’ 4 ‘Best’</a:t>
            </a:r>
          </a:p>
        </p:txBody>
      </p:sp>
    </p:spTree>
    <p:extLst>
      <p:ext uri="{BB962C8B-B14F-4D97-AF65-F5344CB8AC3E}">
        <p14:creationId xmlns:p14="http://schemas.microsoft.com/office/powerpoint/2010/main" val="18369046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sz="4000" dirty="0"/>
              <a:t>Satisfaction and </a:t>
            </a:r>
            <a:r>
              <a:rPr lang="en-US" sz="4000" dirty="0" smtClean="0"/>
              <a:t>Well-Being</a:t>
            </a:r>
            <a:endParaRPr lang="en-US" sz="4000" dirty="0"/>
          </a:p>
        </p:txBody>
      </p:sp>
      <p:sp>
        <p:nvSpPr>
          <p:cNvPr id="3" name="Content Placeholder 2"/>
          <p:cNvSpPr>
            <a:spLocks noGrp="1"/>
          </p:cNvSpPr>
          <p:nvPr>
            <p:ph idx="1"/>
          </p:nvPr>
        </p:nvSpPr>
        <p:spPr>
          <a:xfrm>
            <a:off x="381000" y="1295400"/>
            <a:ext cx="8229600" cy="4525963"/>
          </a:xfrm>
        </p:spPr>
        <p:txBody>
          <a:bodyPr>
            <a:normAutofit/>
          </a:bodyPr>
          <a:lstStyle/>
          <a:p>
            <a:pPr algn="just"/>
            <a:r>
              <a:rPr lang="en-US" sz="2400" dirty="0"/>
              <a:t>Intuitively, it can be clearly seen that dissatisfied employees having lower satisfaction and poor work life balance tend to </a:t>
            </a:r>
            <a:r>
              <a:rPr lang="en-US" sz="2400" dirty="0" smtClean="0"/>
              <a:t>have </a:t>
            </a:r>
            <a:r>
              <a:rPr lang="en-US" sz="2400" dirty="0"/>
              <a:t>a higher attrition rate than their other counterparts.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35" t="6828" r="6400" b="3255"/>
          <a:stretch/>
        </p:blipFill>
        <p:spPr>
          <a:xfrm>
            <a:off x="469392" y="1371600"/>
            <a:ext cx="8089392" cy="4754880"/>
          </a:xfrm>
          <a:prstGeom prst="rect">
            <a:avLst/>
          </a:prstGeom>
        </p:spPr>
      </p:pic>
    </p:spTree>
    <p:extLst>
      <p:ext uri="{BB962C8B-B14F-4D97-AF65-F5344CB8AC3E}">
        <p14:creationId xmlns:p14="http://schemas.microsoft.com/office/powerpoint/2010/main" val="289278485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pPr algn="l"/>
            <a:r>
              <a:rPr lang="en-US" dirty="0"/>
              <a:t>Job Level and Job </a:t>
            </a:r>
            <a:r>
              <a:rPr lang="en-US" dirty="0" smtClean="0"/>
              <a:t>Role</a:t>
            </a:r>
            <a:endParaRPr lang="en-US" dirty="0"/>
          </a:p>
        </p:txBody>
      </p:sp>
      <p:sp>
        <p:nvSpPr>
          <p:cNvPr id="3" name="Content Placeholder 2"/>
          <p:cNvSpPr>
            <a:spLocks noGrp="1"/>
          </p:cNvSpPr>
          <p:nvPr>
            <p:ph idx="1"/>
          </p:nvPr>
        </p:nvSpPr>
        <p:spPr>
          <a:xfrm>
            <a:off x="480525" y="990600"/>
            <a:ext cx="8229600" cy="4525963"/>
          </a:xfrm>
        </p:spPr>
        <p:txBody>
          <a:bodyPr/>
          <a:lstStyle/>
          <a:p>
            <a:r>
              <a:rPr lang="en-US" b="1" dirty="0" smtClean="0"/>
              <a:t>Job Role</a:t>
            </a:r>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4286" t="8801" r="13775" b="15504"/>
          <a:stretch/>
        </p:blipFill>
        <p:spPr>
          <a:xfrm>
            <a:off x="1306283" y="1600201"/>
            <a:ext cx="6923317" cy="4267200"/>
          </a:xfrm>
          <a:prstGeom prst="rect">
            <a:avLst/>
          </a:prstGeom>
        </p:spPr>
      </p:pic>
      <p:sp>
        <p:nvSpPr>
          <p:cNvPr id="6" name="TextBox 5"/>
          <p:cNvSpPr txBox="1"/>
          <p:nvPr/>
        </p:nvSpPr>
        <p:spPr>
          <a:xfrm>
            <a:off x="533400" y="5867401"/>
            <a:ext cx="7848600" cy="830997"/>
          </a:xfrm>
          <a:prstGeom prst="rect">
            <a:avLst/>
          </a:prstGeom>
          <a:noFill/>
        </p:spPr>
        <p:txBody>
          <a:bodyPr wrap="square" rtlCol="0">
            <a:spAutoFit/>
          </a:bodyPr>
          <a:lstStyle/>
          <a:p>
            <a:r>
              <a:rPr lang="en-US" sz="2400" dirty="0">
                <a:solidFill>
                  <a:srgbClr val="FF0000"/>
                </a:solidFill>
              </a:rPr>
              <a:t>Job Role: </a:t>
            </a:r>
            <a:r>
              <a:rPr lang="en-US" sz="2400" dirty="0"/>
              <a:t>Sales Representatives followed by Human Resources and Lab </a:t>
            </a:r>
            <a:r>
              <a:rPr lang="en-US" sz="2400" dirty="0" err="1"/>
              <a:t>Tehnicians</a:t>
            </a:r>
            <a:r>
              <a:rPr lang="en-US" sz="2400" dirty="0"/>
              <a:t> tend to leave the company the most.</a:t>
            </a:r>
          </a:p>
        </p:txBody>
      </p:sp>
    </p:spTree>
    <p:extLst>
      <p:ext uri="{BB962C8B-B14F-4D97-AF65-F5344CB8AC3E}">
        <p14:creationId xmlns:p14="http://schemas.microsoft.com/office/powerpoint/2010/main" val="6730628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762000"/>
            <a:ext cx="8229600" cy="4525963"/>
          </a:xfrm>
        </p:spPr>
        <p:txBody>
          <a:bodyPr/>
          <a:lstStyle/>
          <a:p>
            <a:r>
              <a:rPr lang="en-US" b="1" dirty="0"/>
              <a:t>Job </a:t>
            </a:r>
            <a:r>
              <a:rPr lang="en-US" b="1" dirty="0" smtClean="0"/>
              <a:t>Level</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27245" t="18504" r="28469" b="21151"/>
          <a:stretch/>
        </p:blipFill>
        <p:spPr>
          <a:xfrm>
            <a:off x="1295400" y="1447800"/>
            <a:ext cx="6324600" cy="4191000"/>
          </a:xfrm>
          <a:prstGeom prst="rect">
            <a:avLst/>
          </a:prstGeom>
        </p:spPr>
      </p:pic>
      <p:sp>
        <p:nvSpPr>
          <p:cNvPr id="6" name="TextBox 5"/>
          <p:cNvSpPr txBox="1"/>
          <p:nvPr/>
        </p:nvSpPr>
        <p:spPr>
          <a:xfrm>
            <a:off x="533400" y="5791200"/>
            <a:ext cx="8229600" cy="830997"/>
          </a:xfrm>
          <a:prstGeom prst="rect">
            <a:avLst/>
          </a:prstGeom>
          <a:noFill/>
        </p:spPr>
        <p:txBody>
          <a:bodyPr wrap="square" rtlCol="0">
            <a:spAutoFit/>
          </a:bodyPr>
          <a:lstStyle/>
          <a:p>
            <a:r>
              <a:rPr lang="en-US" sz="2400" dirty="0" smtClean="0">
                <a:solidFill>
                  <a:srgbClr val="FF0000"/>
                </a:solidFill>
              </a:rPr>
              <a:t>Job </a:t>
            </a:r>
            <a:r>
              <a:rPr lang="en-US" sz="2400" dirty="0">
                <a:solidFill>
                  <a:srgbClr val="FF0000"/>
                </a:solidFill>
              </a:rPr>
              <a:t>Level: </a:t>
            </a:r>
            <a:r>
              <a:rPr lang="en-US" sz="2400" dirty="0"/>
              <a:t>Less experienced employees comprise of a higher proportion of employees leaving the company.</a:t>
            </a:r>
          </a:p>
        </p:txBody>
      </p:sp>
    </p:spTree>
    <p:extLst>
      <p:ext uri="{BB962C8B-B14F-4D97-AF65-F5344CB8AC3E}">
        <p14:creationId xmlns:p14="http://schemas.microsoft.com/office/powerpoint/2010/main" val="298314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208" y="228600"/>
            <a:ext cx="8229600" cy="639762"/>
          </a:xfrm>
        </p:spPr>
        <p:txBody>
          <a:bodyPr>
            <a:noAutofit/>
          </a:bodyPr>
          <a:lstStyle/>
          <a:p>
            <a:r>
              <a:rPr lang="en-US" sz="3200" dirty="0" smtClean="0"/>
              <a:t>Average Income By Job Role and Attrition Status</a:t>
            </a:r>
            <a:endParaRPr lang="en-US" sz="3200" dirty="0"/>
          </a:p>
        </p:txBody>
      </p:sp>
      <p:pic>
        <p:nvPicPr>
          <p:cNvPr id="4" name="Content Placeholder 3"/>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2072" t="7731" r="13279" b="3621"/>
          <a:stretch/>
        </p:blipFill>
        <p:spPr>
          <a:xfrm>
            <a:off x="990600" y="1066800"/>
            <a:ext cx="6624735" cy="4012163"/>
          </a:xfrm>
        </p:spPr>
      </p:pic>
      <p:sp>
        <p:nvSpPr>
          <p:cNvPr id="5" name="TextBox 4"/>
          <p:cNvSpPr txBox="1"/>
          <p:nvPr/>
        </p:nvSpPr>
        <p:spPr>
          <a:xfrm>
            <a:off x="304800" y="5253334"/>
            <a:ext cx="8458200" cy="1200329"/>
          </a:xfrm>
          <a:prstGeom prst="rect">
            <a:avLst/>
          </a:prstGeom>
          <a:noFill/>
        </p:spPr>
        <p:txBody>
          <a:bodyPr wrap="square" rtlCol="0">
            <a:spAutoFit/>
          </a:bodyPr>
          <a:lstStyle/>
          <a:p>
            <a:pPr marL="285750" indent="-285750">
              <a:buFont typeface="Arial" pitchFamily="34" charset="0"/>
              <a:buChar char="•"/>
            </a:pPr>
            <a:r>
              <a:rPr lang="en-US" dirty="0"/>
              <a:t>I try to analyze the income per each job </a:t>
            </a:r>
            <a:r>
              <a:rPr lang="en-US" dirty="0" smtClean="0"/>
              <a:t>Role. </a:t>
            </a:r>
            <a:r>
              <a:rPr lang="en-US" dirty="0"/>
              <a:t>In the plot above shows us that for the same level of </a:t>
            </a:r>
            <a:r>
              <a:rPr lang="en-US" i="1" dirty="0"/>
              <a:t>Job Satisfaction</a:t>
            </a:r>
            <a:r>
              <a:rPr lang="en-US" dirty="0"/>
              <a:t> Score there is a big gap of (median) income between those who leave the company and those who stay</a:t>
            </a:r>
            <a:r>
              <a:rPr lang="en-US" dirty="0" smtClean="0"/>
              <a:t>.</a:t>
            </a:r>
          </a:p>
          <a:p>
            <a:pPr marL="285750" indent="-285750">
              <a:buFont typeface="Arial" pitchFamily="34" charset="0"/>
              <a:buChar char="•"/>
            </a:pPr>
            <a:r>
              <a:rPr lang="en-US" dirty="0" smtClean="0"/>
              <a:t>Manger position in a Job Role Is height </a:t>
            </a:r>
            <a:r>
              <a:rPr lang="en-US" dirty="0" err="1" smtClean="0"/>
              <a:t>payed</a:t>
            </a:r>
            <a:r>
              <a:rPr lang="en-US" dirty="0" smtClean="0"/>
              <a:t> position.</a:t>
            </a:r>
            <a:endParaRPr lang="en-US" dirty="0"/>
          </a:p>
        </p:txBody>
      </p:sp>
    </p:spTree>
    <p:extLst>
      <p:ext uri="{BB962C8B-B14F-4D97-AF65-F5344CB8AC3E}">
        <p14:creationId xmlns:p14="http://schemas.microsoft.com/office/powerpoint/2010/main" val="38753991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pPr algn="l"/>
            <a:r>
              <a:rPr lang="en-US" sz="3600" dirty="0"/>
              <a:t>I</a:t>
            </a:r>
            <a:r>
              <a:rPr lang="en-US" sz="3600" dirty="0" smtClean="0"/>
              <a:t>ntroduction</a:t>
            </a:r>
            <a:endParaRPr lang="en-US" sz="3600" dirty="0"/>
          </a:p>
        </p:txBody>
      </p:sp>
      <p:sp>
        <p:nvSpPr>
          <p:cNvPr id="3" name="Content Placeholder 2"/>
          <p:cNvSpPr>
            <a:spLocks noGrp="1"/>
          </p:cNvSpPr>
          <p:nvPr>
            <p:ph idx="1"/>
          </p:nvPr>
        </p:nvSpPr>
        <p:spPr>
          <a:xfrm>
            <a:off x="457200" y="1066800"/>
            <a:ext cx="8229600" cy="4953000"/>
          </a:xfrm>
        </p:spPr>
        <p:txBody>
          <a:bodyPr>
            <a:noAutofit/>
          </a:bodyPr>
          <a:lstStyle/>
          <a:p>
            <a:r>
              <a:rPr lang="en-US" sz="2300" dirty="0"/>
              <a:t>Attrition of employees can’t be avoided. </a:t>
            </a:r>
            <a:endParaRPr lang="en-US" sz="2300" dirty="0" smtClean="0"/>
          </a:p>
          <a:p>
            <a:pPr algn="just"/>
            <a:r>
              <a:rPr lang="en-US" sz="2300" dirty="0" smtClean="0"/>
              <a:t>Some </a:t>
            </a:r>
            <a:r>
              <a:rPr lang="en-US" sz="2300" dirty="0"/>
              <a:t>employees leave the company as they reach their retirement age, while many leave due to many factors such as, but not limited to, lower satisfaction rate, lower pay rate, and toxic work environment. </a:t>
            </a:r>
            <a:endParaRPr lang="en-US" sz="2300" dirty="0" smtClean="0"/>
          </a:p>
          <a:p>
            <a:pPr algn="just"/>
            <a:r>
              <a:rPr lang="en-US" sz="2300" dirty="0" smtClean="0"/>
              <a:t>Measuring </a:t>
            </a:r>
            <a:r>
              <a:rPr lang="en-US" sz="2300" dirty="0"/>
              <a:t>attrition can uncover many answers related to the functioning within the </a:t>
            </a:r>
            <a:r>
              <a:rPr lang="en-US" sz="2300" dirty="0" smtClean="0"/>
              <a:t>organization</a:t>
            </a:r>
            <a:r>
              <a:rPr lang="en-US" sz="2300" dirty="0"/>
              <a:t>. </a:t>
            </a:r>
            <a:endParaRPr lang="en-US" sz="2300" dirty="0" smtClean="0"/>
          </a:p>
          <a:p>
            <a:pPr algn="just"/>
            <a:r>
              <a:rPr lang="en-US" sz="2300" dirty="0" smtClean="0"/>
              <a:t>Higher </a:t>
            </a:r>
            <a:r>
              <a:rPr lang="en-US" sz="2300" dirty="0"/>
              <a:t>attrition rates signal a need for further </a:t>
            </a:r>
            <a:r>
              <a:rPr lang="en-US" sz="2300" dirty="0" smtClean="0"/>
              <a:t>investigation</a:t>
            </a:r>
          </a:p>
          <a:p>
            <a:pPr algn="just"/>
            <a:r>
              <a:rPr lang="en-US" sz="2300" dirty="0"/>
              <a:t>Once the dataset has been imported, we inspect the dataset to ensure whether each column in the dataset contains values that make practical sense. </a:t>
            </a:r>
            <a:endParaRPr lang="en-US" sz="2300" dirty="0" smtClean="0"/>
          </a:p>
          <a:p>
            <a:pPr algn="just"/>
            <a:r>
              <a:rPr lang="en-US" sz="2300" dirty="0" smtClean="0"/>
              <a:t>In </a:t>
            </a:r>
            <a:r>
              <a:rPr lang="en-US" sz="2300" dirty="0"/>
              <a:t>simpler terms, we follow a series of checklists such as checking for outliers, missing values, distribution of each variable and many other basic inspections before diving into the dataset.</a:t>
            </a:r>
          </a:p>
        </p:txBody>
      </p:sp>
    </p:spTree>
    <p:extLst>
      <p:ext uri="{BB962C8B-B14F-4D97-AF65-F5344CB8AC3E}">
        <p14:creationId xmlns:p14="http://schemas.microsoft.com/office/powerpoint/2010/main" val="15244517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pPr algn="l"/>
            <a:r>
              <a:rPr lang="en-US" dirty="0" smtClean="0"/>
              <a:t>Gender and Marital status</a:t>
            </a:r>
            <a:endParaRPr lang="en-US" dirty="0"/>
          </a:p>
        </p:txBody>
      </p:sp>
      <p:sp>
        <p:nvSpPr>
          <p:cNvPr id="3" name="Content Placeholder 2"/>
          <p:cNvSpPr>
            <a:spLocks noGrp="1"/>
          </p:cNvSpPr>
          <p:nvPr>
            <p:ph idx="1"/>
          </p:nvPr>
        </p:nvSpPr>
        <p:spPr>
          <a:xfrm>
            <a:off x="381000" y="1295400"/>
            <a:ext cx="8229600" cy="4525963"/>
          </a:xfrm>
        </p:spPr>
        <p:txBody>
          <a:bodyPr/>
          <a:lstStyle/>
          <a:p>
            <a:r>
              <a:rPr lang="en-US" dirty="0" smtClean="0"/>
              <a:t>Attrition Rate Per Gender and Marital status</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16530" t="10211" r="13776" b="12859"/>
          <a:stretch/>
        </p:blipFill>
        <p:spPr>
          <a:xfrm>
            <a:off x="1304731" y="1981200"/>
            <a:ext cx="6593634" cy="3733800"/>
          </a:xfrm>
          <a:prstGeom prst="rect">
            <a:avLst/>
          </a:prstGeom>
        </p:spPr>
      </p:pic>
      <p:sp>
        <p:nvSpPr>
          <p:cNvPr id="5" name="TextBox 4"/>
          <p:cNvSpPr txBox="1"/>
          <p:nvPr/>
        </p:nvSpPr>
        <p:spPr>
          <a:xfrm>
            <a:off x="685800" y="5715000"/>
            <a:ext cx="7772400" cy="954107"/>
          </a:xfrm>
          <a:prstGeom prst="rect">
            <a:avLst/>
          </a:prstGeom>
          <a:noFill/>
        </p:spPr>
        <p:txBody>
          <a:bodyPr wrap="square" rtlCol="0">
            <a:spAutoFit/>
          </a:bodyPr>
          <a:lstStyle/>
          <a:p>
            <a:r>
              <a:rPr lang="en-US" sz="2800" dirty="0" smtClean="0"/>
              <a:t>Gender Difference in Divorced, Married And Single as per Attrition Rate</a:t>
            </a:r>
            <a:endParaRPr lang="en-US" sz="2800" dirty="0"/>
          </a:p>
        </p:txBody>
      </p:sp>
    </p:spTree>
    <p:extLst>
      <p:ext uri="{BB962C8B-B14F-4D97-AF65-F5344CB8AC3E}">
        <p14:creationId xmlns:p14="http://schemas.microsoft.com/office/powerpoint/2010/main" val="7705492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l"/>
            <a:r>
              <a:rPr lang="en-US" dirty="0" smtClean="0"/>
              <a:t>Age and Gender</a:t>
            </a:r>
            <a:endParaRPr lang="en-US" dirty="0"/>
          </a:p>
        </p:txBody>
      </p:sp>
      <p:sp>
        <p:nvSpPr>
          <p:cNvPr id="3" name="Content Placeholder 2"/>
          <p:cNvSpPr>
            <a:spLocks noGrp="1"/>
          </p:cNvSpPr>
          <p:nvPr>
            <p:ph idx="1"/>
          </p:nvPr>
        </p:nvSpPr>
        <p:spPr>
          <a:xfrm>
            <a:off x="457200" y="1143000"/>
            <a:ext cx="8229600" cy="4525963"/>
          </a:xfrm>
        </p:spPr>
        <p:txBody>
          <a:bodyPr/>
          <a:lstStyle/>
          <a:p>
            <a:r>
              <a:rPr lang="en-US" dirty="0" smtClean="0"/>
              <a:t>Age Difference in Female and Male</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000" t="7741" r="4285" b="9154"/>
          <a:stretch/>
        </p:blipFill>
        <p:spPr>
          <a:xfrm>
            <a:off x="457200" y="1828800"/>
            <a:ext cx="8294914" cy="4394719"/>
          </a:xfrm>
          <a:prstGeom prst="rect">
            <a:avLst/>
          </a:prstGeom>
        </p:spPr>
      </p:pic>
    </p:spTree>
    <p:extLst>
      <p:ext uri="{BB962C8B-B14F-4D97-AF65-F5344CB8AC3E}">
        <p14:creationId xmlns:p14="http://schemas.microsoft.com/office/powerpoint/2010/main" val="41801152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pPr algn="l"/>
            <a:r>
              <a:rPr lang="en-US" dirty="0" smtClean="0"/>
              <a:t>Conclusion</a:t>
            </a:r>
            <a:endParaRPr lang="en-US" dirty="0"/>
          </a:p>
        </p:txBody>
      </p:sp>
      <p:sp>
        <p:nvSpPr>
          <p:cNvPr id="3" name="Content Placeholder 2"/>
          <p:cNvSpPr>
            <a:spLocks noGrp="1"/>
          </p:cNvSpPr>
          <p:nvPr>
            <p:ph idx="1"/>
          </p:nvPr>
        </p:nvSpPr>
        <p:spPr>
          <a:xfrm>
            <a:off x="457200" y="1371600"/>
            <a:ext cx="8229600" cy="4525963"/>
          </a:xfrm>
        </p:spPr>
        <p:txBody>
          <a:bodyPr>
            <a:normAutofit lnSpcReduction="10000"/>
          </a:bodyPr>
          <a:lstStyle/>
          <a:p>
            <a:r>
              <a:rPr lang="en-US" dirty="0" smtClean="0"/>
              <a:t>From </a:t>
            </a:r>
            <a:r>
              <a:rPr lang="en-US" dirty="0"/>
              <a:t>the EDA section above we know that the current attrition rate is 16 %. </a:t>
            </a:r>
            <a:endParaRPr lang="en-US" dirty="0" smtClean="0"/>
          </a:p>
          <a:p>
            <a:r>
              <a:rPr lang="en-US" dirty="0" smtClean="0"/>
              <a:t>There </a:t>
            </a:r>
            <a:r>
              <a:rPr lang="en-US" dirty="0"/>
              <a:t>are several factors that have a distinct pattern and probably leads to increasing of rate of employees attrition such as salary hike, working overtime, and Stock Option Levels. </a:t>
            </a:r>
            <a:endParaRPr lang="en-US" dirty="0" smtClean="0"/>
          </a:p>
          <a:p>
            <a:r>
              <a:rPr lang="en-US" dirty="0" smtClean="0"/>
              <a:t>By </a:t>
            </a:r>
            <a:r>
              <a:rPr lang="en-US" dirty="0"/>
              <a:t>learning the data and visualize it, we can gain some insight and become foundation to develop strategic planning</a:t>
            </a:r>
          </a:p>
          <a:p>
            <a:endParaRPr lang="en-US" dirty="0"/>
          </a:p>
        </p:txBody>
      </p:sp>
    </p:spTree>
    <p:extLst>
      <p:ext uri="{BB962C8B-B14F-4D97-AF65-F5344CB8AC3E}">
        <p14:creationId xmlns:p14="http://schemas.microsoft.com/office/powerpoint/2010/main" val="3793447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fontScale="90000"/>
          </a:bodyPr>
          <a:lstStyle/>
          <a:p>
            <a:r>
              <a:rPr lang="en-US" sz="3200" dirty="0" smtClean="0"/>
              <a:t>DEFINING OUR METRIC: EMPLOYEE ATTRITION RATE</a:t>
            </a:r>
            <a:endParaRPr lang="en-US" sz="3200" dirty="0"/>
          </a:p>
        </p:txBody>
      </p:sp>
      <p:sp>
        <p:nvSpPr>
          <p:cNvPr id="3" name="Content Placeholder 2"/>
          <p:cNvSpPr>
            <a:spLocks noGrp="1"/>
          </p:cNvSpPr>
          <p:nvPr>
            <p:ph idx="1"/>
          </p:nvPr>
        </p:nvSpPr>
        <p:spPr>
          <a:xfrm>
            <a:off x="457200" y="1066800"/>
            <a:ext cx="8229600" cy="5486400"/>
          </a:xfrm>
        </p:spPr>
        <p:txBody>
          <a:bodyPr>
            <a:normAutofit fontScale="77500" lnSpcReduction="20000"/>
          </a:bodyPr>
          <a:lstStyle/>
          <a:p>
            <a:r>
              <a:rPr lang="en-US" i="1" dirty="0" smtClean="0"/>
              <a:t>“</a:t>
            </a:r>
            <a:r>
              <a:rPr lang="en-US" i="1" dirty="0"/>
              <a:t>Employee Attrition Rate is calculated as the percentage of employees who left the company in a given period to the total average number of employees within that period</a:t>
            </a:r>
            <a:r>
              <a:rPr lang="en-US" i="1" dirty="0" smtClean="0"/>
              <a:t>.”</a:t>
            </a:r>
          </a:p>
          <a:p>
            <a:endParaRPr lang="en-US" i="1" dirty="0" smtClean="0"/>
          </a:p>
          <a:p>
            <a:endParaRPr lang="en-US" i="1" dirty="0" smtClean="0"/>
          </a:p>
          <a:p>
            <a:endParaRPr lang="en-US" i="1" dirty="0"/>
          </a:p>
          <a:p>
            <a:endParaRPr lang="en-US" i="1" dirty="0" smtClean="0"/>
          </a:p>
          <a:p>
            <a:endParaRPr lang="en-US" i="1" dirty="0"/>
          </a:p>
          <a:p>
            <a:endParaRPr lang="en-US" i="1" dirty="0"/>
          </a:p>
          <a:p>
            <a:r>
              <a:rPr lang="en-US" dirty="0" smtClean="0"/>
              <a:t>Attrition </a:t>
            </a:r>
            <a:r>
              <a:rPr lang="en-US" dirty="0"/>
              <a:t>Rate = Number of employee left (period) / Average number of employees (period) * 100</a:t>
            </a:r>
          </a:p>
          <a:p>
            <a:r>
              <a:rPr lang="en-US" dirty="0"/>
              <a:t>= </a:t>
            </a:r>
            <a:r>
              <a:rPr lang="en-US" dirty="0" smtClean="0"/>
              <a:t>16.12%</a:t>
            </a:r>
            <a:endParaRPr lang="en-US" dirty="0"/>
          </a:p>
          <a:p>
            <a:r>
              <a:rPr lang="en-US" dirty="0" smtClean="0"/>
              <a:t>The </a:t>
            </a:r>
            <a:r>
              <a:rPr lang="en-US" dirty="0"/>
              <a:t>naive attrition rate for our dataset sample is 16.12%. However, attrition rates generally vary from industry to industry, and region to region.</a:t>
            </a:r>
          </a:p>
        </p:txBody>
      </p:sp>
      <p:pic>
        <p:nvPicPr>
          <p:cNvPr id="4" name="Picture 3"/>
          <p:cNvPicPr>
            <a:picLocks noChangeAspect="1"/>
          </p:cNvPicPr>
          <p:nvPr/>
        </p:nvPicPr>
        <p:blipFill rotWithShape="1">
          <a:blip r:embed="rId2" cstate="print">
            <a:extLst>
              <a:ext uri="{28A0092B-C50C-407E-A947-70E740481C1C}">
                <a14:useLocalDpi xmlns:a14="http://schemas.microsoft.com/office/drawing/2010/main" val="0"/>
              </a:ext>
            </a:extLst>
          </a:blip>
          <a:srcRect l="18877" t="19211" r="24388" b="14270"/>
          <a:stretch/>
        </p:blipFill>
        <p:spPr>
          <a:xfrm>
            <a:off x="2514600" y="2093396"/>
            <a:ext cx="3267269" cy="2215396"/>
          </a:xfrm>
          <a:prstGeom prst="rect">
            <a:avLst/>
          </a:prstGeom>
        </p:spPr>
      </p:pic>
    </p:spTree>
    <p:extLst>
      <p:ext uri="{BB962C8B-B14F-4D97-AF65-F5344CB8AC3E}">
        <p14:creationId xmlns:p14="http://schemas.microsoft.com/office/powerpoint/2010/main" val="354424527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b="1" dirty="0"/>
              <a:t>EXPLORATORY DATA </a:t>
            </a:r>
            <a:r>
              <a:rPr lang="en-US" b="1" dirty="0" smtClean="0"/>
              <a:t>ANALYSIS</a:t>
            </a:r>
            <a:endParaRPr lang="en-US" dirty="0"/>
          </a:p>
        </p:txBody>
      </p:sp>
      <p:sp>
        <p:nvSpPr>
          <p:cNvPr id="3" name="Content Placeholder 2"/>
          <p:cNvSpPr>
            <a:spLocks noGrp="1"/>
          </p:cNvSpPr>
          <p:nvPr>
            <p:ph idx="1"/>
          </p:nvPr>
        </p:nvSpPr>
        <p:spPr>
          <a:xfrm>
            <a:off x="449425" y="1066800"/>
            <a:ext cx="8229600" cy="4525963"/>
          </a:xfrm>
        </p:spPr>
        <p:txBody>
          <a:bodyPr/>
          <a:lstStyle/>
          <a:p>
            <a:r>
              <a:rPr lang="en-US" b="1" dirty="0"/>
              <a:t>Age</a:t>
            </a:r>
          </a:p>
          <a:p>
            <a:endParaRPr lang="en-US" dirty="0"/>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244" t="9682" r="5204" b="16211"/>
          <a:stretch/>
        </p:blipFill>
        <p:spPr>
          <a:xfrm>
            <a:off x="678022" y="1676400"/>
            <a:ext cx="8005667" cy="4343400"/>
          </a:xfrm>
          <a:prstGeom prst="rect">
            <a:avLst/>
          </a:prstGeom>
        </p:spPr>
      </p:pic>
    </p:spTree>
    <p:extLst>
      <p:ext uri="{BB962C8B-B14F-4D97-AF65-F5344CB8AC3E}">
        <p14:creationId xmlns:p14="http://schemas.microsoft.com/office/powerpoint/2010/main" val="4380384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Employee’s Age</a:t>
            </a:r>
            <a:endParaRPr lang="en-US" dirty="0"/>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3877" t="9506" r="6428" b="7742"/>
          <a:stretch/>
        </p:blipFill>
        <p:spPr>
          <a:xfrm>
            <a:off x="457200" y="1371601"/>
            <a:ext cx="8229600" cy="4687024"/>
          </a:xfrm>
          <a:prstGeom prst="rect">
            <a:avLst/>
          </a:prstGeom>
        </p:spPr>
      </p:pic>
    </p:spTree>
    <p:extLst>
      <p:ext uri="{BB962C8B-B14F-4D97-AF65-F5344CB8AC3E}">
        <p14:creationId xmlns:p14="http://schemas.microsoft.com/office/powerpoint/2010/main" val="114111341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Employee’s Age</a:t>
            </a:r>
            <a:endParaRPr lang="en-US" dirty="0"/>
          </a:p>
        </p:txBody>
      </p:sp>
      <p:sp>
        <p:nvSpPr>
          <p:cNvPr id="3" name="Content Placeholder 2"/>
          <p:cNvSpPr>
            <a:spLocks noGrp="1"/>
          </p:cNvSpPr>
          <p:nvPr>
            <p:ph idx="1"/>
          </p:nvPr>
        </p:nvSpPr>
        <p:spPr>
          <a:xfrm>
            <a:off x="457200" y="1066800"/>
            <a:ext cx="8229600" cy="4525963"/>
          </a:xfrm>
        </p:spPr>
        <p:txBody>
          <a:bodyPr>
            <a:normAutofit fontScale="85000" lnSpcReduction="10000"/>
          </a:bodyPr>
          <a:lstStyle/>
          <a:p>
            <a:r>
              <a:rPr lang="en-US" dirty="0"/>
              <a:t>a) As the mean is almost approximately similar to the median, the distribution of employees’ age is approximately normal with the average age of 36 years. </a:t>
            </a:r>
            <a:endParaRPr lang="en-US" dirty="0" smtClean="0"/>
          </a:p>
          <a:p>
            <a:r>
              <a:rPr lang="en-US" dirty="0" smtClean="0"/>
              <a:t>b</a:t>
            </a:r>
            <a:r>
              <a:rPr lang="en-US" dirty="0"/>
              <a:t>) The employees’ age ranges between 18 and 60, which seems to be intuitively true as majorly the unrestricted working age starts from 18 to 60. Additionally, there are no outliers present in the data.</a:t>
            </a:r>
          </a:p>
          <a:p>
            <a:r>
              <a:rPr lang="en-US" dirty="0"/>
              <a:t>c) Most of the employees, who have been a part of the company, tend to fall in the age range from 25 years to 45 years. (68–95–99 rule)</a:t>
            </a:r>
          </a:p>
          <a:p>
            <a:endParaRPr lang="en-US" dirty="0"/>
          </a:p>
        </p:txBody>
      </p:sp>
    </p:spTree>
    <p:extLst>
      <p:ext uri="{BB962C8B-B14F-4D97-AF65-F5344CB8AC3E}">
        <p14:creationId xmlns:p14="http://schemas.microsoft.com/office/powerpoint/2010/main" val="2611196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87362"/>
          </a:xfrm>
        </p:spPr>
        <p:txBody>
          <a:bodyPr>
            <a:normAutofit fontScale="90000"/>
          </a:bodyPr>
          <a:lstStyle/>
          <a:p>
            <a:r>
              <a:rPr lang="en-US" dirty="0" smtClean="0"/>
              <a:t>Gender &amp; Business Travel</a:t>
            </a:r>
            <a:endParaRPr lang="en-US" dirty="0"/>
          </a:p>
        </p:txBody>
      </p:sp>
      <p:sp>
        <p:nvSpPr>
          <p:cNvPr id="3" name="Text Placeholder 2"/>
          <p:cNvSpPr>
            <a:spLocks noGrp="1"/>
          </p:cNvSpPr>
          <p:nvPr>
            <p:ph type="body" idx="1"/>
          </p:nvPr>
        </p:nvSpPr>
        <p:spPr>
          <a:xfrm>
            <a:off x="228600" y="1066800"/>
            <a:ext cx="4040188" cy="639762"/>
          </a:xfrm>
        </p:spPr>
        <p:txBody>
          <a:bodyPr/>
          <a:lstStyle/>
          <a:p>
            <a:pPr algn="ctr"/>
            <a:r>
              <a:rPr lang="en-US" dirty="0" smtClean="0"/>
              <a:t>Gender</a:t>
            </a:r>
            <a:endParaRPr lang="en-US" dirty="0"/>
          </a:p>
        </p:txBody>
      </p:sp>
      <p:pic>
        <p:nvPicPr>
          <p:cNvPr id="7" name="Content Placeholder 6"/>
          <p:cNvPicPr>
            <a:picLocks noGrp="1" noChangeAspect="1"/>
          </p:cNvPicPr>
          <p:nvPr>
            <p:ph sz="half" idx="2"/>
          </p:nvPr>
        </p:nvPicPr>
        <p:blipFill rotWithShape="1">
          <a:blip r:embed="rId2" cstate="print">
            <a:extLst>
              <a:ext uri="{28A0092B-C50C-407E-A947-70E740481C1C}">
                <a14:useLocalDpi xmlns:a14="http://schemas.microsoft.com/office/drawing/2010/main" val="0"/>
              </a:ext>
            </a:extLst>
          </a:blip>
          <a:srcRect l="15241" t="10933" r="40186" b="17984"/>
          <a:stretch/>
        </p:blipFill>
        <p:spPr>
          <a:xfrm>
            <a:off x="228600" y="1752600"/>
            <a:ext cx="4131070" cy="3581400"/>
          </a:xfrm>
        </p:spPr>
      </p:pic>
      <p:sp>
        <p:nvSpPr>
          <p:cNvPr id="5" name="Text Placeholder 4"/>
          <p:cNvSpPr>
            <a:spLocks noGrp="1"/>
          </p:cNvSpPr>
          <p:nvPr>
            <p:ph type="body" sz="quarter" idx="3"/>
          </p:nvPr>
        </p:nvSpPr>
        <p:spPr>
          <a:xfrm>
            <a:off x="4648200" y="1219200"/>
            <a:ext cx="4041775" cy="487362"/>
          </a:xfrm>
        </p:spPr>
        <p:txBody>
          <a:bodyPr/>
          <a:lstStyle/>
          <a:p>
            <a:pPr algn="ctr"/>
            <a:r>
              <a:rPr lang="en-US" dirty="0"/>
              <a:t>Business </a:t>
            </a:r>
            <a:r>
              <a:rPr lang="en-US" dirty="0" smtClean="0"/>
              <a:t>Travel</a:t>
            </a:r>
            <a:endParaRPr lang="en-US" dirty="0"/>
          </a:p>
        </p:txBody>
      </p:sp>
      <p:pic>
        <p:nvPicPr>
          <p:cNvPr id="8" name="Content Placeholder 7"/>
          <p:cNvPicPr>
            <a:picLocks noGrp="1" noChangeAspect="1"/>
          </p:cNvPicPr>
          <p:nvPr>
            <p:ph sz="quarter" idx="4"/>
          </p:nvPr>
        </p:nvPicPr>
        <p:blipFill rotWithShape="1">
          <a:blip r:embed="rId3" cstate="print">
            <a:extLst>
              <a:ext uri="{28A0092B-C50C-407E-A947-70E740481C1C}">
                <a14:useLocalDpi xmlns:a14="http://schemas.microsoft.com/office/drawing/2010/main" val="0"/>
              </a:ext>
            </a:extLst>
          </a:blip>
          <a:srcRect l="23818" t="26118" r="24702" b="21190"/>
          <a:stretch/>
        </p:blipFill>
        <p:spPr>
          <a:xfrm>
            <a:off x="4572000" y="1752600"/>
            <a:ext cx="4267200" cy="3581400"/>
          </a:xfrm>
        </p:spPr>
      </p:pic>
      <p:sp>
        <p:nvSpPr>
          <p:cNvPr id="9" name="TextBox 8"/>
          <p:cNvSpPr txBox="1"/>
          <p:nvPr/>
        </p:nvSpPr>
        <p:spPr>
          <a:xfrm>
            <a:off x="304800" y="5501044"/>
            <a:ext cx="4038600" cy="1200329"/>
          </a:xfrm>
          <a:prstGeom prst="rect">
            <a:avLst/>
          </a:prstGeom>
          <a:noFill/>
        </p:spPr>
        <p:txBody>
          <a:bodyPr wrap="square" rtlCol="0">
            <a:spAutoFit/>
          </a:bodyPr>
          <a:lstStyle/>
          <a:p>
            <a:pPr marL="342900" indent="-342900" algn="just">
              <a:buFont typeface="Arial" pitchFamily="34" charset="0"/>
              <a:buChar char="•"/>
            </a:pPr>
            <a:r>
              <a:rPr lang="en-US" sz="2400" dirty="0"/>
              <a:t>Males tend to have a little higher attrition rate than females.</a:t>
            </a:r>
          </a:p>
        </p:txBody>
      </p:sp>
      <p:sp>
        <p:nvSpPr>
          <p:cNvPr id="10" name="TextBox 9"/>
          <p:cNvSpPr txBox="1"/>
          <p:nvPr/>
        </p:nvSpPr>
        <p:spPr>
          <a:xfrm>
            <a:off x="4572000" y="5439490"/>
            <a:ext cx="4343400" cy="1323439"/>
          </a:xfrm>
          <a:prstGeom prst="rect">
            <a:avLst/>
          </a:prstGeom>
          <a:noFill/>
        </p:spPr>
        <p:txBody>
          <a:bodyPr wrap="square" rtlCol="0">
            <a:spAutoFit/>
          </a:bodyPr>
          <a:lstStyle/>
          <a:p>
            <a:pPr marL="342900" indent="-342900" algn="just">
              <a:buFont typeface="Arial" pitchFamily="34" charset="0"/>
              <a:buChar char="•"/>
            </a:pPr>
            <a:r>
              <a:rPr lang="en-US" sz="2000" dirty="0"/>
              <a:t>The attrition rate across the type of travel is highly varying, but we can’t conclude whether the type of travel is the cause of the possible attrition.</a:t>
            </a:r>
          </a:p>
        </p:txBody>
      </p:sp>
    </p:spTree>
    <p:extLst>
      <p:ext uri="{BB962C8B-B14F-4D97-AF65-F5344CB8AC3E}">
        <p14:creationId xmlns:p14="http://schemas.microsoft.com/office/powerpoint/2010/main" val="28020149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dirty="0" smtClean="0"/>
              <a:t>Attrition Rate Per Department</a:t>
            </a:r>
            <a:endParaRPr lang="en-US" dirty="0"/>
          </a:p>
        </p:txBody>
      </p:sp>
      <p:sp>
        <p:nvSpPr>
          <p:cNvPr id="11" name="Content Placeholder 10"/>
          <p:cNvSpPr>
            <a:spLocks noGrp="1"/>
          </p:cNvSpPr>
          <p:nvPr>
            <p:ph idx="1"/>
          </p:nvPr>
        </p:nvSpPr>
        <p:spPr>
          <a:xfrm>
            <a:off x="339014" y="1066800"/>
            <a:ext cx="8478416" cy="4525963"/>
          </a:xfrm>
        </p:spPr>
        <p:txBody>
          <a:bodyPr>
            <a:normAutofit/>
          </a:bodyPr>
          <a:lstStyle/>
          <a:p>
            <a:pPr marL="514350" indent="-514350" algn="just">
              <a:buFont typeface="+mj-lt"/>
              <a:buAutoNum type="alphaLcParenR"/>
            </a:pPr>
            <a:r>
              <a:rPr lang="en-US" sz="2400" dirty="0" smtClean="0"/>
              <a:t>Employees </a:t>
            </a:r>
            <a:r>
              <a:rPr lang="en-US" sz="2400" dirty="0"/>
              <a:t>in R&amp;D department seem to have less attrition rate among other department employees, with higher attrition in both Human Resources and Sales Department.</a:t>
            </a:r>
          </a:p>
          <a:p>
            <a:pPr marL="514350" indent="-514350" algn="just">
              <a:buFont typeface="+mj-lt"/>
              <a:buAutoNum type="alphaLcParenR"/>
            </a:pPr>
            <a:r>
              <a:rPr lang="en-US" sz="2400" dirty="0" smtClean="0"/>
              <a:t>However</a:t>
            </a:r>
            <a:r>
              <a:rPr lang="en-US" sz="2400" dirty="0"/>
              <a:t>, when drilled down by gender, females seem to have almost twice the attrition rate as is of the males in HR department.</a:t>
            </a:r>
          </a:p>
          <a:p>
            <a:pPr marL="0" indent="0">
              <a:buNone/>
            </a:pPr>
            <a:endParaRPr lang="en-US" dirty="0"/>
          </a:p>
        </p:txBody>
      </p:sp>
      <p:pic>
        <p:nvPicPr>
          <p:cNvPr id="12" name="Picture 11"/>
          <p:cNvPicPr>
            <a:picLocks noChangeAspect="1"/>
          </p:cNvPicPr>
          <p:nvPr/>
        </p:nvPicPr>
        <p:blipFill rotWithShape="1">
          <a:blip r:embed="rId2">
            <a:extLst>
              <a:ext uri="{28A0092B-C50C-407E-A947-70E740481C1C}">
                <a14:useLocalDpi xmlns:a14="http://schemas.microsoft.com/office/drawing/2010/main" val="0"/>
              </a:ext>
            </a:extLst>
          </a:blip>
          <a:srcRect l="17857" t="16916" r="30715" b="13564"/>
          <a:stretch/>
        </p:blipFill>
        <p:spPr>
          <a:xfrm>
            <a:off x="2514600" y="3428999"/>
            <a:ext cx="4702630" cy="3219061"/>
          </a:xfrm>
          <a:prstGeom prst="rect">
            <a:avLst/>
          </a:prstGeom>
        </p:spPr>
      </p:pic>
    </p:spTree>
    <p:extLst>
      <p:ext uri="{BB962C8B-B14F-4D97-AF65-F5344CB8AC3E}">
        <p14:creationId xmlns:p14="http://schemas.microsoft.com/office/powerpoint/2010/main" val="1504469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Education Field</a:t>
            </a:r>
            <a:endParaRPr lang="en-US" dirty="0"/>
          </a:p>
        </p:txBody>
      </p:sp>
      <p:sp>
        <p:nvSpPr>
          <p:cNvPr id="3" name="Content Placeholder 2"/>
          <p:cNvSpPr>
            <a:spLocks noGrp="1"/>
          </p:cNvSpPr>
          <p:nvPr>
            <p:ph idx="1"/>
          </p:nvPr>
        </p:nvSpPr>
        <p:spPr>
          <a:xfrm>
            <a:off x="457200" y="1168820"/>
            <a:ext cx="8229600" cy="4525963"/>
          </a:xfrm>
        </p:spPr>
        <p:txBody>
          <a:bodyPr/>
          <a:lstStyle/>
          <a:p>
            <a:r>
              <a:rPr lang="en-US" dirty="0" smtClean="0"/>
              <a:t>Education Field </a:t>
            </a:r>
          </a:p>
          <a:p>
            <a:pPr marL="0" indent="0">
              <a:buNone/>
            </a:pPr>
            <a:endParaRPr lang="en-US" dirty="0" smtClean="0"/>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29183" t="13916" r="18265" b="24504"/>
          <a:stretch/>
        </p:blipFill>
        <p:spPr>
          <a:xfrm>
            <a:off x="1676400" y="1828800"/>
            <a:ext cx="5791200" cy="3924521"/>
          </a:xfrm>
          <a:prstGeom prst="rect">
            <a:avLst/>
          </a:prstGeom>
        </p:spPr>
      </p:pic>
      <p:sp>
        <p:nvSpPr>
          <p:cNvPr id="6" name="TextBox 5"/>
          <p:cNvSpPr txBox="1"/>
          <p:nvPr/>
        </p:nvSpPr>
        <p:spPr>
          <a:xfrm>
            <a:off x="533400" y="5867400"/>
            <a:ext cx="8305800" cy="461665"/>
          </a:xfrm>
          <a:prstGeom prst="rect">
            <a:avLst/>
          </a:prstGeom>
          <a:noFill/>
        </p:spPr>
        <p:txBody>
          <a:bodyPr wrap="square" rtlCol="0">
            <a:spAutoFit/>
          </a:bodyPr>
          <a:lstStyle/>
          <a:p>
            <a:pPr algn="ctr"/>
            <a:r>
              <a:rPr lang="en-US" sz="2400" dirty="0" smtClean="0"/>
              <a:t>More of The employees studied in Life Sciences and Medical</a:t>
            </a:r>
            <a:endParaRPr lang="en-US" sz="2400" dirty="0"/>
          </a:p>
        </p:txBody>
      </p:sp>
    </p:spTree>
    <p:extLst>
      <p:ext uri="{BB962C8B-B14F-4D97-AF65-F5344CB8AC3E}">
        <p14:creationId xmlns:p14="http://schemas.microsoft.com/office/powerpoint/2010/main" val="309400096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149</TotalTime>
  <Words>803</Words>
  <Application>Microsoft Office PowerPoint</Application>
  <PresentationFormat>On-screen Show (4:3)</PresentationFormat>
  <Paragraphs>94</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Office Theme</vt:lpstr>
      <vt:lpstr>Exploratory Data Analysis  Employee Attrition Rate </vt:lpstr>
      <vt:lpstr>Introduction</vt:lpstr>
      <vt:lpstr>DEFINING OUR METRIC: EMPLOYEE ATTRITION RATE</vt:lpstr>
      <vt:lpstr>EXPLORATORY DATA ANALYSIS</vt:lpstr>
      <vt:lpstr>Employee’s Age</vt:lpstr>
      <vt:lpstr>Employee’s Age</vt:lpstr>
      <vt:lpstr>Gender &amp; Business Travel</vt:lpstr>
      <vt:lpstr>Attrition Rate Per Department</vt:lpstr>
      <vt:lpstr>Education Field</vt:lpstr>
      <vt:lpstr>Power Query Editor in Power BI</vt:lpstr>
      <vt:lpstr>PowerPoint Presentation</vt:lpstr>
      <vt:lpstr>PowerPoint Presentation</vt:lpstr>
      <vt:lpstr>Job Involvement</vt:lpstr>
      <vt:lpstr>Job Satisfaction</vt:lpstr>
      <vt:lpstr>PowerPoint Presentation</vt:lpstr>
      <vt:lpstr>Satisfaction and Well-Being</vt:lpstr>
      <vt:lpstr>Job Level and Job Role</vt:lpstr>
      <vt:lpstr>PowerPoint Presentation</vt:lpstr>
      <vt:lpstr>Average Income By Job Role and Attrition Status</vt:lpstr>
      <vt:lpstr>Gender and Marital status</vt:lpstr>
      <vt:lpstr>Age and Gender</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Employee Attrition Rate</dc:title>
  <dc:creator>SANJEEV SRIDEVI</dc:creator>
  <cp:lastModifiedBy>SANJEEV SRIDEVI</cp:lastModifiedBy>
  <cp:revision>13</cp:revision>
  <dcterms:created xsi:type="dcterms:W3CDTF">2023-02-14T07:51:13Z</dcterms:created>
  <dcterms:modified xsi:type="dcterms:W3CDTF">2023-02-15T11:22:35Z</dcterms:modified>
</cp:coreProperties>
</file>