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5" r:id="rId5"/>
    <p:sldId id="276" r:id="rId6"/>
    <p:sldId id="258" r:id="rId7"/>
    <p:sldId id="277" r:id="rId8"/>
    <p:sldId id="278" r:id="rId9"/>
    <p:sldId id="279" r:id="rId10"/>
    <p:sldId id="280" r:id="rId11"/>
    <p:sldId id="259" r:id="rId12"/>
    <p:sldId id="260" r:id="rId13"/>
    <p:sldId id="261" r:id="rId14"/>
    <p:sldId id="262" r:id="rId15"/>
    <p:sldId id="272" r:id="rId16"/>
    <p:sldId id="263" r:id="rId17"/>
    <p:sldId id="264" r:id="rId18"/>
    <p:sldId id="273" r:id="rId19"/>
    <p:sldId id="265" r:id="rId20"/>
    <p:sldId id="266" r:id="rId21"/>
    <p:sldId id="267" r:id="rId22"/>
    <p:sldId id="268" r:id="rId23"/>
    <p:sldId id="269" r:id="rId24"/>
    <p:sldId id="270" r:id="rId25"/>
    <p:sldId id="271" r:id="rId26"/>
  </p:sldIdLst>
  <p:sldSz cx="13716000" cy="8229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984" y="-149"/>
      </p:cViewPr>
      <p:guideLst>
        <p:guide orient="horz" pos="2592"/>
        <p:guide pos="43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556512"/>
            <a:ext cx="11658600" cy="1764030"/>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4663440"/>
            <a:ext cx="9601200" cy="2103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37FAF6-F4F6-4342-87E8-2309A334A2D2}"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DE2FD-97DC-485E-88AC-BF59985A3168}" type="slidenum">
              <a:rPr lang="en-US" smtClean="0"/>
              <a:t>‹#›</a:t>
            </a:fld>
            <a:endParaRPr lang="en-US"/>
          </a:p>
        </p:txBody>
      </p:sp>
    </p:spTree>
    <p:extLst>
      <p:ext uri="{BB962C8B-B14F-4D97-AF65-F5344CB8AC3E}">
        <p14:creationId xmlns:p14="http://schemas.microsoft.com/office/powerpoint/2010/main" val="100580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7FAF6-F4F6-4342-87E8-2309A334A2D2}"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DE2FD-97DC-485E-88AC-BF59985A3168}" type="slidenum">
              <a:rPr lang="en-US" smtClean="0"/>
              <a:t>‹#›</a:t>
            </a:fld>
            <a:endParaRPr lang="en-US"/>
          </a:p>
        </p:txBody>
      </p:sp>
    </p:spTree>
    <p:extLst>
      <p:ext uri="{BB962C8B-B14F-4D97-AF65-F5344CB8AC3E}">
        <p14:creationId xmlns:p14="http://schemas.microsoft.com/office/powerpoint/2010/main" val="2415374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329567"/>
            <a:ext cx="308610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29567"/>
            <a:ext cx="9029700"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7FAF6-F4F6-4342-87E8-2309A334A2D2}"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DE2FD-97DC-485E-88AC-BF59985A3168}" type="slidenum">
              <a:rPr lang="en-US" smtClean="0"/>
              <a:t>‹#›</a:t>
            </a:fld>
            <a:endParaRPr lang="en-US"/>
          </a:p>
        </p:txBody>
      </p:sp>
    </p:spTree>
    <p:extLst>
      <p:ext uri="{BB962C8B-B14F-4D97-AF65-F5344CB8AC3E}">
        <p14:creationId xmlns:p14="http://schemas.microsoft.com/office/powerpoint/2010/main" val="663677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7FAF6-F4F6-4342-87E8-2309A334A2D2}"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DE2FD-97DC-485E-88AC-BF59985A3168}" type="slidenum">
              <a:rPr lang="en-US" smtClean="0"/>
              <a:t>‹#›</a:t>
            </a:fld>
            <a:endParaRPr lang="en-US"/>
          </a:p>
        </p:txBody>
      </p:sp>
    </p:spTree>
    <p:extLst>
      <p:ext uri="{BB962C8B-B14F-4D97-AF65-F5344CB8AC3E}">
        <p14:creationId xmlns:p14="http://schemas.microsoft.com/office/powerpoint/2010/main" val="3191441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288282"/>
            <a:ext cx="11658600" cy="163449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488056"/>
            <a:ext cx="11658600" cy="180022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37FAF6-F4F6-4342-87E8-2309A334A2D2}"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DE2FD-97DC-485E-88AC-BF59985A3168}" type="slidenum">
              <a:rPr lang="en-US" smtClean="0"/>
              <a:t>‹#›</a:t>
            </a:fld>
            <a:endParaRPr lang="en-US"/>
          </a:p>
        </p:txBody>
      </p:sp>
    </p:spTree>
    <p:extLst>
      <p:ext uri="{BB962C8B-B14F-4D97-AF65-F5344CB8AC3E}">
        <p14:creationId xmlns:p14="http://schemas.microsoft.com/office/powerpoint/2010/main" val="2714929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20242"/>
            <a:ext cx="6057900" cy="54311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72300" y="1920242"/>
            <a:ext cx="6057900" cy="54311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37FAF6-F4F6-4342-87E8-2309A334A2D2}"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DE2FD-97DC-485E-88AC-BF59985A3168}" type="slidenum">
              <a:rPr lang="en-US" smtClean="0"/>
              <a:t>‹#›</a:t>
            </a:fld>
            <a:endParaRPr lang="en-US"/>
          </a:p>
        </p:txBody>
      </p:sp>
    </p:spTree>
    <p:extLst>
      <p:ext uri="{BB962C8B-B14F-4D97-AF65-F5344CB8AC3E}">
        <p14:creationId xmlns:p14="http://schemas.microsoft.com/office/powerpoint/2010/main" val="199410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842136"/>
            <a:ext cx="6060282" cy="7677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609850"/>
            <a:ext cx="6060282" cy="47415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9" y="1842136"/>
            <a:ext cx="6062663" cy="7677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967539" y="2609850"/>
            <a:ext cx="6062663" cy="47415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37FAF6-F4F6-4342-87E8-2309A334A2D2}" type="datetimeFigureOut">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1DE2FD-97DC-485E-88AC-BF59985A3168}" type="slidenum">
              <a:rPr lang="en-US" smtClean="0"/>
              <a:t>‹#›</a:t>
            </a:fld>
            <a:endParaRPr lang="en-US"/>
          </a:p>
        </p:txBody>
      </p:sp>
    </p:spTree>
    <p:extLst>
      <p:ext uri="{BB962C8B-B14F-4D97-AF65-F5344CB8AC3E}">
        <p14:creationId xmlns:p14="http://schemas.microsoft.com/office/powerpoint/2010/main" val="151377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37FAF6-F4F6-4342-87E8-2309A334A2D2}" type="datetimeFigureOut">
              <a:rPr lang="en-US" smtClean="0"/>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1DE2FD-97DC-485E-88AC-BF59985A3168}" type="slidenum">
              <a:rPr lang="en-US" smtClean="0"/>
              <a:t>‹#›</a:t>
            </a:fld>
            <a:endParaRPr lang="en-US"/>
          </a:p>
        </p:txBody>
      </p:sp>
    </p:spTree>
    <p:extLst>
      <p:ext uri="{BB962C8B-B14F-4D97-AF65-F5344CB8AC3E}">
        <p14:creationId xmlns:p14="http://schemas.microsoft.com/office/powerpoint/2010/main" val="3928966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7FAF6-F4F6-4342-87E8-2309A334A2D2}" type="datetimeFigureOut">
              <a:rPr lang="en-US" smtClean="0"/>
              <a:t>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1DE2FD-97DC-485E-88AC-BF59985A3168}" type="slidenum">
              <a:rPr lang="en-US" smtClean="0"/>
              <a:t>‹#›</a:t>
            </a:fld>
            <a:endParaRPr lang="en-US"/>
          </a:p>
        </p:txBody>
      </p:sp>
    </p:spTree>
    <p:extLst>
      <p:ext uri="{BB962C8B-B14F-4D97-AF65-F5344CB8AC3E}">
        <p14:creationId xmlns:p14="http://schemas.microsoft.com/office/powerpoint/2010/main" val="1045632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27660"/>
            <a:ext cx="4512470" cy="139446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362576" y="327662"/>
            <a:ext cx="7667625" cy="70237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722122"/>
            <a:ext cx="4512470" cy="562927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7FAF6-F4F6-4342-87E8-2309A334A2D2}"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DE2FD-97DC-485E-88AC-BF59985A3168}" type="slidenum">
              <a:rPr lang="en-US" smtClean="0"/>
              <a:t>‹#›</a:t>
            </a:fld>
            <a:endParaRPr lang="en-US"/>
          </a:p>
        </p:txBody>
      </p:sp>
    </p:spTree>
    <p:extLst>
      <p:ext uri="{BB962C8B-B14F-4D97-AF65-F5344CB8AC3E}">
        <p14:creationId xmlns:p14="http://schemas.microsoft.com/office/powerpoint/2010/main" val="2626201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5760720"/>
            <a:ext cx="8229600" cy="68008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688432" y="735330"/>
            <a:ext cx="8229600" cy="49377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688432" y="6440806"/>
            <a:ext cx="8229600" cy="9658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7FAF6-F4F6-4342-87E8-2309A334A2D2}"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DE2FD-97DC-485E-88AC-BF59985A3168}" type="slidenum">
              <a:rPr lang="en-US" smtClean="0"/>
              <a:t>‹#›</a:t>
            </a:fld>
            <a:endParaRPr lang="en-US"/>
          </a:p>
        </p:txBody>
      </p:sp>
    </p:spTree>
    <p:extLst>
      <p:ext uri="{BB962C8B-B14F-4D97-AF65-F5344CB8AC3E}">
        <p14:creationId xmlns:p14="http://schemas.microsoft.com/office/powerpoint/2010/main" val="3041363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329566"/>
            <a:ext cx="12344400" cy="13716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1920242"/>
            <a:ext cx="12344400" cy="5431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7627622"/>
            <a:ext cx="3200400" cy="438150"/>
          </a:xfrm>
          <a:prstGeom prst="rect">
            <a:avLst/>
          </a:prstGeom>
        </p:spPr>
        <p:txBody>
          <a:bodyPr vert="horz" lIns="91440" tIns="45720" rIns="91440" bIns="45720" rtlCol="0" anchor="ctr"/>
          <a:lstStyle>
            <a:lvl1pPr algn="l">
              <a:defRPr sz="1200">
                <a:solidFill>
                  <a:schemeClr val="tx1">
                    <a:tint val="75000"/>
                  </a:schemeClr>
                </a:solidFill>
              </a:defRPr>
            </a:lvl1pPr>
          </a:lstStyle>
          <a:p>
            <a:fld id="{6637FAF6-F4F6-4342-87E8-2309A334A2D2}" type="datetimeFigureOut">
              <a:rPr lang="en-US" smtClean="0"/>
              <a:t>2/28/2023</a:t>
            </a:fld>
            <a:endParaRPr lang="en-US"/>
          </a:p>
        </p:txBody>
      </p:sp>
      <p:sp>
        <p:nvSpPr>
          <p:cNvPr id="5" name="Footer Placeholder 4"/>
          <p:cNvSpPr>
            <a:spLocks noGrp="1"/>
          </p:cNvSpPr>
          <p:nvPr>
            <p:ph type="ftr" sz="quarter" idx="3"/>
          </p:nvPr>
        </p:nvSpPr>
        <p:spPr>
          <a:xfrm>
            <a:off x="4686300" y="7627622"/>
            <a:ext cx="4343400"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7627622"/>
            <a:ext cx="3200400" cy="438150"/>
          </a:xfrm>
          <a:prstGeom prst="rect">
            <a:avLst/>
          </a:prstGeom>
        </p:spPr>
        <p:txBody>
          <a:bodyPr vert="horz" lIns="91440" tIns="45720" rIns="91440" bIns="45720" rtlCol="0" anchor="ctr"/>
          <a:lstStyle>
            <a:lvl1pPr algn="r">
              <a:defRPr sz="1200">
                <a:solidFill>
                  <a:schemeClr val="tx1">
                    <a:tint val="75000"/>
                  </a:schemeClr>
                </a:solidFill>
              </a:defRPr>
            </a:lvl1pPr>
          </a:lstStyle>
          <a:p>
            <a:fld id="{CA1DE2FD-97DC-485E-88AC-BF59985A3168}" type="slidenum">
              <a:rPr lang="en-US" smtClean="0"/>
              <a:t>‹#›</a:t>
            </a:fld>
            <a:endParaRPr lang="en-US"/>
          </a:p>
        </p:txBody>
      </p:sp>
    </p:spTree>
    <p:extLst>
      <p:ext uri="{BB962C8B-B14F-4D97-AF65-F5344CB8AC3E}">
        <p14:creationId xmlns:p14="http://schemas.microsoft.com/office/powerpoint/2010/main" val="2675736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i="0" dirty="0" smtClean="0">
                <a:solidFill>
                  <a:srgbClr val="FA2E05"/>
                </a:solidFill>
                <a:effectLst/>
                <a:latin typeface="Helvetica Neue"/>
              </a:rPr>
              <a:t>Netflix Movies and TV Shows </a:t>
            </a:r>
            <a:br>
              <a:rPr lang="en-US" b="1" i="0" dirty="0" smtClean="0">
                <a:solidFill>
                  <a:srgbClr val="FA2E05"/>
                </a:solidFill>
                <a:effectLst/>
                <a:latin typeface="Helvetica Neue"/>
              </a:rPr>
            </a:br>
            <a:r>
              <a:rPr lang="en-US" b="1" i="0" dirty="0" smtClean="0">
                <a:solidFill>
                  <a:srgbClr val="FA2E05"/>
                </a:solidFill>
                <a:effectLst/>
                <a:latin typeface="Helvetica Neue"/>
              </a:rPr>
              <a:t>Exploratory Data Analysis</a:t>
            </a:r>
            <a:endParaRPr lang="en-US" dirty="0"/>
          </a:p>
        </p:txBody>
      </p:sp>
      <p:sp>
        <p:nvSpPr>
          <p:cNvPr id="3" name="Subtitle 2"/>
          <p:cNvSpPr>
            <a:spLocks noGrp="1"/>
          </p:cNvSpPr>
          <p:nvPr>
            <p:ph type="subTitle" idx="1"/>
          </p:nvPr>
        </p:nvSpPr>
        <p:spPr>
          <a:xfrm>
            <a:off x="5715000" y="4663440"/>
            <a:ext cx="7086600" cy="2103120"/>
          </a:xfrm>
        </p:spPr>
        <p:txBody>
          <a:bodyPr>
            <a:normAutofit/>
          </a:bodyPr>
          <a:lstStyle/>
          <a:p>
            <a:pPr algn="r"/>
            <a:r>
              <a:rPr lang="en-US" sz="2400" b="1" dirty="0" smtClean="0">
                <a:solidFill>
                  <a:schemeClr val="tx1"/>
                </a:solidFill>
              </a:rPr>
              <a:t>VINAY SAI RANGUMURI</a:t>
            </a:r>
          </a:p>
          <a:p>
            <a:pPr algn="r"/>
            <a:r>
              <a:rPr lang="en-US" sz="2400" b="1" dirty="0" smtClean="0">
                <a:solidFill>
                  <a:schemeClr val="tx1"/>
                </a:solidFill>
              </a:rPr>
              <a:t>BATCH NO. 8</a:t>
            </a:r>
          </a:p>
          <a:p>
            <a:pPr algn="r"/>
            <a:r>
              <a:rPr lang="en-US" sz="2400" b="1" dirty="0" smtClean="0">
                <a:solidFill>
                  <a:schemeClr val="tx1"/>
                </a:solidFill>
              </a:rPr>
              <a:t>INTERNSHIP BATCH – 3</a:t>
            </a:r>
          </a:p>
          <a:p>
            <a:pPr algn="r"/>
            <a:r>
              <a:rPr lang="en-US" sz="2400" b="1" i="1" u="sng" dirty="0" smtClean="0">
                <a:solidFill>
                  <a:srgbClr val="0070C0"/>
                </a:solidFill>
              </a:rPr>
              <a:t>rangumudrivinaysai2001@gmail.com</a:t>
            </a:r>
            <a:endParaRPr lang="en-US" sz="2400" b="1" i="1" u="sng" dirty="0">
              <a:solidFill>
                <a:srgbClr val="0070C0"/>
              </a:solidFill>
            </a:endParaRPr>
          </a:p>
        </p:txBody>
      </p:sp>
    </p:spTree>
    <p:extLst>
      <p:ext uri="{BB962C8B-B14F-4D97-AF65-F5344CB8AC3E}">
        <p14:creationId xmlns:p14="http://schemas.microsoft.com/office/powerpoint/2010/main" val="630153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7;g2118a63c412_0_350"/>
          <p:cNvSpPr txBox="1">
            <a:spLocks noGrp="1"/>
          </p:cNvSpPr>
          <p:nvPr>
            <p:ph type="title"/>
          </p:nvPr>
        </p:nvSpPr>
        <p:spPr>
          <a:xfrm>
            <a:off x="762000" y="2819400"/>
            <a:ext cx="12344400" cy="1371600"/>
          </a:xfrm>
          <a:prstGeom prst="rect">
            <a:avLst/>
          </a:prstGeom>
        </p:spPr>
        <p:txBody>
          <a:bodyPr spcFirstLastPara="1" wrap="square" lIns="121875" tIns="60925" rIns="121875" bIns="60925" anchor="b" anchorCtr="0">
            <a:noAutofit/>
          </a:bodyPr>
          <a:lstStyle/>
          <a:p>
            <a:pPr marL="0" lvl="0" indent="0" algn="ctr" rtl="0">
              <a:spcBef>
                <a:spcPts val="0"/>
              </a:spcBef>
              <a:spcAft>
                <a:spcPts val="0"/>
              </a:spcAft>
              <a:buNone/>
            </a:pPr>
            <a:r>
              <a:rPr lang="en-US" sz="10300" dirty="0"/>
              <a:t>ANALYSIS</a:t>
            </a:r>
            <a:endParaRPr sz="10300" dirty="0"/>
          </a:p>
        </p:txBody>
      </p:sp>
    </p:spTree>
    <p:extLst>
      <p:ext uri="{BB962C8B-B14F-4D97-AF65-F5344CB8AC3E}">
        <p14:creationId xmlns:p14="http://schemas.microsoft.com/office/powerpoint/2010/main" val="13918798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Data Analysis</a:t>
            </a:r>
          </a:p>
        </p:txBody>
      </p:sp>
      <p:sp>
        <p:nvSpPr>
          <p:cNvPr id="3" name="Content Placeholder 2"/>
          <p:cNvSpPr>
            <a:spLocks noGrp="1"/>
          </p:cNvSpPr>
          <p:nvPr>
            <p:ph idx="1"/>
          </p:nvPr>
        </p:nvSpPr>
        <p:spPr/>
        <p:txBody>
          <a:bodyPr>
            <a:normAutofit/>
          </a:bodyPr>
          <a:lstStyle/>
          <a:p>
            <a:pPr marL="0" indent="0">
              <a:buNone/>
            </a:pPr>
            <a:r>
              <a:rPr lang="en-US" sz="2400" dirty="0" smtClean="0">
                <a:solidFill>
                  <a:srgbClr val="FF0000"/>
                </a:solidFill>
              </a:rPr>
              <a:t># Data analysis</a:t>
            </a:r>
            <a:endParaRPr lang="en-US" sz="2400" dirty="0">
              <a:solidFill>
                <a:srgbClr val="FF0000"/>
              </a:solidFill>
            </a:endParaRPr>
          </a:p>
          <a:p>
            <a:pPr marL="0" indent="0">
              <a:buNone/>
            </a:pPr>
            <a:r>
              <a:rPr lang="en-US" sz="2400" dirty="0" smtClean="0"/>
              <a:t>import </a:t>
            </a:r>
            <a:r>
              <a:rPr lang="en-US" sz="2400" dirty="0" err="1" smtClean="0"/>
              <a:t>numpy</a:t>
            </a:r>
            <a:r>
              <a:rPr lang="en-US" sz="2400" dirty="0" smtClean="0"/>
              <a:t> as </a:t>
            </a:r>
            <a:r>
              <a:rPr lang="en-US" sz="2400" dirty="0" err="1" smtClean="0"/>
              <a:t>np</a:t>
            </a:r>
            <a:r>
              <a:rPr lang="en-US" sz="2400" dirty="0" smtClean="0"/>
              <a:t> </a:t>
            </a:r>
          </a:p>
          <a:p>
            <a:pPr marL="0" indent="0">
              <a:buNone/>
            </a:pPr>
            <a:r>
              <a:rPr lang="en-US" sz="2400" dirty="0" smtClean="0"/>
              <a:t>import pandas as </a:t>
            </a:r>
            <a:r>
              <a:rPr lang="en-US" sz="2400" dirty="0" err="1" smtClean="0"/>
              <a:t>pd</a:t>
            </a:r>
            <a:r>
              <a:rPr lang="en-US" sz="2400" dirty="0" smtClean="0"/>
              <a:t> </a:t>
            </a:r>
          </a:p>
          <a:p>
            <a:pPr marL="0" indent="0">
              <a:buNone/>
            </a:pPr>
            <a:r>
              <a:rPr lang="en-US" sz="2400" dirty="0" smtClean="0">
                <a:solidFill>
                  <a:srgbClr val="FF0000"/>
                </a:solidFill>
              </a:rPr>
              <a:t># Visualization</a:t>
            </a:r>
          </a:p>
          <a:p>
            <a:pPr marL="0" indent="0">
              <a:buNone/>
            </a:pPr>
            <a:r>
              <a:rPr lang="en-US" sz="2400" dirty="0" smtClean="0"/>
              <a:t>import </a:t>
            </a:r>
            <a:r>
              <a:rPr lang="en-US" sz="2400" dirty="0" err="1" smtClean="0"/>
              <a:t>seaborn</a:t>
            </a:r>
            <a:r>
              <a:rPr lang="en-US" sz="2400" dirty="0" smtClean="0"/>
              <a:t> as </a:t>
            </a:r>
            <a:r>
              <a:rPr lang="en-US" sz="2400" dirty="0" err="1" smtClean="0"/>
              <a:t>sns</a:t>
            </a:r>
            <a:endParaRPr lang="en-US" sz="2400" dirty="0" smtClean="0"/>
          </a:p>
          <a:p>
            <a:pPr marL="0" indent="0">
              <a:buNone/>
            </a:pPr>
            <a:r>
              <a:rPr lang="en-US" sz="2400" dirty="0" smtClean="0"/>
              <a:t>import </a:t>
            </a:r>
            <a:r>
              <a:rPr lang="en-US" sz="2400" dirty="0" err="1" smtClean="0"/>
              <a:t>matplotlib.pyplot</a:t>
            </a:r>
            <a:r>
              <a:rPr lang="en-US" sz="2400" dirty="0" smtClean="0"/>
              <a:t> as </a:t>
            </a:r>
            <a:r>
              <a:rPr lang="en-US" sz="2400" dirty="0" err="1" smtClean="0"/>
              <a:t>plt</a:t>
            </a:r>
            <a:endParaRPr lang="en-US" sz="2400" dirty="0" smtClean="0"/>
          </a:p>
          <a:p>
            <a:pPr marL="0" indent="0">
              <a:buNone/>
            </a:pPr>
            <a:r>
              <a:rPr lang="en-US" sz="2400" dirty="0" smtClean="0"/>
              <a:t>import </a:t>
            </a:r>
            <a:r>
              <a:rPr lang="en-US" sz="2400" dirty="0" err="1" smtClean="0"/>
              <a:t>plotly.express</a:t>
            </a:r>
            <a:r>
              <a:rPr lang="en-US" sz="2400" dirty="0" smtClean="0"/>
              <a:t> as </a:t>
            </a:r>
            <a:r>
              <a:rPr lang="en-US" sz="2400" dirty="0" err="1" smtClean="0"/>
              <a:t>px</a:t>
            </a:r>
            <a:endParaRPr lang="en-US" sz="2400" dirty="0" smtClean="0"/>
          </a:p>
          <a:p>
            <a:pPr marL="0" indent="0">
              <a:buNone/>
            </a:pPr>
            <a:r>
              <a:rPr lang="en-US" sz="2400" dirty="0" smtClean="0"/>
              <a:t>from </a:t>
            </a:r>
            <a:r>
              <a:rPr lang="en-US" sz="2400" dirty="0" err="1" smtClean="0"/>
              <a:t>wordcloud</a:t>
            </a:r>
            <a:r>
              <a:rPr lang="en-US" sz="2400" dirty="0" smtClean="0"/>
              <a:t> import </a:t>
            </a:r>
            <a:r>
              <a:rPr lang="en-US" sz="2400" dirty="0" err="1" smtClean="0"/>
              <a:t>WordCloud,STOPWORDS</a:t>
            </a:r>
            <a:endParaRPr lang="en-US" sz="2400" dirty="0" smtClean="0"/>
          </a:p>
        </p:txBody>
      </p:sp>
    </p:spTree>
    <p:extLst>
      <p:ext uri="{BB962C8B-B14F-4D97-AF65-F5344CB8AC3E}">
        <p14:creationId xmlns:p14="http://schemas.microsoft.com/office/powerpoint/2010/main" val="1148170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29566"/>
            <a:ext cx="12344400" cy="813434"/>
          </a:xfrm>
        </p:spPr>
        <p:txBody>
          <a:bodyPr/>
          <a:lstStyle/>
          <a:p>
            <a:r>
              <a:rPr lang="en-US" b="1" dirty="0" smtClean="0"/>
              <a:t>Exploratory Data Analysis</a:t>
            </a:r>
            <a:endParaRPr lang="en-US" dirty="0"/>
          </a:p>
        </p:txBody>
      </p:sp>
      <p:sp>
        <p:nvSpPr>
          <p:cNvPr id="3" name="Content Placeholder 2"/>
          <p:cNvSpPr>
            <a:spLocks noGrp="1"/>
          </p:cNvSpPr>
          <p:nvPr>
            <p:ph idx="1"/>
          </p:nvPr>
        </p:nvSpPr>
        <p:spPr>
          <a:xfrm>
            <a:off x="685800" y="1219200"/>
            <a:ext cx="12344400" cy="6477000"/>
          </a:xfrm>
        </p:spPr>
        <p:txBody>
          <a:bodyPr>
            <a:normAutofit/>
          </a:bodyPr>
          <a:lstStyle/>
          <a:p>
            <a:pPr marL="0" indent="0">
              <a:buNone/>
            </a:pPr>
            <a:r>
              <a:rPr lang="en-US" sz="2000" dirty="0" smtClean="0">
                <a:solidFill>
                  <a:srgbClr val="00B050"/>
                </a:solidFill>
              </a:rPr>
              <a:t># </a:t>
            </a:r>
            <a:r>
              <a:rPr lang="en-US" sz="2000" dirty="0">
                <a:solidFill>
                  <a:srgbClr val="00B050"/>
                </a:solidFill>
              </a:rPr>
              <a:t>Checking Shape of the data</a:t>
            </a:r>
            <a:endParaRPr lang="en-US" sz="2000" dirty="0" smtClean="0">
              <a:solidFill>
                <a:srgbClr val="00B050"/>
              </a:solidFill>
            </a:endParaRPr>
          </a:p>
          <a:p>
            <a:pPr marL="0" indent="0">
              <a:buNone/>
            </a:pPr>
            <a:r>
              <a:rPr lang="en-US" sz="2000" dirty="0" err="1" smtClean="0"/>
              <a:t>netflix_overall</a:t>
            </a:r>
            <a:r>
              <a:rPr lang="en-US" sz="2000" dirty="0" smtClean="0"/>
              <a:t>=</a:t>
            </a:r>
            <a:r>
              <a:rPr lang="en-US" sz="2000" dirty="0" err="1" smtClean="0"/>
              <a:t>pd.read_excel</a:t>
            </a:r>
            <a:r>
              <a:rPr lang="en-US" sz="2000" dirty="0" smtClean="0"/>
              <a:t>(</a:t>
            </a:r>
            <a:r>
              <a:rPr lang="en-US" sz="2000" dirty="0" smtClean="0">
                <a:solidFill>
                  <a:srgbClr val="FF0000"/>
                </a:solidFill>
              </a:rPr>
              <a:t>"netflix_titles1.xlsx"</a:t>
            </a:r>
            <a:r>
              <a:rPr lang="en-US" sz="2000" dirty="0" smtClean="0"/>
              <a:t>)</a:t>
            </a:r>
          </a:p>
          <a:p>
            <a:pPr marL="0" indent="0">
              <a:buNone/>
            </a:pPr>
            <a:r>
              <a:rPr lang="en-US" sz="2000" dirty="0" err="1" smtClean="0"/>
              <a:t>netflix_overall.head</a:t>
            </a:r>
            <a:r>
              <a:rPr lang="en-US" sz="2000" dirty="0" smtClean="0"/>
              <a:t>()</a:t>
            </a:r>
          </a:p>
          <a:p>
            <a:pPr marL="0" indent="0">
              <a:buNone/>
            </a:pPr>
            <a:endParaRPr lang="en-US" sz="2000" dirty="0" smtClean="0"/>
          </a:p>
          <a:p>
            <a:pPr marL="0" indent="0">
              <a:buNone/>
            </a:pPr>
            <a:r>
              <a:rPr lang="en-US" sz="1800" b="1" i="0" dirty="0" smtClean="0">
                <a:solidFill>
                  <a:schemeClr val="accent6">
                    <a:lumMod val="50000"/>
                  </a:schemeClr>
                </a:solidFill>
                <a:effectLst/>
                <a:latin typeface="Helvetica Neue"/>
              </a:rPr>
              <a:t>About the 12 columns of this interesting dataset:</a:t>
            </a:r>
          </a:p>
          <a:p>
            <a:pPr>
              <a:buFont typeface="Wingdings" pitchFamily="2" charset="2"/>
              <a:buChar char="Ø"/>
            </a:pPr>
            <a:r>
              <a:rPr lang="en-US" sz="1800" b="1" i="0" dirty="0" err="1" smtClean="0">
                <a:solidFill>
                  <a:srgbClr val="000000"/>
                </a:solidFill>
                <a:effectLst/>
                <a:latin typeface="Helvetica Neue"/>
              </a:rPr>
              <a:t>show_id</a:t>
            </a:r>
            <a:r>
              <a:rPr lang="en-US" sz="1800" b="0" i="0" dirty="0" smtClean="0">
                <a:solidFill>
                  <a:srgbClr val="000000"/>
                </a:solidFill>
                <a:effectLst/>
                <a:latin typeface="Helvetica Neue"/>
              </a:rPr>
              <a:t>: A unique ID for each show</a:t>
            </a:r>
          </a:p>
          <a:p>
            <a:pPr>
              <a:buFont typeface="Wingdings" pitchFamily="2" charset="2"/>
              <a:buChar char="Ø"/>
            </a:pPr>
            <a:r>
              <a:rPr lang="en-US" sz="1800" b="1" i="0" dirty="0" smtClean="0">
                <a:solidFill>
                  <a:srgbClr val="000000"/>
                </a:solidFill>
                <a:effectLst/>
                <a:latin typeface="Helvetica Neue"/>
              </a:rPr>
              <a:t>type: </a:t>
            </a:r>
            <a:r>
              <a:rPr lang="en-US" sz="1800" b="0" i="0" dirty="0" smtClean="0">
                <a:solidFill>
                  <a:srgbClr val="000000"/>
                </a:solidFill>
                <a:effectLst/>
                <a:latin typeface="Helvetica Neue"/>
              </a:rPr>
              <a:t>The category of a show — it can be Movie or TV Show</a:t>
            </a:r>
          </a:p>
          <a:p>
            <a:pPr>
              <a:buFont typeface="Wingdings" pitchFamily="2" charset="2"/>
              <a:buChar char="Ø"/>
            </a:pPr>
            <a:r>
              <a:rPr lang="en-US" sz="1800" b="1" i="0" dirty="0" smtClean="0">
                <a:solidFill>
                  <a:srgbClr val="000000"/>
                </a:solidFill>
                <a:effectLst/>
                <a:latin typeface="Helvetica Neue"/>
              </a:rPr>
              <a:t>title</a:t>
            </a:r>
            <a:r>
              <a:rPr lang="en-US" sz="1800" b="0" i="0" dirty="0" smtClean="0">
                <a:solidFill>
                  <a:srgbClr val="000000"/>
                </a:solidFill>
                <a:effectLst/>
                <a:latin typeface="Helvetica Neue"/>
              </a:rPr>
              <a:t>: Name of the show</a:t>
            </a:r>
          </a:p>
          <a:p>
            <a:pPr>
              <a:buFont typeface="Wingdings" pitchFamily="2" charset="2"/>
              <a:buChar char="Ø"/>
            </a:pPr>
            <a:r>
              <a:rPr lang="en-US" sz="1800" b="1" i="0" dirty="0" smtClean="0">
                <a:solidFill>
                  <a:srgbClr val="000000"/>
                </a:solidFill>
                <a:effectLst/>
                <a:latin typeface="Helvetica Neue"/>
              </a:rPr>
              <a:t>director: </a:t>
            </a:r>
            <a:r>
              <a:rPr lang="en-US" sz="1800" b="0" i="0" dirty="0" smtClean="0">
                <a:solidFill>
                  <a:srgbClr val="000000"/>
                </a:solidFill>
                <a:effectLst/>
                <a:latin typeface="Helvetica Neue"/>
              </a:rPr>
              <a:t>Name of the director(s) of the show</a:t>
            </a:r>
          </a:p>
          <a:p>
            <a:pPr>
              <a:buFont typeface="Wingdings" pitchFamily="2" charset="2"/>
              <a:buChar char="Ø"/>
            </a:pPr>
            <a:r>
              <a:rPr lang="en-US" sz="1800" b="1" i="0" dirty="0" smtClean="0">
                <a:solidFill>
                  <a:srgbClr val="000000"/>
                </a:solidFill>
                <a:effectLst/>
                <a:latin typeface="Helvetica Neue"/>
              </a:rPr>
              <a:t>cast: </a:t>
            </a:r>
            <a:r>
              <a:rPr lang="en-US" sz="1800" b="0" i="0" dirty="0" smtClean="0">
                <a:solidFill>
                  <a:srgbClr val="000000"/>
                </a:solidFill>
                <a:effectLst/>
                <a:latin typeface="Helvetica Neue"/>
              </a:rPr>
              <a:t>Actors involved in the show</a:t>
            </a:r>
          </a:p>
          <a:p>
            <a:pPr>
              <a:buFont typeface="Wingdings" pitchFamily="2" charset="2"/>
              <a:buChar char="Ø"/>
            </a:pPr>
            <a:r>
              <a:rPr lang="en-US" sz="1800" b="1" i="0" dirty="0" smtClean="0">
                <a:solidFill>
                  <a:srgbClr val="000000"/>
                </a:solidFill>
                <a:effectLst/>
                <a:latin typeface="Helvetica Neue"/>
              </a:rPr>
              <a:t>country: </a:t>
            </a:r>
            <a:r>
              <a:rPr lang="en-US" sz="1800" b="0" i="0" dirty="0" smtClean="0">
                <a:solidFill>
                  <a:srgbClr val="000000"/>
                </a:solidFill>
                <a:effectLst/>
                <a:latin typeface="Helvetica Neue"/>
              </a:rPr>
              <a:t>Country where the show was produced</a:t>
            </a:r>
          </a:p>
          <a:p>
            <a:pPr>
              <a:buFont typeface="Wingdings" pitchFamily="2" charset="2"/>
              <a:buChar char="Ø"/>
            </a:pPr>
            <a:r>
              <a:rPr lang="en-US" sz="1800" b="1" i="0" dirty="0" err="1" smtClean="0">
                <a:solidFill>
                  <a:srgbClr val="000000"/>
                </a:solidFill>
                <a:effectLst/>
                <a:latin typeface="Helvetica Neue"/>
              </a:rPr>
              <a:t>date_added</a:t>
            </a:r>
            <a:r>
              <a:rPr lang="en-US" sz="1800" b="1" i="0" dirty="0" smtClean="0">
                <a:solidFill>
                  <a:srgbClr val="000000"/>
                </a:solidFill>
                <a:effectLst/>
                <a:latin typeface="Helvetica Neue"/>
              </a:rPr>
              <a:t>: </a:t>
            </a:r>
            <a:r>
              <a:rPr lang="en-US" sz="1800" b="0" i="0" dirty="0" smtClean="0">
                <a:solidFill>
                  <a:srgbClr val="000000"/>
                </a:solidFill>
                <a:effectLst/>
                <a:latin typeface="Helvetica Neue"/>
              </a:rPr>
              <a:t>Date when the show was added on Netflix</a:t>
            </a:r>
          </a:p>
          <a:p>
            <a:pPr>
              <a:buFont typeface="Wingdings" pitchFamily="2" charset="2"/>
              <a:buChar char="Ø"/>
            </a:pPr>
            <a:r>
              <a:rPr lang="en-US" sz="1800" b="1" i="0" dirty="0" err="1" smtClean="0">
                <a:solidFill>
                  <a:srgbClr val="000000"/>
                </a:solidFill>
                <a:effectLst/>
                <a:latin typeface="Helvetica Neue"/>
              </a:rPr>
              <a:t>release_year</a:t>
            </a:r>
            <a:r>
              <a:rPr lang="en-US" sz="1800" b="0" i="0" dirty="0" smtClean="0">
                <a:solidFill>
                  <a:srgbClr val="000000"/>
                </a:solidFill>
                <a:effectLst/>
                <a:latin typeface="Helvetica Neue"/>
              </a:rPr>
              <a:t>: Release year of the show</a:t>
            </a:r>
          </a:p>
          <a:p>
            <a:pPr>
              <a:buFont typeface="Wingdings" pitchFamily="2" charset="2"/>
              <a:buChar char="Ø"/>
            </a:pPr>
            <a:r>
              <a:rPr lang="en-US" sz="1800" b="1" i="0" dirty="0" smtClean="0">
                <a:solidFill>
                  <a:srgbClr val="000000"/>
                </a:solidFill>
                <a:effectLst/>
                <a:latin typeface="Helvetica Neue"/>
              </a:rPr>
              <a:t>rating: </a:t>
            </a:r>
            <a:r>
              <a:rPr lang="en-US" sz="1800" b="0" i="0" dirty="0" smtClean="0">
                <a:solidFill>
                  <a:srgbClr val="000000"/>
                </a:solidFill>
                <a:effectLst/>
                <a:latin typeface="Helvetica Neue"/>
              </a:rPr>
              <a:t>TV rating — a content rating system</a:t>
            </a:r>
          </a:p>
          <a:p>
            <a:pPr>
              <a:buFont typeface="Wingdings" pitchFamily="2" charset="2"/>
              <a:buChar char="Ø"/>
            </a:pPr>
            <a:r>
              <a:rPr lang="en-US" sz="1800" b="1" i="0" dirty="0" smtClean="0">
                <a:solidFill>
                  <a:srgbClr val="000000"/>
                </a:solidFill>
                <a:effectLst/>
                <a:latin typeface="Helvetica Neue"/>
              </a:rPr>
              <a:t>duration: </a:t>
            </a:r>
            <a:r>
              <a:rPr lang="en-US" sz="1800" b="0" i="0" dirty="0" smtClean="0">
                <a:solidFill>
                  <a:srgbClr val="000000"/>
                </a:solidFill>
                <a:effectLst/>
                <a:latin typeface="Helvetica Neue"/>
              </a:rPr>
              <a:t>Time duration — in minutes or number of seasons</a:t>
            </a:r>
          </a:p>
          <a:p>
            <a:pPr>
              <a:buFont typeface="Wingdings" pitchFamily="2" charset="2"/>
              <a:buChar char="Ø"/>
            </a:pPr>
            <a:r>
              <a:rPr lang="en-US" sz="1800" b="1" i="0" dirty="0" err="1" smtClean="0">
                <a:solidFill>
                  <a:srgbClr val="000000"/>
                </a:solidFill>
                <a:effectLst/>
                <a:latin typeface="Helvetica Neue"/>
              </a:rPr>
              <a:t>listed_in</a:t>
            </a:r>
            <a:r>
              <a:rPr lang="en-US" sz="1800" b="1" i="0" dirty="0" smtClean="0">
                <a:solidFill>
                  <a:srgbClr val="000000"/>
                </a:solidFill>
                <a:effectLst/>
                <a:latin typeface="Helvetica Neue"/>
              </a:rPr>
              <a:t>: </a:t>
            </a:r>
            <a:r>
              <a:rPr lang="en-US" sz="1800" b="0" i="0" dirty="0" smtClean="0">
                <a:solidFill>
                  <a:srgbClr val="000000"/>
                </a:solidFill>
                <a:effectLst/>
                <a:latin typeface="Helvetica Neue"/>
              </a:rPr>
              <a:t>Genre(s)</a:t>
            </a:r>
          </a:p>
          <a:p>
            <a:pPr>
              <a:buFont typeface="Wingdings" pitchFamily="2" charset="2"/>
              <a:buChar char="Ø"/>
            </a:pPr>
            <a:r>
              <a:rPr lang="en-US" sz="1800" b="1" i="0" dirty="0" smtClean="0">
                <a:solidFill>
                  <a:srgbClr val="000000"/>
                </a:solidFill>
                <a:effectLst/>
                <a:latin typeface="Helvetica Neue"/>
              </a:rPr>
              <a:t>description: </a:t>
            </a:r>
            <a:r>
              <a:rPr lang="en-US" sz="1800" b="0" i="0" dirty="0" smtClean="0">
                <a:solidFill>
                  <a:srgbClr val="000000"/>
                </a:solidFill>
                <a:effectLst/>
                <a:latin typeface="Helvetica Neue"/>
              </a:rPr>
              <a:t>A summary of the show</a:t>
            </a:r>
          </a:p>
          <a:p>
            <a:pPr>
              <a:buFont typeface="Arial"/>
              <a:buChar char="•"/>
            </a:pPr>
            <a:endParaRPr lang="en-US" sz="1800" dirty="0">
              <a:solidFill>
                <a:srgbClr val="000000"/>
              </a:solidFill>
              <a:latin typeface="Helvetica Neue"/>
            </a:endParaRPr>
          </a:p>
          <a:p>
            <a:pPr marL="0" indent="0">
              <a:buNone/>
            </a:pPr>
            <a:r>
              <a:rPr lang="en-US" sz="1800" dirty="0" smtClean="0">
                <a:solidFill>
                  <a:srgbClr val="00B050"/>
                </a:solidFill>
              </a:rPr>
              <a:t>Checking Shape of the data </a:t>
            </a:r>
            <a:r>
              <a:rPr lang="en-US" sz="1800" dirty="0" smtClean="0">
                <a:solidFill>
                  <a:srgbClr val="00B050"/>
                </a:solidFill>
                <a:sym typeface="Wingdings" pitchFamily="2" charset="2"/>
              </a:rPr>
              <a:t>  </a:t>
            </a:r>
            <a:r>
              <a:rPr lang="en-US" sz="1800" dirty="0" smtClean="0"/>
              <a:t>(8807, 12)</a:t>
            </a:r>
            <a:endParaRPr lang="en-US" sz="1800" b="0" i="0" dirty="0" smtClean="0">
              <a:solidFill>
                <a:srgbClr val="000000"/>
              </a:solidFill>
              <a:effectLst/>
              <a:latin typeface="Helvetica Neue"/>
            </a:endParaRPr>
          </a:p>
        </p:txBody>
      </p:sp>
    </p:spTree>
    <p:extLst>
      <p:ext uri="{BB962C8B-B14F-4D97-AF65-F5344CB8AC3E}">
        <p14:creationId xmlns:p14="http://schemas.microsoft.com/office/powerpoint/2010/main" val="3839528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1042034"/>
          </a:xfrm>
        </p:spPr>
        <p:txBody>
          <a:bodyPr/>
          <a:lstStyle/>
          <a:p>
            <a:r>
              <a:rPr lang="en-US" b="1" dirty="0" smtClean="0"/>
              <a:t>Exploratory Data Analysis</a:t>
            </a:r>
            <a:endParaRPr lang="en-US" dirty="0"/>
          </a:p>
        </p:txBody>
      </p:sp>
      <p:sp>
        <p:nvSpPr>
          <p:cNvPr id="3" name="Content Placeholder 2"/>
          <p:cNvSpPr>
            <a:spLocks noGrp="1"/>
          </p:cNvSpPr>
          <p:nvPr>
            <p:ph idx="1"/>
          </p:nvPr>
        </p:nvSpPr>
        <p:spPr>
          <a:xfrm>
            <a:off x="685800" y="1676400"/>
            <a:ext cx="12344400" cy="5674998"/>
          </a:xfrm>
        </p:spPr>
        <p:txBody>
          <a:bodyPr>
            <a:normAutofit lnSpcReduction="10000"/>
          </a:bodyPr>
          <a:lstStyle/>
          <a:p>
            <a:pPr>
              <a:buFont typeface="Wingdings" pitchFamily="2" charset="2"/>
              <a:buChar char="v"/>
            </a:pPr>
            <a:r>
              <a:rPr lang="en-US" sz="2400" dirty="0" smtClean="0">
                <a:solidFill>
                  <a:srgbClr val="00B050"/>
                </a:solidFill>
              </a:rPr>
              <a:t>Checking Shape of the data </a:t>
            </a:r>
            <a:r>
              <a:rPr lang="en-US" sz="2400" dirty="0" smtClean="0">
                <a:solidFill>
                  <a:srgbClr val="00B050"/>
                </a:solidFill>
                <a:sym typeface="Wingdings" pitchFamily="2" charset="2"/>
              </a:rPr>
              <a:t>  </a:t>
            </a:r>
            <a:r>
              <a:rPr lang="en-US" sz="2400" dirty="0" smtClean="0"/>
              <a:t>(8807, 12)</a:t>
            </a:r>
          </a:p>
          <a:p>
            <a:pPr>
              <a:buFont typeface="Wingdings" pitchFamily="2" charset="2"/>
              <a:buChar char="v"/>
            </a:pPr>
            <a:r>
              <a:rPr lang="en-US" sz="2400" dirty="0" smtClean="0">
                <a:solidFill>
                  <a:srgbClr val="00B050"/>
                </a:solidFill>
              </a:rPr>
              <a:t>No of Columns present in the Dataset </a:t>
            </a:r>
            <a:r>
              <a:rPr lang="en-US" sz="2400" dirty="0" smtClean="0">
                <a:solidFill>
                  <a:srgbClr val="00B050"/>
                </a:solidFill>
                <a:sym typeface="Wingdings" pitchFamily="2" charset="2"/>
              </a:rPr>
              <a:t> </a:t>
            </a:r>
          </a:p>
          <a:p>
            <a:pPr marL="0" indent="0">
              <a:buNone/>
            </a:pPr>
            <a:r>
              <a:rPr lang="en-US" sz="2400" dirty="0" smtClean="0">
                <a:sym typeface="Wingdings" pitchFamily="2" charset="2"/>
              </a:rPr>
              <a:t>       Index(['</a:t>
            </a:r>
            <a:r>
              <a:rPr lang="en-US" sz="2400" dirty="0" err="1" smtClean="0">
                <a:sym typeface="Wingdings" pitchFamily="2" charset="2"/>
              </a:rPr>
              <a:t>show_id</a:t>
            </a:r>
            <a:r>
              <a:rPr lang="en-US" sz="2400" dirty="0" smtClean="0">
                <a:sym typeface="Wingdings" pitchFamily="2" charset="2"/>
              </a:rPr>
              <a:t>', 'type', 'title', 'director', 'cast', 'country', '</a:t>
            </a:r>
            <a:r>
              <a:rPr lang="en-US" sz="2400" dirty="0" err="1" smtClean="0">
                <a:sym typeface="Wingdings" pitchFamily="2" charset="2"/>
              </a:rPr>
              <a:t>date_added</a:t>
            </a:r>
            <a:r>
              <a:rPr lang="en-US" sz="2400" dirty="0" smtClean="0">
                <a:sym typeface="Wingdings" pitchFamily="2" charset="2"/>
              </a:rPr>
              <a:t>',</a:t>
            </a:r>
          </a:p>
          <a:p>
            <a:pPr marL="0" indent="0">
              <a:buNone/>
            </a:pPr>
            <a:r>
              <a:rPr lang="en-US" sz="2400" dirty="0" smtClean="0">
                <a:sym typeface="Wingdings" pitchFamily="2" charset="2"/>
              </a:rPr>
              <a:t>       '</a:t>
            </a:r>
            <a:r>
              <a:rPr lang="en-US" sz="2400" dirty="0" err="1" smtClean="0">
                <a:sym typeface="Wingdings" pitchFamily="2" charset="2"/>
              </a:rPr>
              <a:t>release_year</a:t>
            </a:r>
            <a:r>
              <a:rPr lang="en-US" sz="2400" dirty="0" smtClean="0">
                <a:sym typeface="Wingdings" pitchFamily="2" charset="2"/>
              </a:rPr>
              <a:t>', 'rating', 'duration', '</a:t>
            </a:r>
            <a:r>
              <a:rPr lang="en-US" sz="2400" dirty="0" err="1" smtClean="0">
                <a:sym typeface="Wingdings" pitchFamily="2" charset="2"/>
              </a:rPr>
              <a:t>listed_in</a:t>
            </a:r>
            <a:r>
              <a:rPr lang="en-US" sz="2400" dirty="0" smtClean="0">
                <a:sym typeface="Wingdings" pitchFamily="2" charset="2"/>
              </a:rPr>
              <a:t>', 'description'],</a:t>
            </a:r>
          </a:p>
          <a:p>
            <a:pPr marL="0" indent="0">
              <a:buNone/>
            </a:pPr>
            <a:r>
              <a:rPr lang="en-US" sz="2400" dirty="0" smtClean="0">
                <a:sym typeface="Wingdings" pitchFamily="2" charset="2"/>
              </a:rPr>
              <a:t>      </a:t>
            </a:r>
            <a:r>
              <a:rPr lang="en-US" sz="2400" dirty="0" err="1" smtClean="0">
                <a:sym typeface="Wingdings" pitchFamily="2" charset="2"/>
              </a:rPr>
              <a:t>dtype</a:t>
            </a:r>
            <a:r>
              <a:rPr lang="en-US" sz="2400" dirty="0" smtClean="0">
                <a:sym typeface="Wingdings" pitchFamily="2" charset="2"/>
              </a:rPr>
              <a:t>='object')</a:t>
            </a:r>
          </a:p>
          <a:p>
            <a:pPr>
              <a:buFont typeface="Wingdings" pitchFamily="2" charset="2"/>
              <a:buChar char="v"/>
            </a:pPr>
            <a:r>
              <a:rPr lang="en-US" sz="2400" dirty="0" smtClean="0">
                <a:solidFill>
                  <a:srgbClr val="00B050"/>
                </a:solidFill>
                <a:sym typeface="Wingdings" pitchFamily="2" charset="2"/>
              </a:rPr>
              <a:t>Missing data</a:t>
            </a:r>
          </a:p>
          <a:p>
            <a:pPr>
              <a:buFont typeface="Wingdings" pitchFamily="2" charset="2"/>
              <a:buChar char="Ø"/>
            </a:pPr>
            <a:r>
              <a:rPr lang="en-US" sz="2400" dirty="0" smtClean="0"/>
              <a:t>director null rate: 29.91%</a:t>
            </a:r>
          </a:p>
          <a:p>
            <a:pPr>
              <a:buFont typeface="Wingdings" pitchFamily="2" charset="2"/>
              <a:buChar char="Ø"/>
            </a:pPr>
            <a:r>
              <a:rPr lang="en-US" sz="2400" dirty="0" smtClean="0"/>
              <a:t>cast null rate: 9.37%</a:t>
            </a:r>
          </a:p>
          <a:p>
            <a:pPr>
              <a:buFont typeface="Wingdings" pitchFamily="2" charset="2"/>
              <a:buChar char="Ø"/>
            </a:pPr>
            <a:r>
              <a:rPr lang="en-US" sz="2400" dirty="0" smtClean="0"/>
              <a:t>country null rate: 9.44%</a:t>
            </a:r>
          </a:p>
          <a:p>
            <a:pPr>
              <a:buFont typeface="Wingdings" pitchFamily="2" charset="2"/>
              <a:buChar char="Ø"/>
            </a:pPr>
            <a:r>
              <a:rPr lang="en-US" sz="2400" dirty="0" err="1" smtClean="0"/>
              <a:t>date_added</a:t>
            </a:r>
            <a:r>
              <a:rPr lang="en-US" sz="2400" dirty="0" smtClean="0"/>
              <a:t> null rate: 0.11%</a:t>
            </a:r>
          </a:p>
          <a:p>
            <a:pPr>
              <a:buFont typeface="Wingdings" pitchFamily="2" charset="2"/>
              <a:buChar char="Ø"/>
            </a:pPr>
            <a:r>
              <a:rPr lang="en-US" sz="2400" dirty="0" smtClean="0"/>
              <a:t>rating null rate: 0.05%</a:t>
            </a:r>
          </a:p>
          <a:p>
            <a:pPr>
              <a:buFont typeface="Wingdings" pitchFamily="2" charset="2"/>
              <a:buChar char="Ø"/>
            </a:pPr>
            <a:r>
              <a:rPr lang="en-US" sz="2400" dirty="0" smtClean="0"/>
              <a:t>duration null rate: 0.03%</a:t>
            </a:r>
          </a:p>
          <a:p>
            <a:pPr marL="0" indent="0">
              <a:buNone/>
            </a:pPr>
            <a:r>
              <a:rPr lang="en-US" sz="2400" dirty="0">
                <a:solidFill>
                  <a:srgbClr val="FF0000"/>
                </a:solidFill>
              </a:rPr>
              <a:t>5 columns have missing values, with Director missing 1/3 of the time</a:t>
            </a:r>
          </a:p>
          <a:p>
            <a:pPr marL="0" indent="0">
              <a:buNone/>
            </a:pPr>
            <a:endParaRPr lang="en-US" sz="2400" dirty="0" smtClean="0"/>
          </a:p>
          <a:p>
            <a:pPr marL="0" indent="0">
              <a:buNone/>
            </a:pPr>
            <a:endParaRPr lang="en-US" sz="2800" dirty="0"/>
          </a:p>
        </p:txBody>
      </p:sp>
    </p:spTree>
    <p:extLst>
      <p:ext uri="{BB962C8B-B14F-4D97-AF65-F5344CB8AC3E}">
        <p14:creationId xmlns:p14="http://schemas.microsoft.com/office/powerpoint/2010/main" val="2137826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Understanding what content is available in different countries</a:t>
            </a:r>
            <a:endParaRPr lang="en-US" sz="3600" b="1" dirty="0"/>
          </a:p>
        </p:txBody>
      </p:sp>
      <p:sp>
        <p:nvSpPr>
          <p:cNvPr id="3" name="Content Placeholder 2"/>
          <p:cNvSpPr>
            <a:spLocks noGrp="1"/>
          </p:cNvSpPr>
          <p:nvPr>
            <p:ph idx="1"/>
          </p:nvPr>
        </p:nvSpPr>
        <p:spPr>
          <a:xfrm>
            <a:off x="342900" y="1920242"/>
            <a:ext cx="12687300" cy="5431156"/>
          </a:xfrm>
        </p:spPr>
        <p:txBody>
          <a:bodyPr>
            <a:normAutofit/>
          </a:bodyPr>
          <a:lstStyle/>
          <a:p>
            <a:pPr marL="0" indent="0">
              <a:buNone/>
            </a:pPr>
            <a:r>
              <a:rPr lang="en-US" sz="2400" b="1" dirty="0" smtClean="0"/>
              <a:t>Country                       Count</a:t>
            </a:r>
          </a:p>
          <a:p>
            <a:pPr marL="0" indent="0">
              <a:buNone/>
            </a:pPr>
            <a:r>
              <a:rPr lang="en-US" sz="2400" dirty="0" smtClean="0"/>
              <a:t>United States                3680</a:t>
            </a:r>
          </a:p>
          <a:p>
            <a:pPr marL="0" indent="0">
              <a:buNone/>
            </a:pPr>
            <a:r>
              <a:rPr lang="en-US" sz="2400" dirty="0" smtClean="0"/>
              <a:t>India                                1046</a:t>
            </a:r>
          </a:p>
          <a:p>
            <a:pPr marL="0" indent="0">
              <a:buNone/>
            </a:pPr>
            <a:r>
              <a:rPr lang="en-US" sz="2400" dirty="0" smtClean="0"/>
              <a:t>United Kingdom            829</a:t>
            </a:r>
          </a:p>
          <a:p>
            <a:pPr marL="0" indent="0">
              <a:buNone/>
            </a:pPr>
            <a:r>
              <a:rPr lang="en-US" sz="2400" dirty="0" smtClean="0"/>
              <a:t>Canada                           418</a:t>
            </a:r>
          </a:p>
          <a:p>
            <a:pPr marL="0" indent="0">
              <a:buNone/>
            </a:pPr>
            <a:r>
              <a:rPr lang="en-US" sz="2400" dirty="0" smtClean="0"/>
              <a:t>France                             243</a:t>
            </a:r>
          </a:p>
          <a:p>
            <a:pPr marL="0" indent="0">
              <a:buNone/>
            </a:pPr>
            <a:r>
              <a:rPr lang="en-US" sz="2400" dirty="0" smtClean="0"/>
              <a:t>Japan                              199</a:t>
            </a:r>
          </a:p>
          <a:p>
            <a:pPr marL="0" indent="0">
              <a:buNone/>
            </a:pPr>
            <a:r>
              <a:rPr lang="en-US" sz="2400" dirty="0" smtClean="0"/>
              <a:t>Spain                               181</a:t>
            </a:r>
          </a:p>
          <a:p>
            <a:pPr marL="0" indent="0">
              <a:buNone/>
            </a:pPr>
            <a:r>
              <a:rPr lang="en-US" sz="2400" dirty="0" smtClean="0"/>
              <a:t>South Korea                   145</a:t>
            </a:r>
          </a:p>
          <a:p>
            <a:pPr marL="0" indent="0">
              <a:buNone/>
            </a:pPr>
            <a:r>
              <a:rPr lang="en-US" sz="2400" dirty="0" smtClean="0"/>
              <a:t>Germany                         124</a:t>
            </a:r>
          </a:p>
          <a:p>
            <a:pPr marL="0" indent="0">
              <a:buNone/>
            </a:pPr>
            <a:r>
              <a:rPr lang="en-US" sz="2400" dirty="0" smtClean="0"/>
              <a:t>Mexico                            110</a:t>
            </a:r>
          </a:p>
          <a:p>
            <a:pPr marL="0" indent="0">
              <a:buNone/>
            </a:pPr>
            <a:r>
              <a:rPr lang="en-US" sz="2400" dirty="0" smtClean="0"/>
              <a:t>Name: country, </a:t>
            </a:r>
            <a:r>
              <a:rPr lang="en-US" sz="2400" dirty="0" err="1" smtClean="0"/>
              <a:t>dtype</a:t>
            </a:r>
            <a:r>
              <a:rPr lang="en-US" sz="2400" dirty="0" smtClean="0"/>
              <a:t>: int64</a:t>
            </a:r>
          </a:p>
          <a:p>
            <a:pPr marL="0" indent="0">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920240"/>
            <a:ext cx="8343900" cy="5212080"/>
          </a:xfrm>
          <a:prstGeom prst="rect">
            <a:avLst/>
          </a:prstGeom>
        </p:spPr>
      </p:pic>
    </p:spTree>
    <p:extLst>
      <p:ext uri="{BB962C8B-B14F-4D97-AF65-F5344CB8AC3E}">
        <p14:creationId xmlns:p14="http://schemas.microsoft.com/office/powerpoint/2010/main" val="4276337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9566"/>
            <a:ext cx="12344400" cy="1194434"/>
          </a:xfrm>
        </p:spPr>
        <p:txBody>
          <a:bodyPr>
            <a:normAutofit/>
          </a:bodyPr>
          <a:lstStyle/>
          <a:p>
            <a:r>
              <a:rPr lang="en-US" sz="3600" b="1" dirty="0"/>
              <a:t>Understanding what content is available in different countries</a:t>
            </a:r>
            <a:endParaRPr lang="en-US" sz="3600" dirty="0"/>
          </a:p>
        </p:txBody>
      </p:sp>
      <p:sp>
        <p:nvSpPr>
          <p:cNvPr id="3" name="Text Placeholder 2"/>
          <p:cNvSpPr>
            <a:spLocks noGrp="1"/>
          </p:cNvSpPr>
          <p:nvPr>
            <p:ph type="body" idx="1"/>
          </p:nvPr>
        </p:nvSpPr>
        <p:spPr/>
        <p:txBody>
          <a:bodyPr>
            <a:normAutofit/>
          </a:bodyPr>
          <a:lstStyle/>
          <a:p>
            <a:pPr algn="ctr"/>
            <a:r>
              <a:rPr lang="en-US" sz="3600" dirty="0" smtClean="0"/>
              <a:t>United States</a:t>
            </a:r>
            <a:endParaRPr lang="en-US" sz="36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98550" y="2609850"/>
            <a:ext cx="4835575" cy="4741863"/>
          </a:xfrm>
        </p:spPr>
      </p:pic>
      <p:sp>
        <p:nvSpPr>
          <p:cNvPr id="5" name="Text Placeholder 4"/>
          <p:cNvSpPr>
            <a:spLocks noGrp="1"/>
          </p:cNvSpPr>
          <p:nvPr>
            <p:ph type="body" sz="quarter" idx="3"/>
          </p:nvPr>
        </p:nvSpPr>
        <p:spPr/>
        <p:txBody>
          <a:bodyPr>
            <a:normAutofit/>
          </a:bodyPr>
          <a:lstStyle/>
          <a:p>
            <a:pPr algn="ctr"/>
            <a:r>
              <a:rPr lang="en-US" sz="3600" dirty="0" smtClean="0"/>
              <a:t>India</a:t>
            </a:r>
            <a:endParaRPr lang="en-US" sz="3600"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613881" y="2609850"/>
            <a:ext cx="4769976" cy="4741863"/>
          </a:xfrm>
        </p:spPr>
      </p:pic>
    </p:spTree>
    <p:extLst>
      <p:ext uri="{BB962C8B-B14F-4D97-AF65-F5344CB8AC3E}">
        <p14:creationId xmlns:p14="http://schemas.microsoft.com/office/powerpoint/2010/main" val="3624374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Identifying similar content by matching text-based features</a:t>
            </a:r>
            <a:endParaRPr lang="en-US" b="1" dirty="0"/>
          </a:p>
        </p:txBody>
      </p:sp>
      <p:sp>
        <p:nvSpPr>
          <p:cNvPr id="3" name="Content Placeholder 2"/>
          <p:cNvSpPr>
            <a:spLocks noGrp="1"/>
          </p:cNvSpPr>
          <p:nvPr>
            <p:ph idx="1"/>
          </p:nvPr>
        </p:nvSpPr>
        <p:spPr>
          <a:xfrm>
            <a:off x="685800" y="1676400"/>
            <a:ext cx="12344400" cy="5431156"/>
          </a:xfrm>
        </p:spPr>
        <p:txBody>
          <a:bodyPr>
            <a:normAutofit/>
          </a:bodyPr>
          <a:lstStyle/>
          <a:p>
            <a:pPr marL="0" indent="0">
              <a:buNone/>
            </a:pPr>
            <a:r>
              <a:rPr lang="en-US" sz="2400" dirty="0" smtClean="0"/>
              <a:t>text = " ".join(description for description in </a:t>
            </a:r>
            <a:r>
              <a:rPr lang="en-US" sz="2400" dirty="0" err="1" smtClean="0"/>
              <a:t>netflix_overall.description</a:t>
            </a:r>
            <a:r>
              <a:rPr lang="en-US" sz="2400" dirty="0" smtClean="0"/>
              <a:t>)</a:t>
            </a:r>
          </a:p>
          <a:p>
            <a:pPr marL="0" indent="0">
              <a:buNone/>
            </a:pPr>
            <a:r>
              <a:rPr lang="en-US" sz="2400" dirty="0" err="1" smtClean="0"/>
              <a:t>word_cloud</a:t>
            </a:r>
            <a:r>
              <a:rPr lang="en-US" sz="2400" dirty="0" smtClean="0"/>
              <a:t> = </a:t>
            </a:r>
            <a:r>
              <a:rPr lang="en-US" sz="2400" dirty="0" err="1" smtClean="0"/>
              <a:t>WordCloud</a:t>
            </a:r>
            <a:r>
              <a:rPr lang="en-US" sz="2400" dirty="0" smtClean="0"/>
              <a:t>(collocations = False, </a:t>
            </a:r>
            <a:r>
              <a:rPr lang="en-US" sz="2400" dirty="0" err="1" smtClean="0"/>
              <a:t>background_color</a:t>
            </a:r>
            <a:r>
              <a:rPr lang="en-US" sz="2400" dirty="0" smtClean="0"/>
              <a:t> = 'white').generate(text)</a:t>
            </a:r>
          </a:p>
          <a:p>
            <a:pPr marL="0" indent="0">
              <a:buNone/>
            </a:pPr>
            <a:r>
              <a:rPr lang="en-US" sz="2400" dirty="0" err="1" smtClean="0"/>
              <a:t>plt.figure</a:t>
            </a:r>
            <a:r>
              <a:rPr lang="en-US" sz="2400" dirty="0" smtClean="0"/>
              <a:t>(</a:t>
            </a:r>
            <a:r>
              <a:rPr lang="en-US" sz="2400" dirty="0" err="1" smtClean="0"/>
              <a:t>figsize</a:t>
            </a:r>
            <a:r>
              <a:rPr lang="en-US" sz="2400" dirty="0" smtClean="0"/>
              <a:t> = (20, 10))</a:t>
            </a:r>
          </a:p>
          <a:p>
            <a:pPr marL="0" indent="0">
              <a:buNone/>
            </a:pPr>
            <a:r>
              <a:rPr lang="en-US" sz="2400" dirty="0" err="1" smtClean="0"/>
              <a:t>plt.imshow</a:t>
            </a:r>
            <a:r>
              <a:rPr lang="en-US" sz="2400" dirty="0" smtClean="0"/>
              <a:t>(</a:t>
            </a:r>
            <a:r>
              <a:rPr lang="en-US" sz="2400" dirty="0" err="1" smtClean="0"/>
              <a:t>word_cloud</a:t>
            </a:r>
            <a:r>
              <a:rPr lang="en-US" sz="2400" dirty="0" smtClean="0"/>
              <a:t>, interpolation = 'bilinear')</a:t>
            </a:r>
          </a:p>
          <a:p>
            <a:pPr marL="0" indent="0">
              <a:buNone/>
            </a:pPr>
            <a:r>
              <a:rPr lang="en-US" sz="2400" dirty="0" err="1" smtClean="0"/>
              <a:t>plt.axis</a:t>
            </a:r>
            <a:r>
              <a:rPr lang="en-US" sz="2400" dirty="0" smtClean="0"/>
              <a:t>("off")</a:t>
            </a:r>
          </a:p>
          <a:p>
            <a:pPr marL="0" indent="0">
              <a:buNone/>
            </a:pPr>
            <a:r>
              <a:rPr lang="en-US" sz="2400" dirty="0" err="1" smtClean="0"/>
              <a:t>plt.show</a:t>
            </a:r>
            <a:r>
              <a:rPr lang="en-US" sz="2400" dirty="0" smtClean="0"/>
              <a:t>()</a:t>
            </a:r>
          </a:p>
          <a:p>
            <a:pPr marL="0" indent="0">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657600"/>
            <a:ext cx="8686800" cy="440257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21475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Network analysis of Actors / Directors and find interesting insights</a:t>
            </a:r>
            <a:endParaRPr lang="en-US" dirty="0"/>
          </a:p>
        </p:txBody>
      </p:sp>
      <p:sp>
        <p:nvSpPr>
          <p:cNvPr id="3" name="Text Placeholder 2"/>
          <p:cNvSpPr>
            <a:spLocks noGrp="1"/>
          </p:cNvSpPr>
          <p:nvPr>
            <p:ph type="body" idx="1"/>
          </p:nvPr>
        </p:nvSpPr>
        <p:spPr/>
        <p:txBody>
          <a:bodyPr>
            <a:normAutofit/>
          </a:bodyPr>
          <a:lstStyle/>
          <a:p>
            <a:pPr algn="ctr"/>
            <a:r>
              <a:rPr lang="en-US" sz="3200" dirty="0" smtClean="0">
                <a:solidFill>
                  <a:srgbClr val="FF0000"/>
                </a:solidFill>
              </a:rPr>
              <a:t>TOP 10 ACTORS (CAST)</a:t>
            </a:r>
            <a:endParaRPr lang="en-US" sz="3200" dirty="0">
              <a:solidFill>
                <a:srgbClr val="FF0000"/>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800" y="3225751"/>
            <a:ext cx="6061075" cy="3606897"/>
          </a:xfrm>
        </p:spPr>
      </p:pic>
      <p:sp>
        <p:nvSpPr>
          <p:cNvPr id="5" name="Text Placeholder 4"/>
          <p:cNvSpPr>
            <a:spLocks noGrp="1"/>
          </p:cNvSpPr>
          <p:nvPr>
            <p:ph type="body" sz="quarter" idx="3"/>
          </p:nvPr>
        </p:nvSpPr>
        <p:spPr/>
        <p:txBody>
          <a:bodyPr>
            <a:normAutofit/>
          </a:bodyPr>
          <a:lstStyle/>
          <a:p>
            <a:pPr algn="ctr"/>
            <a:r>
              <a:rPr lang="en-US" sz="3200" dirty="0" smtClean="0">
                <a:solidFill>
                  <a:srgbClr val="FF0000"/>
                </a:solidFill>
              </a:rPr>
              <a:t>TOP 10 DIRECTORS </a:t>
            </a:r>
            <a:endParaRPr lang="en-US" sz="3200" dirty="0">
              <a:solidFill>
                <a:srgbClr val="FF0000"/>
              </a:solidFill>
            </a:endParaRP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67538" y="3306587"/>
            <a:ext cx="6062662" cy="3521426"/>
          </a:xfrm>
        </p:spPr>
      </p:pic>
    </p:spTree>
    <p:extLst>
      <p:ext uri="{BB962C8B-B14F-4D97-AF65-F5344CB8AC3E}">
        <p14:creationId xmlns:p14="http://schemas.microsoft.com/office/powerpoint/2010/main" val="7910866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analysis of </a:t>
            </a:r>
            <a:r>
              <a:rPr lang="en-US" b="1" dirty="0" smtClean="0"/>
              <a:t>Directors</a:t>
            </a:r>
            <a:endParaRPr lang="en-US" dirty="0"/>
          </a:p>
        </p:txBody>
      </p:sp>
      <p:sp>
        <p:nvSpPr>
          <p:cNvPr id="3" name="Text Placeholder 2"/>
          <p:cNvSpPr>
            <a:spLocks noGrp="1"/>
          </p:cNvSpPr>
          <p:nvPr>
            <p:ph type="body" idx="1"/>
          </p:nvPr>
        </p:nvSpPr>
        <p:spPr/>
        <p:txBody>
          <a:bodyPr>
            <a:normAutofit/>
          </a:bodyPr>
          <a:lstStyle/>
          <a:p>
            <a:pPr algn="ctr"/>
            <a:r>
              <a:rPr lang="en-US" sz="3200" dirty="0">
                <a:solidFill>
                  <a:srgbClr val="FF0000"/>
                </a:solidFill>
              </a:rPr>
              <a:t>TOP 10 DIRECTORS </a:t>
            </a:r>
            <a:r>
              <a:rPr lang="en-US" sz="3200" dirty="0" smtClean="0">
                <a:solidFill>
                  <a:srgbClr val="FF0000"/>
                </a:solidFill>
              </a:rPr>
              <a:t>IN MOVIES</a:t>
            </a:r>
            <a:endParaRPr lang="en-US" sz="3200" dirty="0">
              <a:solidFill>
                <a:srgbClr val="FF0000"/>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800" y="3220529"/>
            <a:ext cx="6061075" cy="3520504"/>
          </a:xfrm>
        </p:spPr>
      </p:pic>
      <p:sp>
        <p:nvSpPr>
          <p:cNvPr id="5" name="Text Placeholder 4"/>
          <p:cNvSpPr>
            <a:spLocks noGrp="1"/>
          </p:cNvSpPr>
          <p:nvPr>
            <p:ph type="body" sz="quarter" idx="3"/>
          </p:nvPr>
        </p:nvSpPr>
        <p:spPr/>
        <p:txBody>
          <a:bodyPr>
            <a:normAutofit/>
          </a:bodyPr>
          <a:lstStyle/>
          <a:p>
            <a:pPr algn="ctr"/>
            <a:r>
              <a:rPr lang="en-US" sz="3200" dirty="0">
                <a:solidFill>
                  <a:srgbClr val="FF0000"/>
                </a:solidFill>
              </a:rPr>
              <a:t>TOP 10 DIRECTORS IN </a:t>
            </a:r>
            <a:r>
              <a:rPr lang="en-US" sz="3200" dirty="0" smtClean="0">
                <a:solidFill>
                  <a:srgbClr val="FF0000"/>
                </a:solidFill>
              </a:rPr>
              <a:t>SHOWS</a:t>
            </a:r>
            <a:endParaRPr lang="en-US" sz="3200" dirty="0">
              <a:solidFill>
                <a:srgbClr val="FF0000"/>
              </a:solidFill>
            </a:endParaRP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67538" y="3331964"/>
            <a:ext cx="6062662" cy="3297634"/>
          </a:xfrm>
        </p:spPr>
      </p:pic>
    </p:spTree>
    <p:extLst>
      <p:ext uri="{BB962C8B-B14F-4D97-AF65-F5344CB8AC3E}">
        <p14:creationId xmlns:p14="http://schemas.microsoft.com/office/powerpoint/2010/main" val="800423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analysis of Actors</a:t>
            </a:r>
            <a:endParaRPr lang="en-US" dirty="0"/>
          </a:p>
        </p:txBody>
      </p:sp>
      <p:sp>
        <p:nvSpPr>
          <p:cNvPr id="3" name="Text Placeholder 2"/>
          <p:cNvSpPr>
            <a:spLocks noGrp="1"/>
          </p:cNvSpPr>
          <p:nvPr>
            <p:ph type="body" idx="1"/>
          </p:nvPr>
        </p:nvSpPr>
        <p:spPr/>
        <p:txBody>
          <a:bodyPr>
            <a:normAutofit/>
          </a:bodyPr>
          <a:lstStyle/>
          <a:p>
            <a:pPr algn="ctr"/>
            <a:r>
              <a:rPr lang="en-US" sz="3200" dirty="0" smtClean="0">
                <a:solidFill>
                  <a:srgbClr val="FF0000"/>
                </a:solidFill>
              </a:rPr>
              <a:t>TOP 10 CAST IN MOVIES</a:t>
            </a:r>
            <a:endParaRPr lang="en-US" sz="3200" dirty="0">
              <a:solidFill>
                <a:srgbClr val="FF0000"/>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800" y="3233097"/>
            <a:ext cx="6061075" cy="3592205"/>
          </a:xfrm>
        </p:spPr>
      </p:pic>
      <p:sp>
        <p:nvSpPr>
          <p:cNvPr id="5" name="Text Placeholder 4"/>
          <p:cNvSpPr>
            <a:spLocks noGrp="1"/>
          </p:cNvSpPr>
          <p:nvPr>
            <p:ph type="body" sz="quarter" idx="3"/>
          </p:nvPr>
        </p:nvSpPr>
        <p:spPr/>
        <p:txBody>
          <a:bodyPr>
            <a:normAutofit/>
          </a:bodyPr>
          <a:lstStyle/>
          <a:p>
            <a:pPr algn="ctr"/>
            <a:r>
              <a:rPr lang="en-US" sz="3200" dirty="0" smtClean="0">
                <a:solidFill>
                  <a:srgbClr val="FF0000"/>
                </a:solidFill>
              </a:rPr>
              <a:t>TOP 10 CAST IN SHOWS</a:t>
            </a:r>
            <a:endParaRPr lang="en-US" sz="3200" dirty="0">
              <a:solidFill>
                <a:srgbClr val="FF0000"/>
              </a:solidFill>
            </a:endParaRP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67538" y="3136437"/>
            <a:ext cx="6062662" cy="3556924"/>
          </a:xfrm>
        </p:spPr>
      </p:pic>
    </p:spTree>
    <p:extLst>
      <p:ext uri="{BB962C8B-B14F-4D97-AF65-F5344CB8AC3E}">
        <p14:creationId xmlns:p14="http://schemas.microsoft.com/office/powerpoint/2010/main" val="1876658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40080"/>
            <a:ext cx="12344400" cy="1371600"/>
          </a:xfrm>
        </p:spPr>
        <p:txBody>
          <a:bodyPr>
            <a:normAutofit/>
          </a:bodyPr>
          <a:lstStyle/>
          <a:p>
            <a:r>
              <a:rPr lang="en-US" b="1" i="0" dirty="0" smtClean="0">
                <a:solidFill>
                  <a:srgbClr val="FA2E05"/>
                </a:solidFill>
                <a:effectLst/>
                <a:latin typeface="Helvetica Neue"/>
              </a:rPr>
              <a:t>Netflix Movies and TV Shows EDA 🍿</a:t>
            </a:r>
            <a:endParaRPr lang="en-US" dirty="0"/>
          </a:p>
        </p:txBody>
      </p:sp>
      <p:sp>
        <p:nvSpPr>
          <p:cNvPr id="3" name="Content Placeholder 2"/>
          <p:cNvSpPr>
            <a:spLocks noGrp="1"/>
          </p:cNvSpPr>
          <p:nvPr>
            <p:ph idx="1"/>
          </p:nvPr>
        </p:nvSpPr>
        <p:spPr>
          <a:xfrm>
            <a:off x="685800" y="2468880"/>
            <a:ext cx="12344400" cy="4114800"/>
          </a:xfrm>
        </p:spPr>
        <p:txBody>
          <a:bodyPr>
            <a:normAutofit/>
          </a:bodyPr>
          <a:lstStyle/>
          <a:p>
            <a:pPr marL="0" indent="0" algn="just">
              <a:buNone/>
            </a:pPr>
            <a:r>
              <a:rPr lang="en-US" sz="2400" b="0" i="0" dirty="0" smtClean="0">
                <a:effectLst/>
                <a:latin typeface="Helvetica Neue"/>
              </a:rPr>
              <a:t>Netflix is the world’s leading premium media streaming platform, hosting thousands of films and TV series in nearly 200 countries and territories. Initially, a mail-order DVD rental service launched in 1997, the company quickly dominated the streaming sphere when it launched its subscription video-on-demand service a decade later in 2007, the same year that </a:t>
            </a:r>
            <a:r>
              <a:rPr lang="en-US" sz="2400" b="0" i="0" dirty="0" err="1" smtClean="0">
                <a:effectLst/>
                <a:latin typeface="Helvetica Neue"/>
              </a:rPr>
              <a:t>Hulu</a:t>
            </a:r>
            <a:r>
              <a:rPr lang="en-US" sz="2400" b="0" i="0" dirty="0" smtClean="0">
                <a:effectLst/>
                <a:latin typeface="Helvetica Neue"/>
              </a:rPr>
              <a:t> launched. The field has become quite a bit more crowded since then, and Netflix now competes with the likes of Amazon Prime Video, HBO Max, Disney Plus, Apple TV Plus, and many more, including niche streamers like The Criterion Channel and Shudder.</a:t>
            </a:r>
          </a:p>
          <a:p>
            <a:pPr marL="0" indent="0">
              <a:buNone/>
            </a:pPr>
            <a:endParaRPr lang="en-US" dirty="0"/>
          </a:p>
        </p:txBody>
      </p:sp>
    </p:spTree>
    <p:extLst>
      <p:ext uri="{BB962C8B-B14F-4D97-AF65-F5344CB8AC3E}">
        <p14:creationId xmlns:p14="http://schemas.microsoft.com/office/powerpoint/2010/main" val="14692296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Does Netflix has more focus on TV Shows than movies in recent years</a:t>
            </a:r>
            <a:endParaRPr lang="en-US" b="1" dirty="0"/>
          </a:p>
        </p:txBody>
      </p:sp>
      <p:sp>
        <p:nvSpPr>
          <p:cNvPr id="4" name="Text Placeholder 3"/>
          <p:cNvSpPr>
            <a:spLocks noGrp="1"/>
          </p:cNvSpPr>
          <p:nvPr>
            <p:ph type="body" idx="1"/>
          </p:nvPr>
        </p:nvSpPr>
        <p:spPr/>
        <p:txBody>
          <a:bodyPr>
            <a:normAutofit/>
          </a:bodyPr>
          <a:lstStyle/>
          <a:p>
            <a:r>
              <a:rPr lang="en-US" sz="2800" dirty="0" smtClean="0">
                <a:solidFill>
                  <a:srgbClr val="FF0000"/>
                </a:solidFill>
              </a:rPr>
              <a:t>PIE CHART PERCENTAGE INFORMATION</a:t>
            </a:r>
            <a:endParaRPr lang="en-US" sz="2800" dirty="0">
              <a:solidFill>
                <a:srgbClr val="FF0000"/>
              </a:solidFill>
            </a:endParaRP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800" y="2762106"/>
            <a:ext cx="6061075" cy="4437351"/>
          </a:xfrm>
        </p:spPr>
      </p:pic>
      <p:sp>
        <p:nvSpPr>
          <p:cNvPr id="6" name="Text Placeholder 5"/>
          <p:cNvSpPr>
            <a:spLocks noGrp="1"/>
          </p:cNvSpPr>
          <p:nvPr>
            <p:ph type="body" sz="quarter" idx="3"/>
          </p:nvPr>
        </p:nvSpPr>
        <p:spPr>
          <a:xfrm>
            <a:off x="7315200" y="1828800"/>
            <a:ext cx="6062663" cy="767714"/>
          </a:xfrm>
        </p:spPr>
        <p:txBody>
          <a:bodyPr>
            <a:normAutofit/>
          </a:bodyPr>
          <a:lstStyle/>
          <a:p>
            <a:r>
              <a:rPr lang="en-US" sz="2800" dirty="0" smtClean="0">
                <a:solidFill>
                  <a:srgbClr val="FF0000"/>
                </a:solidFill>
              </a:rPr>
              <a:t>BAR CHART COUNT INFORMATION</a:t>
            </a:r>
            <a:endParaRPr lang="en-US" sz="2800" dirty="0">
              <a:solidFill>
                <a:srgbClr val="FF0000"/>
              </a:solidFill>
            </a:endParaRPr>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162800" y="2743200"/>
            <a:ext cx="6019800" cy="4571999"/>
          </a:xfrm>
        </p:spPr>
      </p:pic>
    </p:spTree>
    <p:extLst>
      <p:ext uri="{BB962C8B-B14F-4D97-AF65-F5344CB8AC3E}">
        <p14:creationId xmlns:p14="http://schemas.microsoft.com/office/powerpoint/2010/main" val="26990654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b="1" dirty="0" smtClean="0"/>
              <a:t>Does Netflix has more focus on TV Shows than movies in recent years</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920874"/>
            <a:ext cx="11811000" cy="5851525"/>
          </a:xfrm>
        </p:spPr>
      </p:pic>
    </p:spTree>
    <p:extLst>
      <p:ext uri="{BB962C8B-B14F-4D97-AF65-F5344CB8AC3E}">
        <p14:creationId xmlns:p14="http://schemas.microsoft.com/office/powerpoint/2010/main" val="31191732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Does Netflix has more focus on TV Shows than movies in recent years</a:t>
            </a:r>
            <a:endParaRPr lang="en-US" dirty="0"/>
          </a:p>
        </p:txBody>
      </p:sp>
      <p:sp>
        <p:nvSpPr>
          <p:cNvPr id="3" name="Content Placeholder 2"/>
          <p:cNvSpPr>
            <a:spLocks noGrp="1"/>
          </p:cNvSpPr>
          <p:nvPr>
            <p:ph idx="1"/>
          </p:nvPr>
        </p:nvSpPr>
        <p:spPr>
          <a:xfrm>
            <a:off x="685800" y="1676400"/>
            <a:ext cx="12344400" cy="5674998"/>
          </a:xfrm>
        </p:spPr>
        <p:txBody>
          <a:bodyPr/>
          <a:lstStyle/>
          <a:p>
            <a:r>
              <a:rPr lang="en-US" dirty="0" smtClean="0"/>
              <a:t>FROM 2013 TO 2021 Observe ( movies completely down, TV shows slant decrease)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2286000"/>
            <a:ext cx="10058400" cy="5593512"/>
          </a:xfrm>
          <a:prstGeom prst="rect">
            <a:avLst/>
          </a:prstGeom>
        </p:spPr>
      </p:pic>
    </p:spTree>
    <p:extLst>
      <p:ext uri="{BB962C8B-B14F-4D97-AF65-F5344CB8AC3E}">
        <p14:creationId xmlns:p14="http://schemas.microsoft.com/office/powerpoint/2010/main" val="2262389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60744"/>
            <a:ext cx="12344400" cy="1371600"/>
          </a:xfrm>
        </p:spPr>
        <p:txBody>
          <a:bodyPr>
            <a:normAutofit fontScale="90000"/>
          </a:bodyPr>
          <a:lstStyle/>
          <a:p>
            <a:r>
              <a:rPr lang="en-US" b="1" dirty="0" smtClean="0"/>
              <a:t>Does Netflix has more focus on TV Shows than movies in recent years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232415"/>
            <a:ext cx="12420600" cy="5636823"/>
          </a:xfrm>
        </p:spPr>
      </p:pic>
      <p:sp>
        <p:nvSpPr>
          <p:cNvPr id="5" name="TextBox 4"/>
          <p:cNvSpPr txBox="1"/>
          <p:nvPr/>
        </p:nvSpPr>
        <p:spPr>
          <a:xfrm>
            <a:off x="2133600" y="1709195"/>
            <a:ext cx="9906000" cy="523220"/>
          </a:xfrm>
          <a:prstGeom prst="rect">
            <a:avLst/>
          </a:prstGeom>
          <a:noFill/>
        </p:spPr>
        <p:txBody>
          <a:bodyPr wrap="square" rtlCol="0">
            <a:spAutoFit/>
          </a:bodyPr>
          <a:lstStyle/>
          <a:p>
            <a:pPr algn="ctr"/>
            <a:r>
              <a:rPr lang="en-US" sz="2800" b="1" dirty="0" smtClean="0">
                <a:solidFill>
                  <a:srgbClr val="FF0000"/>
                </a:solidFill>
              </a:rPr>
              <a:t>Slant increment of TV shows will be observed in the graph</a:t>
            </a:r>
            <a:endParaRPr lang="en-US" sz="2800" b="1" dirty="0">
              <a:solidFill>
                <a:srgbClr val="FF0000"/>
              </a:solidFill>
            </a:endParaRPr>
          </a:p>
        </p:txBody>
      </p:sp>
    </p:spTree>
    <p:extLst>
      <p:ext uri="{BB962C8B-B14F-4D97-AF65-F5344CB8AC3E}">
        <p14:creationId xmlns:p14="http://schemas.microsoft.com/office/powerpoint/2010/main" val="94612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Does Netflix has more focus on TV Shows than movies in recent months</a:t>
            </a:r>
            <a:endParaRPr lang="en-US" dirty="0"/>
          </a:p>
        </p:txBody>
      </p:sp>
      <p:sp>
        <p:nvSpPr>
          <p:cNvPr id="3" name="Text Placeholder 2"/>
          <p:cNvSpPr>
            <a:spLocks noGrp="1"/>
          </p:cNvSpPr>
          <p:nvPr>
            <p:ph type="body" idx="1"/>
          </p:nvPr>
        </p:nvSpPr>
        <p:spPr/>
        <p:txBody>
          <a:bodyPr/>
          <a:lstStyle/>
          <a:p>
            <a:pPr algn="ctr"/>
            <a:r>
              <a:rPr lang="en-US" dirty="0" smtClean="0">
                <a:solidFill>
                  <a:srgbClr val="FF0000"/>
                </a:solidFill>
              </a:rPr>
              <a:t>CONTENT ADDED THE MOST IN A MONTH</a:t>
            </a:r>
            <a:endParaRPr lang="en-US" dirty="0">
              <a:solidFill>
                <a:srgbClr val="FF0000"/>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 y="2819400"/>
            <a:ext cx="5750232" cy="4741863"/>
          </a:xfrm>
        </p:spPr>
      </p:pic>
      <p:sp>
        <p:nvSpPr>
          <p:cNvPr id="5" name="Text Placeholder 4"/>
          <p:cNvSpPr>
            <a:spLocks noGrp="1"/>
          </p:cNvSpPr>
          <p:nvPr>
            <p:ph type="body" sz="quarter" idx="3"/>
          </p:nvPr>
        </p:nvSpPr>
        <p:spPr/>
        <p:txBody>
          <a:bodyPr/>
          <a:lstStyle/>
          <a:p>
            <a:pPr algn="ctr"/>
            <a:r>
              <a:rPr lang="en-US" dirty="0" smtClean="0">
                <a:solidFill>
                  <a:srgbClr val="FF0000"/>
                </a:solidFill>
              </a:rPr>
              <a:t>CONTENT ADDED THE MOST IN A MONTH</a:t>
            </a: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05600" y="2743200"/>
            <a:ext cx="6400799" cy="4894263"/>
          </a:xfrm>
        </p:spPr>
      </p:pic>
    </p:spTree>
    <p:extLst>
      <p:ext uri="{BB962C8B-B14F-4D97-AF65-F5344CB8AC3E}">
        <p14:creationId xmlns:p14="http://schemas.microsoft.com/office/powerpoint/2010/main" val="23576475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667000"/>
            <a:ext cx="12344400" cy="1371600"/>
          </a:xfrm>
        </p:spPr>
        <p:txBody>
          <a:bodyPr>
            <a:normAutofit/>
          </a:bodyPr>
          <a:lstStyle/>
          <a:p>
            <a:r>
              <a:rPr lang="en-US" sz="6600" b="1" dirty="0" smtClean="0">
                <a:solidFill>
                  <a:srgbClr val="FF0000"/>
                </a:solidFill>
              </a:rPr>
              <a:t>THE END</a:t>
            </a:r>
            <a:endParaRPr lang="en-US" sz="6600" b="1" dirty="0">
              <a:solidFill>
                <a:srgbClr val="FF0000"/>
              </a:solidFill>
            </a:endParaRPr>
          </a:p>
        </p:txBody>
      </p:sp>
    </p:spTree>
    <p:extLst>
      <p:ext uri="{BB962C8B-B14F-4D97-AF65-F5344CB8AC3E}">
        <p14:creationId xmlns:p14="http://schemas.microsoft.com/office/powerpoint/2010/main" val="2557363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1;g2118a63c412_0_49"/>
          <p:cNvSpPr txBox="1">
            <a:spLocks noGrp="1"/>
          </p:cNvSpPr>
          <p:nvPr>
            <p:ph idx="1"/>
          </p:nvPr>
        </p:nvSpPr>
        <p:spPr>
          <a:prstGeom prst="rect">
            <a:avLst/>
          </a:prstGeom>
          <a:noFill/>
          <a:ln>
            <a:noFill/>
          </a:ln>
        </p:spPr>
        <p:txBody>
          <a:bodyPr spcFirstLastPara="1" wrap="square" lIns="121875" tIns="60925" rIns="121875" bIns="60925" anchor="t" anchorCtr="0">
            <a:normAutofit/>
          </a:bodyPr>
          <a:lstStyle/>
          <a:p>
            <a:pPr marL="0" lvl="0" indent="0" algn="l" rtl="0">
              <a:lnSpc>
                <a:spcPct val="115000"/>
              </a:lnSpc>
              <a:spcBef>
                <a:spcPts val="0"/>
              </a:spcBef>
              <a:spcAft>
                <a:spcPts val="0"/>
              </a:spcAft>
              <a:buNone/>
            </a:pPr>
            <a:r>
              <a:rPr lang="en-US" sz="2600" dirty="0">
                <a:latin typeface="Arial"/>
                <a:ea typeface="Arial"/>
                <a:cs typeface="Arial"/>
                <a:sym typeface="Arial"/>
              </a:rPr>
              <a:t>This project aims to analyze the content available on </a:t>
            </a:r>
            <a:r>
              <a:rPr lang="en-US" sz="2600" dirty="0" err="1">
                <a:latin typeface="Arial"/>
                <a:ea typeface="Arial"/>
                <a:cs typeface="Arial"/>
                <a:sym typeface="Arial"/>
              </a:rPr>
              <a:t>netflix</a:t>
            </a:r>
            <a:r>
              <a:rPr lang="en-US" sz="2600" dirty="0">
                <a:latin typeface="Arial"/>
                <a:ea typeface="Arial"/>
                <a:cs typeface="Arial"/>
                <a:sym typeface="Arial"/>
              </a:rPr>
              <a:t> streaming platform. The study will analyze the different content available across different countries and its content creators.</a:t>
            </a:r>
            <a:endParaRPr sz="4300" dirty="0"/>
          </a:p>
        </p:txBody>
      </p:sp>
      <p:sp>
        <p:nvSpPr>
          <p:cNvPr id="5" name="Google Shape;100;g2118a63c412_0_49"/>
          <p:cNvSpPr txBox="1">
            <a:spLocks noGrp="1"/>
          </p:cNvSpPr>
          <p:nvPr>
            <p:ph type="title"/>
          </p:nvPr>
        </p:nvSpPr>
        <p:spPr>
          <a:prstGeom prst="rect">
            <a:avLst/>
          </a:prstGeom>
          <a:noFill/>
          <a:ln>
            <a:noFill/>
          </a:ln>
        </p:spPr>
        <p:txBody>
          <a:bodyPr spcFirstLastPara="1" wrap="square" lIns="121875" tIns="60925" rIns="121875" bIns="60925" anchor="b" anchorCtr="0">
            <a:noAutofit/>
          </a:bodyPr>
          <a:lstStyle/>
          <a:p>
            <a:pPr marL="0" lvl="0" indent="0" algn="l" rtl="0">
              <a:lnSpc>
                <a:spcPct val="115000"/>
              </a:lnSpc>
              <a:spcBef>
                <a:spcPts val="0"/>
              </a:spcBef>
              <a:spcAft>
                <a:spcPts val="0"/>
              </a:spcAft>
              <a:buNone/>
            </a:pPr>
            <a:r>
              <a:rPr lang="en-US" b="1" dirty="0">
                <a:latin typeface="Arial"/>
                <a:ea typeface="Arial"/>
                <a:cs typeface="Arial"/>
                <a:sym typeface="Arial"/>
              </a:rPr>
              <a:t>Project Overview:</a:t>
            </a:r>
            <a:endParaRPr sz="5300" dirty="0"/>
          </a:p>
        </p:txBody>
      </p:sp>
    </p:spTree>
    <p:extLst>
      <p:ext uri="{BB962C8B-B14F-4D97-AF65-F5344CB8AC3E}">
        <p14:creationId xmlns:p14="http://schemas.microsoft.com/office/powerpoint/2010/main" val="494398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7;g2118a63c412_0_54"/>
          <p:cNvSpPr txBox="1">
            <a:spLocks noGrp="1"/>
          </p:cNvSpPr>
          <p:nvPr>
            <p:ph idx="1"/>
          </p:nvPr>
        </p:nvSpPr>
        <p:spPr>
          <a:prstGeom prst="rect">
            <a:avLst/>
          </a:prstGeom>
          <a:noFill/>
          <a:ln>
            <a:noFill/>
          </a:ln>
        </p:spPr>
        <p:txBody>
          <a:bodyPr spcFirstLastPara="1" wrap="square" lIns="121875" tIns="60925" rIns="121875" bIns="609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600" dirty="0">
                <a:latin typeface="Arial"/>
                <a:ea typeface="Arial"/>
                <a:cs typeface="Arial"/>
                <a:sym typeface="Arial"/>
              </a:rPr>
              <a:t>The Objective of the project is to identify the content types available on </a:t>
            </a:r>
            <a:r>
              <a:rPr lang="en-US" sz="2600" dirty="0" err="1">
                <a:latin typeface="Arial"/>
                <a:ea typeface="Arial"/>
                <a:cs typeface="Arial"/>
                <a:sym typeface="Arial"/>
              </a:rPr>
              <a:t>netflix</a:t>
            </a:r>
            <a:r>
              <a:rPr lang="en-US" sz="2600" dirty="0">
                <a:latin typeface="Arial"/>
                <a:ea typeface="Arial"/>
                <a:cs typeface="Arial"/>
                <a:sym typeface="Arial"/>
              </a:rPr>
              <a:t>, across different countries, types of content available with similarity, top actors appearing in most contents, top directors creating most content and what </a:t>
            </a:r>
            <a:r>
              <a:rPr lang="en-US" sz="2600" dirty="0" err="1">
                <a:latin typeface="Arial"/>
                <a:ea typeface="Arial"/>
                <a:cs typeface="Arial"/>
                <a:sym typeface="Arial"/>
              </a:rPr>
              <a:t>netflix</a:t>
            </a:r>
            <a:r>
              <a:rPr lang="en-US" sz="2600" dirty="0">
                <a:latin typeface="Arial"/>
                <a:ea typeface="Arial"/>
                <a:cs typeface="Arial"/>
                <a:sym typeface="Arial"/>
              </a:rPr>
              <a:t> is focusing on in recent years w.r.t Movies or </a:t>
            </a:r>
            <a:r>
              <a:rPr lang="en-US" sz="2600" dirty="0" err="1">
                <a:latin typeface="Arial"/>
                <a:ea typeface="Arial"/>
                <a:cs typeface="Arial"/>
                <a:sym typeface="Arial"/>
              </a:rPr>
              <a:t>Tv</a:t>
            </a:r>
            <a:r>
              <a:rPr lang="en-US" sz="2600" dirty="0">
                <a:latin typeface="Arial"/>
                <a:ea typeface="Arial"/>
                <a:cs typeface="Arial"/>
                <a:sym typeface="Arial"/>
              </a:rPr>
              <a:t> shows.</a:t>
            </a:r>
            <a:endParaRPr sz="2600" dirty="0">
              <a:latin typeface="Arial"/>
              <a:ea typeface="Arial"/>
              <a:cs typeface="Arial"/>
              <a:sym typeface="Arial"/>
            </a:endParaRPr>
          </a:p>
        </p:txBody>
      </p:sp>
      <p:sp>
        <p:nvSpPr>
          <p:cNvPr id="5" name="Google Shape;106;g2118a63c412_0_54"/>
          <p:cNvSpPr txBox="1">
            <a:spLocks noGrp="1"/>
          </p:cNvSpPr>
          <p:nvPr>
            <p:ph type="title"/>
          </p:nvPr>
        </p:nvSpPr>
        <p:spPr>
          <a:prstGeom prst="rect">
            <a:avLst/>
          </a:prstGeom>
          <a:noFill/>
          <a:ln>
            <a:noFill/>
          </a:ln>
        </p:spPr>
        <p:txBody>
          <a:bodyPr spcFirstLastPara="1" wrap="square" lIns="121875" tIns="60925" rIns="121875" bIns="60925" anchor="b" anchorCtr="0">
            <a:noAutofit/>
          </a:bodyPr>
          <a:lstStyle/>
          <a:p>
            <a:pPr marL="0" lvl="0" indent="0" algn="l" rtl="0">
              <a:lnSpc>
                <a:spcPct val="115000"/>
              </a:lnSpc>
              <a:spcBef>
                <a:spcPts val="0"/>
              </a:spcBef>
              <a:spcAft>
                <a:spcPts val="0"/>
              </a:spcAft>
              <a:buClr>
                <a:schemeClr val="dk1"/>
              </a:buClr>
              <a:buSzPts val="1100"/>
              <a:buFont typeface="Arial"/>
              <a:buNone/>
            </a:pPr>
            <a:r>
              <a:rPr lang="en-US" b="1" dirty="0">
                <a:latin typeface="Arial"/>
                <a:ea typeface="Arial"/>
                <a:cs typeface="Arial"/>
                <a:sym typeface="Arial"/>
              </a:rPr>
              <a:t>Objective:</a:t>
            </a:r>
            <a:endParaRPr dirty="0"/>
          </a:p>
        </p:txBody>
      </p:sp>
    </p:spTree>
    <p:extLst>
      <p:ext uri="{BB962C8B-B14F-4D97-AF65-F5344CB8AC3E}">
        <p14:creationId xmlns:p14="http://schemas.microsoft.com/office/powerpoint/2010/main" val="673340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3;g2118a63c412_0_71"/>
          <p:cNvSpPr txBox="1">
            <a:spLocks noGrp="1"/>
          </p:cNvSpPr>
          <p:nvPr>
            <p:ph idx="1"/>
          </p:nvPr>
        </p:nvSpPr>
        <p:spPr>
          <a:prstGeom prst="rect">
            <a:avLst/>
          </a:prstGeom>
          <a:noFill/>
          <a:ln>
            <a:noFill/>
          </a:ln>
        </p:spPr>
        <p:txBody>
          <a:bodyPr spcFirstLastPara="1" wrap="square" lIns="121875" tIns="60925" rIns="121875" bIns="60925" anchor="t" anchorCtr="0">
            <a:noAutofit/>
          </a:bodyPr>
          <a:lstStyle/>
          <a:p>
            <a:pPr marL="0" lvl="0" indent="0" algn="l" rtl="0">
              <a:lnSpc>
                <a:spcPct val="115000"/>
              </a:lnSpc>
              <a:spcBef>
                <a:spcPts val="0"/>
              </a:spcBef>
              <a:spcAft>
                <a:spcPts val="0"/>
              </a:spcAft>
              <a:buNone/>
            </a:pPr>
            <a:r>
              <a:rPr lang="en-US" sz="2600" dirty="0">
                <a:latin typeface="Arial"/>
                <a:ea typeface="Arial"/>
                <a:cs typeface="Arial"/>
                <a:sym typeface="Arial"/>
              </a:rPr>
              <a:t>Involves the following steps:</a:t>
            </a:r>
            <a:endParaRPr sz="2600" dirty="0">
              <a:latin typeface="Arial"/>
              <a:ea typeface="Arial"/>
              <a:cs typeface="Arial"/>
              <a:sym typeface="Arial"/>
            </a:endParaRPr>
          </a:p>
          <a:p>
            <a:pPr marL="0" lvl="0" indent="0" algn="l" rtl="0">
              <a:lnSpc>
                <a:spcPct val="115000"/>
              </a:lnSpc>
              <a:spcBef>
                <a:spcPts val="0"/>
              </a:spcBef>
              <a:spcAft>
                <a:spcPts val="0"/>
              </a:spcAft>
              <a:buNone/>
            </a:pPr>
            <a:endParaRPr sz="2600" dirty="0">
              <a:latin typeface="Arial"/>
              <a:ea typeface="Arial"/>
              <a:cs typeface="Arial"/>
              <a:sym typeface="Arial"/>
            </a:endParaRPr>
          </a:p>
          <a:p>
            <a:pPr marL="520700" indent="-457200">
              <a:lnSpc>
                <a:spcPct val="115000"/>
              </a:lnSpc>
              <a:spcBef>
                <a:spcPts val="0"/>
              </a:spcBef>
              <a:buClr>
                <a:schemeClr val="tx1"/>
              </a:buClr>
              <a:buSzPts val="2600"/>
              <a:buFont typeface="Wingdings" pitchFamily="2" charset="2"/>
              <a:buChar char="v"/>
            </a:pPr>
            <a:r>
              <a:rPr lang="en-US" sz="2600" dirty="0">
                <a:latin typeface="Arial"/>
                <a:ea typeface="Arial"/>
                <a:cs typeface="Arial"/>
                <a:sym typeface="Arial"/>
              </a:rPr>
              <a:t>Business Understanding</a:t>
            </a:r>
            <a:endParaRPr sz="2600" dirty="0">
              <a:latin typeface="Arial"/>
              <a:ea typeface="Arial"/>
              <a:cs typeface="Arial"/>
              <a:sym typeface="Arial"/>
            </a:endParaRPr>
          </a:p>
          <a:p>
            <a:pPr marL="520700" indent="-457200">
              <a:lnSpc>
                <a:spcPct val="115000"/>
              </a:lnSpc>
              <a:spcBef>
                <a:spcPts val="0"/>
              </a:spcBef>
              <a:buClr>
                <a:schemeClr val="tx1"/>
              </a:buClr>
              <a:buSzPts val="2600"/>
              <a:buFont typeface="Wingdings" pitchFamily="2" charset="2"/>
              <a:buChar char="v"/>
            </a:pPr>
            <a:r>
              <a:rPr lang="en-US" sz="2600" dirty="0">
                <a:latin typeface="Arial"/>
                <a:ea typeface="Arial"/>
                <a:cs typeface="Arial"/>
                <a:sym typeface="Arial"/>
              </a:rPr>
              <a:t>Data Understanding</a:t>
            </a:r>
            <a:endParaRPr sz="2600" dirty="0">
              <a:latin typeface="Arial"/>
              <a:ea typeface="Arial"/>
              <a:cs typeface="Arial"/>
              <a:sym typeface="Arial"/>
            </a:endParaRPr>
          </a:p>
          <a:p>
            <a:pPr marL="520700" indent="-457200">
              <a:lnSpc>
                <a:spcPct val="115000"/>
              </a:lnSpc>
              <a:spcBef>
                <a:spcPts val="0"/>
              </a:spcBef>
              <a:buClr>
                <a:schemeClr val="tx1"/>
              </a:buClr>
              <a:buSzPts val="2600"/>
              <a:buFont typeface="Wingdings" pitchFamily="2" charset="2"/>
              <a:buChar char="v"/>
            </a:pPr>
            <a:r>
              <a:rPr lang="en-US" sz="2600" dirty="0">
                <a:latin typeface="Arial"/>
                <a:ea typeface="Arial"/>
                <a:cs typeface="Arial"/>
                <a:sym typeface="Arial"/>
              </a:rPr>
              <a:t>Data Preparation</a:t>
            </a:r>
            <a:endParaRPr sz="2600" dirty="0">
              <a:latin typeface="Arial"/>
              <a:ea typeface="Arial"/>
              <a:cs typeface="Arial"/>
              <a:sym typeface="Arial"/>
            </a:endParaRPr>
          </a:p>
          <a:p>
            <a:pPr marL="520700" indent="-457200">
              <a:lnSpc>
                <a:spcPct val="115000"/>
              </a:lnSpc>
              <a:spcBef>
                <a:spcPts val="0"/>
              </a:spcBef>
              <a:buClr>
                <a:schemeClr val="tx1"/>
              </a:buClr>
              <a:buSzPts val="2600"/>
              <a:buFont typeface="Wingdings" pitchFamily="2" charset="2"/>
              <a:buChar char="v"/>
            </a:pPr>
            <a:r>
              <a:rPr lang="en-US" sz="2600" dirty="0">
                <a:latin typeface="Arial"/>
                <a:ea typeface="Arial"/>
                <a:cs typeface="Arial"/>
                <a:sym typeface="Arial"/>
              </a:rPr>
              <a:t>Data Exploration</a:t>
            </a:r>
            <a:endParaRPr sz="2600" dirty="0">
              <a:latin typeface="Arial"/>
              <a:ea typeface="Arial"/>
              <a:cs typeface="Arial"/>
              <a:sym typeface="Arial"/>
            </a:endParaRPr>
          </a:p>
          <a:p>
            <a:pPr marL="0" lvl="0" indent="0" algn="l" rtl="0">
              <a:lnSpc>
                <a:spcPct val="115000"/>
              </a:lnSpc>
              <a:spcBef>
                <a:spcPts val="0"/>
              </a:spcBef>
              <a:spcAft>
                <a:spcPts val="0"/>
              </a:spcAft>
              <a:buNone/>
            </a:pPr>
            <a:endParaRPr sz="2600" dirty="0">
              <a:latin typeface="Arial"/>
              <a:ea typeface="Arial"/>
              <a:cs typeface="Arial"/>
              <a:sym typeface="Arial"/>
            </a:endParaRPr>
          </a:p>
        </p:txBody>
      </p:sp>
      <p:sp>
        <p:nvSpPr>
          <p:cNvPr id="5" name="Google Shape;112;g2118a63c412_0_71"/>
          <p:cNvSpPr txBox="1">
            <a:spLocks noGrp="1"/>
          </p:cNvSpPr>
          <p:nvPr>
            <p:ph type="title"/>
          </p:nvPr>
        </p:nvSpPr>
        <p:spPr>
          <a:prstGeom prst="rect">
            <a:avLst/>
          </a:prstGeom>
          <a:noFill/>
          <a:ln>
            <a:noFill/>
          </a:ln>
        </p:spPr>
        <p:txBody>
          <a:bodyPr spcFirstLastPara="1" wrap="square" lIns="121875" tIns="60925" rIns="121875" bIns="60925" anchor="b" anchorCtr="0">
            <a:noAutofit/>
          </a:bodyPr>
          <a:lstStyle/>
          <a:p>
            <a:pPr marL="0" lvl="0" indent="0" algn="l" rtl="0">
              <a:lnSpc>
                <a:spcPct val="115000"/>
              </a:lnSpc>
              <a:spcBef>
                <a:spcPts val="0"/>
              </a:spcBef>
              <a:spcAft>
                <a:spcPts val="0"/>
              </a:spcAft>
              <a:buNone/>
            </a:pPr>
            <a:r>
              <a:rPr lang="en-US" b="1" dirty="0">
                <a:latin typeface="Arial"/>
                <a:ea typeface="Arial"/>
                <a:cs typeface="Arial"/>
                <a:sym typeface="Arial"/>
              </a:rPr>
              <a:t>Methodology:</a:t>
            </a:r>
            <a:endParaRPr dirty="0"/>
          </a:p>
        </p:txBody>
      </p:sp>
    </p:spTree>
    <p:extLst>
      <p:ext uri="{BB962C8B-B14F-4D97-AF65-F5344CB8AC3E}">
        <p14:creationId xmlns:p14="http://schemas.microsoft.com/office/powerpoint/2010/main" val="1867111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a:latin typeface="Arial"/>
                <a:ea typeface="Arial"/>
                <a:cs typeface="Arial"/>
                <a:sym typeface="Arial"/>
              </a:rPr>
              <a:t>Business </a:t>
            </a:r>
            <a:r>
              <a:rPr lang="en-US" sz="3600" b="1" dirty="0" smtClean="0">
                <a:latin typeface="Arial"/>
                <a:ea typeface="Arial"/>
                <a:cs typeface="Arial"/>
                <a:sym typeface="Arial"/>
              </a:rPr>
              <a:t>Understanding</a:t>
            </a:r>
            <a:endParaRPr lang="en-US" sz="3600" b="1" dirty="0"/>
          </a:p>
        </p:txBody>
      </p:sp>
      <p:sp>
        <p:nvSpPr>
          <p:cNvPr id="3" name="Content Placeholder 2"/>
          <p:cNvSpPr>
            <a:spLocks noGrp="1"/>
          </p:cNvSpPr>
          <p:nvPr>
            <p:ph idx="1"/>
          </p:nvPr>
        </p:nvSpPr>
        <p:spPr/>
        <p:txBody>
          <a:bodyPr>
            <a:normAutofit/>
          </a:bodyPr>
          <a:lstStyle/>
          <a:p>
            <a:pPr marL="0" indent="0">
              <a:buNone/>
            </a:pPr>
            <a:r>
              <a:rPr lang="en-US" b="1" dirty="0"/>
              <a:t>The main questions that we have to answer in this </a:t>
            </a:r>
            <a:r>
              <a:rPr lang="en-US" b="1" dirty="0" smtClean="0"/>
              <a:t>notebook</a:t>
            </a:r>
          </a:p>
          <a:p>
            <a:pPr marL="0" indent="0">
              <a:buNone/>
            </a:pPr>
            <a:endParaRPr lang="en-US" dirty="0" smtClean="0"/>
          </a:p>
          <a:p>
            <a:pPr>
              <a:buFont typeface="Wingdings" pitchFamily="2" charset="2"/>
              <a:buChar char="v"/>
            </a:pPr>
            <a:r>
              <a:rPr lang="en-US" sz="2400" dirty="0" smtClean="0"/>
              <a:t>Understanding </a:t>
            </a:r>
            <a:r>
              <a:rPr lang="en-US" sz="2400" dirty="0" smtClean="0"/>
              <a:t>what content is available in different countries</a:t>
            </a:r>
          </a:p>
          <a:p>
            <a:pPr>
              <a:buFont typeface="Wingdings" pitchFamily="2" charset="2"/>
              <a:buChar char="v"/>
            </a:pPr>
            <a:r>
              <a:rPr lang="en-US" sz="2400" dirty="0" smtClean="0"/>
              <a:t>Identifying similar content by matching text-based features</a:t>
            </a:r>
          </a:p>
          <a:p>
            <a:pPr>
              <a:buFont typeface="Wingdings" pitchFamily="2" charset="2"/>
              <a:buChar char="v"/>
            </a:pPr>
            <a:r>
              <a:rPr lang="en-US" sz="2400" dirty="0" smtClean="0"/>
              <a:t>Network analysis of Actors / Directors and find interesting insights</a:t>
            </a:r>
          </a:p>
          <a:p>
            <a:pPr>
              <a:buFont typeface="Wingdings" pitchFamily="2" charset="2"/>
              <a:buChar char="v"/>
            </a:pPr>
            <a:r>
              <a:rPr lang="en-US" sz="2400" dirty="0" smtClean="0"/>
              <a:t>Does Netflix has more focus on TV Shows than movies in recent years</a:t>
            </a:r>
            <a:endParaRPr lang="en-US" sz="2400" dirty="0"/>
          </a:p>
        </p:txBody>
      </p:sp>
    </p:spTree>
    <p:extLst>
      <p:ext uri="{BB962C8B-B14F-4D97-AF65-F5344CB8AC3E}">
        <p14:creationId xmlns:p14="http://schemas.microsoft.com/office/powerpoint/2010/main" val="3867248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8;g2118a63c412_0_323"/>
          <p:cNvSpPr txBox="1">
            <a:spLocks noGrp="1"/>
          </p:cNvSpPr>
          <p:nvPr>
            <p:ph type="title"/>
          </p:nvPr>
        </p:nvSpPr>
        <p:spPr>
          <a:prstGeom prst="rect">
            <a:avLst/>
          </a:prstGeom>
          <a:noFill/>
          <a:ln>
            <a:noFill/>
          </a:ln>
        </p:spPr>
        <p:txBody>
          <a:bodyPr spcFirstLastPara="1" wrap="square" lIns="121875" tIns="60925" rIns="121875" bIns="60925" anchor="b" anchorCtr="0">
            <a:noAutofit/>
          </a:bodyPr>
          <a:lstStyle/>
          <a:p>
            <a:pPr marL="0" lvl="0" indent="0" algn="l" rtl="0">
              <a:lnSpc>
                <a:spcPct val="115000"/>
              </a:lnSpc>
              <a:spcBef>
                <a:spcPts val="0"/>
              </a:spcBef>
              <a:spcAft>
                <a:spcPts val="0"/>
              </a:spcAft>
              <a:buNone/>
            </a:pPr>
            <a:r>
              <a:rPr lang="en-US" dirty="0" smtClean="0">
                <a:latin typeface="Arial"/>
                <a:ea typeface="Arial"/>
                <a:cs typeface="Arial"/>
                <a:sym typeface="Arial"/>
              </a:rPr>
              <a:t>Data </a:t>
            </a:r>
            <a:r>
              <a:rPr lang="en-US" dirty="0">
                <a:latin typeface="Arial"/>
                <a:ea typeface="Arial"/>
                <a:cs typeface="Arial"/>
                <a:sym typeface="Arial"/>
              </a:rPr>
              <a:t>Understanding</a:t>
            </a:r>
            <a:endParaRPr dirty="0"/>
          </a:p>
        </p:txBody>
      </p:sp>
      <p:sp>
        <p:nvSpPr>
          <p:cNvPr id="5" name="Google Shape;149;g2118a63c412_0_323"/>
          <p:cNvSpPr txBox="1">
            <a:spLocks noGrp="1"/>
          </p:cNvSpPr>
          <p:nvPr>
            <p:ph idx="1"/>
          </p:nvPr>
        </p:nvSpPr>
        <p:spPr>
          <a:prstGeom prst="rect">
            <a:avLst/>
          </a:prstGeom>
          <a:noFill/>
          <a:ln>
            <a:noFill/>
          </a:ln>
        </p:spPr>
        <p:txBody>
          <a:bodyPr spcFirstLastPara="1" wrap="square" lIns="121875" tIns="60925" rIns="121875" bIns="60925" anchor="t" anchorCtr="0">
            <a:noAutofit/>
          </a:bodyPr>
          <a:lstStyle/>
          <a:p>
            <a:pPr marL="457200" lvl="0" indent="-393700" algn="l" rtl="0">
              <a:lnSpc>
                <a:spcPct val="115000"/>
              </a:lnSpc>
              <a:spcBef>
                <a:spcPts val="0"/>
              </a:spcBef>
              <a:spcAft>
                <a:spcPts val="0"/>
              </a:spcAft>
              <a:buSzPts val="2600"/>
              <a:buFont typeface="Arial"/>
              <a:buAutoNum type="arabicPeriod"/>
            </a:pPr>
            <a:r>
              <a:rPr lang="en-US" sz="2600" dirty="0">
                <a:latin typeface="Arial"/>
                <a:ea typeface="Arial"/>
                <a:cs typeface="Arial"/>
                <a:sym typeface="Arial"/>
              </a:rPr>
              <a:t>Explored the data using pandas </a:t>
            </a:r>
            <a:r>
              <a:rPr lang="en-US" sz="2600" dirty="0" err="1">
                <a:latin typeface="Arial"/>
                <a:ea typeface="Arial"/>
                <a:cs typeface="Arial"/>
                <a:sym typeface="Arial"/>
              </a:rPr>
              <a:t>DataFrame</a:t>
            </a:r>
            <a:endParaRPr sz="2600" dirty="0">
              <a:latin typeface="Arial"/>
              <a:ea typeface="Arial"/>
              <a:cs typeface="Arial"/>
              <a:sym typeface="Arial"/>
            </a:endParaRPr>
          </a:p>
          <a:p>
            <a:pPr marL="457200" lvl="0" indent="-393700" algn="l" rtl="0">
              <a:lnSpc>
                <a:spcPct val="115000"/>
              </a:lnSpc>
              <a:spcBef>
                <a:spcPts val="0"/>
              </a:spcBef>
              <a:spcAft>
                <a:spcPts val="0"/>
              </a:spcAft>
              <a:buSzPts val="2600"/>
              <a:buAutoNum type="arabicPeriod"/>
            </a:pPr>
            <a:r>
              <a:rPr lang="en-US" sz="2600" dirty="0">
                <a:latin typeface="Arial"/>
                <a:ea typeface="Arial"/>
                <a:cs typeface="Arial"/>
                <a:sym typeface="Arial"/>
              </a:rPr>
              <a:t>Identified the patterns and relationship between</a:t>
            </a:r>
            <a:endParaRPr sz="2600" dirty="0">
              <a:latin typeface="Arial"/>
              <a:ea typeface="Arial"/>
              <a:cs typeface="Arial"/>
              <a:sym typeface="Arial"/>
            </a:endParaRPr>
          </a:p>
          <a:p>
            <a:pPr marL="457200" lvl="0" indent="0" algn="l" rtl="0">
              <a:lnSpc>
                <a:spcPct val="115000"/>
              </a:lnSpc>
              <a:spcBef>
                <a:spcPts val="0"/>
              </a:spcBef>
              <a:spcAft>
                <a:spcPts val="0"/>
              </a:spcAft>
              <a:buNone/>
            </a:pPr>
            <a:r>
              <a:rPr lang="en-US" sz="2600" dirty="0">
                <a:latin typeface="Arial"/>
                <a:ea typeface="Arial"/>
                <a:cs typeface="Arial"/>
                <a:sym typeface="Arial"/>
              </a:rPr>
              <a:t>columns type, director, cast, country </a:t>
            </a:r>
            <a:r>
              <a:rPr lang="en-US" sz="2600" dirty="0" err="1">
                <a:latin typeface="Arial"/>
                <a:ea typeface="Arial"/>
                <a:cs typeface="Arial"/>
                <a:sym typeface="Arial"/>
              </a:rPr>
              <a:t>e.t.c</a:t>
            </a:r>
            <a:endParaRPr sz="2600" dirty="0">
              <a:latin typeface="Arial"/>
              <a:ea typeface="Arial"/>
              <a:cs typeface="Arial"/>
              <a:sym typeface="Arial"/>
            </a:endParaRPr>
          </a:p>
        </p:txBody>
      </p:sp>
    </p:spTree>
    <p:extLst>
      <p:ext uri="{BB962C8B-B14F-4D97-AF65-F5344CB8AC3E}">
        <p14:creationId xmlns:p14="http://schemas.microsoft.com/office/powerpoint/2010/main" val="3283031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g2118a63c412_0_340"/>
          <p:cNvSpPr txBox="1">
            <a:spLocks noGrp="1"/>
          </p:cNvSpPr>
          <p:nvPr>
            <p:ph type="title"/>
          </p:nvPr>
        </p:nvSpPr>
        <p:spPr>
          <a:prstGeom prst="rect">
            <a:avLst/>
          </a:prstGeom>
          <a:noFill/>
          <a:ln>
            <a:noFill/>
          </a:ln>
        </p:spPr>
        <p:txBody>
          <a:bodyPr spcFirstLastPara="1" wrap="square" lIns="121875" tIns="60925" rIns="121875" bIns="60925" anchor="b" anchorCtr="0">
            <a:noAutofit/>
          </a:bodyPr>
          <a:lstStyle/>
          <a:p>
            <a:pPr marL="0" lvl="0" indent="0" algn="l" rtl="0">
              <a:lnSpc>
                <a:spcPct val="115000"/>
              </a:lnSpc>
              <a:spcBef>
                <a:spcPts val="0"/>
              </a:spcBef>
              <a:spcAft>
                <a:spcPts val="0"/>
              </a:spcAft>
              <a:buNone/>
            </a:pPr>
            <a:r>
              <a:rPr lang="en-US" dirty="0" smtClean="0">
                <a:latin typeface="Arial"/>
                <a:ea typeface="Arial"/>
                <a:cs typeface="Arial"/>
                <a:sym typeface="Arial"/>
              </a:rPr>
              <a:t>Data </a:t>
            </a:r>
            <a:r>
              <a:rPr lang="en-US" dirty="0">
                <a:latin typeface="Arial"/>
                <a:ea typeface="Arial"/>
                <a:cs typeface="Arial"/>
                <a:sym typeface="Arial"/>
              </a:rPr>
              <a:t>Preparation</a:t>
            </a:r>
            <a:endParaRPr dirty="0"/>
          </a:p>
        </p:txBody>
      </p:sp>
      <p:sp>
        <p:nvSpPr>
          <p:cNvPr id="5" name="Google Shape;155;g2118a63c412_0_340"/>
          <p:cNvSpPr txBox="1">
            <a:spLocks noGrp="1"/>
          </p:cNvSpPr>
          <p:nvPr>
            <p:ph idx="1"/>
          </p:nvPr>
        </p:nvSpPr>
        <p:spPr>
          <a:prstGeom prst="rect">
            <a:avLst/>
          </a:prstGeom>
          <a:noFill/>
          <a:ln>
            <a:noFill/>
          </a:ln>
        </p:spPr>
        <p:txBody>
          <a:bodyPr spcFirstLastPara="1" wrap="square" lIns="121875" tIns="60925" rIns="121875" bIns="60925" anchor="t" anchorCtr="0">
            <a:noAutofit/>
          </a:bodyPr>
          <a:lstStyle/>
          <a:p>
            <a:pPr marL="457200" lvl="0" indent="-393700" algn="l" rtl="0">
              <a:lnSpc>
                <a:spcPct val="115000"/>
              </a:lnSpc>
              <a:spcBef>
                <a:spcPts val="0"/>
              </a:spcBef>
              <a:spcAft>
                <a:spcPts val="0"/>
              </a:spcAft>
              <a:buSzPts val="2600"/>
              <a:buFont typeface="Arial"/>
              <a:buAutoNum type="arabicPeriod"/>
            </a:pPr>
            <a:r>
              <a:rPr lang="en-US" sz="2600" dirty="0">
                <a:latin typeface="Arial"/>
                <a:ea typeface="Arial"/>
                <a:cs typeface="Arial"/>
                <a:sym typeface="Arial"/>
              </a:rPr>
              <a:t>Performed data cleaning by removing missing values.</a:t>
            </a:r>
            <a:endParaRPr sz="2600" dirty="0">
              <a:latin typeface="Arial"/>
              <a:ea typeface="Arial"/>
              <a:cs typeface="Arial"/>
              <a:sym typeface="Arial"/>
            </a:endParaRPr>
          </a:p>
          <a:p>
            <a:pPr marL="457200" lvl="0" indent="-393700" algn="l" rtl="0">
              <a:lnSpc>
                <a:spcPct val="115000"/>
              </a:lnSpc>
              <a:spcBef>
                <a:spcPts val="0"/>
              </a:spcBef>
              <a:spcAft>
                <a:spcPts val="0"/>
              </a:spcAft>
              <a:buSzPts val="2600"/>
              <a:buFont typeface="Arial"/>
              <a:buAutoNum type="arabicPeriod"/>
            </a:pPr>
            <a:r>
              <a:rPr lang="en-US" sz="2600" dirty="0">
                <a:latin typeface="Arial"/>
                <a:ea typeface="Arial"/>
                <a:cs typeface="Arial"/>
                <a:sym typeface="Arial"/>
              </a:rPr>
              <a:t>Transformed the data by separating multiple values in the columns by splitting the data column wise.</a:t>
            </a:r>
            <a:endParaRPr sz="2600" dirty="0">
              <a:latin typeface="Arial"/>
              <a:ea typeface="Arial"/>
              <a:cs typeface="Arial"/>
              <a:sym typeface="Arial"/>
            </a:endParaRPr>
          </a:p>
          <a:p>
            <a:pPr marL="457200" lvl="0" indent="-393700" algn="l" rtl="0">
              <a:lnSpc>
                <a:spcPct val="115000"/>
              </a:lnSpc>
              <a:spcBef>
                <a:spcPts val="0"/>
              </a:spcBef>
              <a:spcAft>
                <a:spcPts val="0"/>
              </a:spcAft>
              <a:buSzPts val="2600"/>
              <a:buFont typeface="Arial"/>
              <a:buAutoNum type="arabicPeriod"/>
            </a:pPr>
            <a:r>
              <a:rPr lang="en-US" sz="2600" dirty="0">
                <a:latin typeface="Arial"/>
                <a:ea typeface="Arial"/>
                <a:cs typeface="Arial"/>
                <a:sym typeface="Arial"/>
              </a:rPr>
              <a:t>Used text pre-processing technique on column containing data in details or in sentences to transform the data to find similar words or most common words for example column “description” in this data.</a:t>
            </a:r>
            <a:endParaRPr sz="2600" dirty="0">
              <a:latin typeface="Arial"/>
              <a:ea typeface="Arial"/>
              <a:cs typeface="Arial"/>
              <a:sym typeface="Arial"/>
            </a:endParaRPr>
          </a:p>
        </p:txBody>
      </p:sp>
    </p:spTree>
    <p:extLst>
      <p:ext uri="{BB962C8B-B14F-4D97-AF65-F5344CB8AC3E}">
        <p14:creationId xmlns:p14="http://schemas.microsoft.com/office/powerpoint/2010/main" val="2782601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g2118a63c412_0_345"/>
          <p:cNvSpPr txBox="1">
            <a:spLocks noGrp="1"/>
          </p:cNvSpPr>
          <p:nvPr>
            <p:ph type="title"/>
          </p:nvPr>
        </p:nvSpPr>
        <p:spPr>
          <a:prstGeom prst="rect">
            <a:avLst/>
          </a:prstGeom>
          <a:noFill/>
          <a:ln>
            <a:noFill/>
          </a:ln>
        </p:spPr>
        <p:txBody>
          <a:bodyPr spcFirstLastPara="1" wrap="square" lIns="121875" tIns="60925" rIns="121875" bIns="60925" anchor="b" anchorCtr="0">
            <a:noAutofit/>
          </a:bodyPr>
          <a:lstStyle/>
          <a:p>
            <a:pPr marL="0" lvl="0" indent="0" algn="l" rtl="0">
              <a:lnSpc>
                <a:spcPct val="115000"/>
              </a:lnSpc>
              <a:spcBef>
                <a:spcPts val="0"/>
              </a:spcBef>
              <a:spcAft>
                <a:spcPts val="0"/>
              </a:spcAft>
              <a:buNone/>
            </a:pPr>
            <a:r>
              <a:rPr lang="en-US" dirty="0" smtClean="0">
                <a:latin typeface="Arial"/>
                <a:ea typeface="Arial"/>
                <a:cs typeface="Arial"/>
                <a:sym typeface="Arial"/>
              </a:rPr>
              <a:t>Data </a:t>
            </a:r>
            <a:r>
              <a:rPr lang="en-US" dirty="0">
                <a:latin typeface="Arial"/>
                <a:ea typeface="Arial"/>
                <a:cs typeface="Arial"/>
                <a:sym typeface="Arial"/>
              </a:rPr>
              <a:t>Exploration</a:t>
            </a:r>
            <a:endParaRPr dirty="0"/>
          </a:p>
        </p:txBody>
      </p:sp>
      <p:sp>
        <p:nvSpPr>
          <p:cNvPr id="5" name="Google Shape;161;g2118a63c412_0_345"/>
          <p:cNvSpPr txBox="1">
            <a:spLocks noGrp="1"/>
          </p:cNvSpPr>
          <p:nvPr>
            <p:ph idx="1"/>
          </p:nvPr>
        </p:nvSpPr>
        <p:spPr>
          <a:prstGeom prst="rect">
            <a:avLst/>
          </a:prstGeom>
          <a:noFill/>
          <a:ln>
            <a:noFill/>
          </a:ln>
        </p:spPr>
        <p:txBody>
          <a:bodyPr spcFirstLastPara="1" wrap="square" lIns="121875" tIns="60925" rIns="121875" bIns="60925" anchor="t" anchorCtr="0">
            <a:noAutofit/>
          </a:bodyPr>
          <a:lstStyle/>
          <a:p>
            <a:pPr marL="457200" lvl="0" indent="-393700" algn="l" rtl="0">
              <a:lnSpc>
                <a:spcPct val="115000"/>
              </a:lnSpc>
              <a:spcBef>
                <a:spcPts val="0"/>
              </a:spcBef>
              <a:spcAft>
                <a:spcPts val="0"/>
              </a:spcAft>
              <a:buSzPts val="2600"/>
              <a:buFont typeface="Arial"/>
              <a:buAutoNum type="arabicPeriod"/>
            </a:pPr>
            <a:r>
              <a:rPr lang="en-US" sz="2600" dirty="0">
                <a:latin typeface="Arial"/>
                <a:ea typeface="Arial"/>
                <a:cs typeface="Arial"/>
                <a:sym typeface="Arial"/>
              </a:rPr>
              <a:t>Explored the data from previous Data preparation stage using identified patterns and relationships</a:t>
            </a:r>
            <a:endParaRPr sz="2600" dirty="0">
              <a:latin typeface="Arial"/>
              <a:ea typeface="Arial"/>
              <a:cs typeface="Arial"/>
              <a:sym typeface="Arial"/>
            </a:endParaRPr>
          </a:p>
          <a:p>
            <a:pPr marL="457200" lvl="0" indent="-393700" algn="l" rtl="0">
              <a:lnSpc>
                <a:spcPct val="115000"/>
              </a:lnSpc>
              <a:spcBef>
                <a:spcPts val="0"/>
              </a:spcBef>
              <a:spcAft>
                <a:spcPts val="0"/>
              </a:spcAft>
              <a:buSzPts val="2600"/>
              <a:buFont typeface="Arial"/>
              <a:buAutoNum type="arabicPeriod"/>
            </a:pPr>
            <a:r>
              <a:rPr lang="en-US" sz="2600" dirty="0">
                <a:latin typeface="Arial"/>
                <a:ea typeface="Arial"/>
                <a:cs typeface="Arial"/>
                <a:sym typeface="Arial"/>
              </a:rPr>
              <a:t>Python libraries used </a:t>
            </a:r>
            <a:r>
              <a:rPr lang="en-US" sz="2600" dirty="0" err="1">
                <a:latin typeface="Arial"/>
                <a:ea typeface="Arial"/>
                <a:cs typeface="Arial"/>
                <a:sym typeface="Arial"/>
              </a:rPr>
              <a:t>Matplotlib</a:t>
            </a:r>
            <a:r>
              <a:rPr lang="en-US" sz="2600" dirty="0">
                <a:latin typeface="Arial"/>
                <a:ea typeface="Arial"/>
                <a:cs typeface="Arial"/>
                <a:sym typeface="Arial"/>
              </a:rPr>
              <a:t>, </a:t>
            </a:r>
            <a:r>
              <a:rPr lang="en-US" sz="2600" dirty="0" err="1">
                <a:latin typeface="Arial"/>
                <a:ea typeface="Arial"/>
                <a:cs typeface="Arial"/>
                <a:sym typeface="Arial"/>
              </a:rPr>
              <a:t>WordCloud</a:t>
            </a:r>
            <a:r>
              <a:rPr lang="en-US" sz="2600" dirty="0">
                <a:latin typeface="Arial"/>
                <a:ea typeface="Arial"/>
                <a:cs typeface="Arial"/>
                <a:sym typeface="Arial"/>
              </a:rPr>
              <a:t>.</a:t>
            </a:r>
            <a:endParaRPr sz="2600" dirty="0">
              <a:latin typeface="Arial"/>
              <a:ea typeface="Arial"/>
              <a:cs typeface="Arial"/>
              <a:sym typeface="Arial"/>
            </a:endParaRPr>
          </a:p>
          <a:p>
            <a:pPr marL="457200" lvl="0" indent="-393700" algn="l" rtl="0">
              <a:lnSpc>
                <a:spcPct val="115000"/>
              </a:lnSpc>
              <a:spcBef>
                <a:spcPts val="0"/>
              </a:spcBef>
              <a:spcAft>
                <a:spcPts val="0"/>
              </a:spcAft>
              <a:buSzPts val="2600"/>
              <a:buFont typeface="Arial"/>
              <a:buAutoNum type="arabicPeriod"/>
            </a:pPr>
            <a:r>
              <a:rPr lang="en-US" sz="2600" dirty="0">
                <a:latin typeface="Arial"/>
                <a:ea typeface="Arial"/>
                <a:cs typeface="Arial"/>
                <a:sym typeface="Arial"/>
              </a:rPr>
              <a:t>Tableau used for visualization from data prepared using python.</a:t>
            </a:r>
            <a:endParaRPr sz="2600" dirty="0">
              <a:latin typeface="Arial"/>
              <a:ea typeface="Arial"/>
              <a:cs typeface="Arial"/>
              <a:sym typeface="Arial"/>
            </a:endParaRPr>
          </a:p>
        </p:txBody>
      </p:sp>
    </p:spTree>
    <p:extLst>
      <p:ext uri="{BB962C8B-B14F-4D97-AF65-F5344CB8AC3E}">
        <p14:creationId xmlns:p14="http://schemas.microsoft.com/office/powerpoint/2010/main" val="2343377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835</Words>
  <Application>Microsoft Office PowerPoint</Application>
  <PresentationFormat>Custom</PresentationFormat>
  <Paragraphs>125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Netflix Movies and TV Shows  Exploratory Data Analysis</vt:lpstr>
      <vt:lpstr>Netflix Movies and TV Shows EDA 🍿</vt:lpstr>
      <vt:lpstr>Project Overview:</vt:lpstr>
      <vt:lpstr>Objective:</vt:lpstr>
      <vt:lpstr>Methodology:</vt:lpstr>
      <vt:lpstr>Business Understanding</vt:lpstr>
      <vt:lpstr>Data Understanding</vt:lpstr>
      <vt:lpstr>Data Preparation</vt:lpstr>
      <vt:lpstr>Data Exploration</vt:lpstr>
      <vt:lpstr>ANALYSIS</vt:lpstr>
      <vt:lpstr>Exploratory Data Analysis</vt:lpstr>
      <vt:lpstr>Exploratory Data Analysis</vt:lpstr>
      <vt:lpstr>Exploratory Data Analysis</vt:lpstr>
      <vt:lpstr>Understanding what content is available in different countries</vt:lpstr>
      <vt:lpstr>Understanding what content is available in different countries</vt:lpstr>
      <vt:lpstr>Identifying similar content by matching text-based features</vt:lpstr>
      <vt:lpstr>Network analysis of Actors / Directors and find interesting insights</vt:lpstr>
      <vt:lpstr>Network analysis of Directors</vt:lpstr>
      <vt:lpstr>Network analysis of Actors</vt:lpstr>
      <vt:lpstr>Does Netflix has more focus on TV Shows than movies in recent years</vt:lpstr>
      <vt:lpstr>Does Netflix has more focus on TV Shows than movies in recent years</vt:lpstr>
      <vt:lpstr>Does Netflix has more focus on TV Shows than movies in recent years</vt:lpstr>
      <vt:lpstr>Does Netflix has more focus on TV Shows than movies in recent years</vt:lpstr>
      <vt:lpstr>Does Netflix has more focus on TV Shows than movies in recent months</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SRIDEVI</dc:creator>
  <cp:lastModifiedBy>SANJEEV SRIDEVI</cp:lastModifiedBy>
  <cp:revision>14</cp:revision>
  <dcterms:created xsi:type="dcterms:W3CDTF">2023-02-23T17:13:01Z</dcterms:created>
  <dcterms:modified xsi:type="dcterms:W3CDTF">2023-02-28T09:00:35Z</dcterms:modified>
</cp:coreProperties>
</file>