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9" r:id="rId3"/>
    <p:sldId id="260" r:id="rId4"/>
    <p:sldId id="269" r:id="rId5"/>
    <p:sldId id="270" r:id="rId6"/>
    <p:sldId id="271" r:id="rId7"/>
    <p:sldId id="272" r:id="rId8"/>
    <p:sldId id="262" r:id="rId9"/>
    <p:sldId id="273" r:id="rId10"/>
    <p:sldId id="274" r:id="rId11"/>
    <p:sldId id="263" r:id="rId12"/>
    <p:sldId id="264" r:id="rId13"/>
    <p:sldId id="265" r:id="rId14"/>
    <p:sldId id="266"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738"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52EBF6-3D1D-4B2A-96D4-D20C4684BE20}" type="datetimeFigureOut">
              <a:rPr lang="en-US" smtClean="0"/>
              <a:t>11/7/2018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F4DC92-0058-4E37-91D0-AAD47AC764F6}" type="slidenum">
              <a:rPr lang="en-US" smtClean="0"/>
              <a:t>‹#›</a:t>
            </a:fld>
            <a:endParaRPr lang="en-US"/>
          </a:p>
        </p:txBody>
      </p:sp>
    </p:spTree>
    <p:extLst>
      <p:ext uri="{BB962C8B-B14F-4D97-AF65-F5344CB8AC3E}">
        <p14:creationId xmlns:p14="http://schemas.microsoft.com/office/powerpoint/2010/main" val="3200992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09625" y="638175"/>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564524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a:extLst>
              <a:ext uri="{FF2B5EF4-FFF2-40B4-BE49-F238E27FC236}">
                <a16:creationId xmlns="" xmlns:a16="http://schemas.microsoft.com/office/drawing/2014/main" id="{02DEF159-660E-4893-A63C-7C2BB5EEB9A1}"/>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t="18343" b="19135"/>
          <a:stretch/>
        </p:blipFill>
        <p:spPr>
          <a:xfrm flipH="1">
            <a:off x="911424" y="-3448"/>
            <a:ext cx="11299452" cy="6858000"/>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6522826" y="1844824"/>
            <a:ext cx="5261187" cy="1182207"/>
          </a:xfrm>
          <a:prstGeom prst="rect">
            <a:avLst/>
          </a:prstGeom>
        </p:spPr>
        <p:txBody>
          <a:bodyPr anchor="b">
            <a:normAutofit/>
          </a:bodyPr>
          <a:lstStyle>
            <a:lvl1pPr marL="0" indent="0" algn="r">
              <a:lnSpc>
                <a:spcPts val="3000"/>
              </a:lnSpc>
              <a:buNone/>
              <a:defRPr sz="2600">
                <a:solidFill>
                  <a:schemeClr val="accent2"/>
                </a:solidFill>
              </a:defRPr>
            </a:lvl1pPr>
            <a:lvl2pPr marL="457200" indent="0">
              <a:buNone/>
              <a:defRPr sz="60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407988" y="6101472"/>
            <a:ext cx="2286000" cy="510013"/>
          </a:xfrm>
          <a:prstGeom prst="rect">
            <a:avLst/>
          </a:prstGeom>
        </p:spPr>
      </p:pic>
    </p:spTree>
    <p:extLst>
      <p:ext uri="{BB962C8B-B14F-4D97-AF65-F5344CB8AC3E}">
        <p14:creationId xmlns:p14="http://schemas.microsoft.com/office/powerpoint/2010/main" val="3645895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57E971BB-C71B-459A-81B7-ED4F875B14A3}" type="datetimeFigureOut">
              <a:rPr lang="en-US" smtClean="0"/>
              <a:t>11/7/2018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871A900-37D5-42FF-8B16-83E941ACCFB9}" type="slidenum">
              <a:rPr lang="en-US" smtClean="0"/>
              <a:t>‹#›</a:t>
            </a:fld>
            <a:endParaRPr lang="en-US"/>
          </a:p>
        </p:txBody>
      </p:sp>
    </p:spTree>
    <p:extLst>
      <p:ext uri="{BB962C8B-B14F-4D97-AF65-F5344CB8AC3E}">
        <p14:creationId xmlns:p14="http://schemas.microsoft.com/office/powerpoint/2010/main" val="975959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DD813432-CCF5-40C9-B4BB-E31C0BAC7659}" type="datetimeFigureOut">
              <a:rPr lang="en-US" smtClean="0"/>
              <a:t>11/7/2018</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16667769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413068" y="418452"/>
            <a:ext cx="11083532" cy="859536"/>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413067" y="1412875"/>
            <a:ext cx="11370945" cy="4351337"/>
          </a:xfrm>
          <a:prstGeom prst="rect">
            <a:avLst/>
          </a:prstGeom>
        </p:spPr>
        <p:txBody>
          <a:bodyPr vert="horz" lIns="0" tIns="0" rIns="0" bIns="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5">
            <a:extLst>
              <a:ext uri="{96DAC541-7B7A-43D3-8B79-37D633B846F1}">
                <asvg:svgBlip xmlns="" xmlns:asvg="http://schemas.microsoft.com/office/drawing/2016/SVG/main" r:embed="rId7"/>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1521836868"/>
      </p:ext>
    </p:extLst>
  </p:cSld>
  <p:clrMap bg1="lt1" tx1="dk1" bg2="lt2" tx2="dk2" accent1="accent1" accent2="accent2" accent3="accent3" accent4="accent4" accent5="accent5" accent6="accent6" hlink="hlink" folHlink="folHlink"/>
  <p:sldLayoutIdLst>
    <p:sldLayoutId id="2147483661" r:id="rId1"/>
    <p:sldLayoutId id="2147483665" r:id="rId2"/>
    <p:sldLayoutId id="2147483666" r:id="rId3"/>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8600"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US" sz="2800" dirty="0" smtClean="0">
                <a:solidFill>
                  <a:schemeClr val="bg1"/>
                </a:solidFill>
                <a:latin typeface="Candara" pitchFamily="34" charset="0"/>
              </a:rPr>
              <a:t>HR MANAGEMENT SYSTEM</a:t>
            </a:r>
            <a:endParaRPr lang="en-US" sz="1800" dirty="0">
              <a:solidFill>
                <a:schemeClr val="bg1"/>
              </a:solidFill>
              <a:latin typeface="Candara" pitchFamily="34" charset="0"/>
            </a:endParaRPr>
          </a:p>
        </p:txBody>
      </p:sp>
    </p:spTree>
    <p:extLst>
      <p:ext uri="{BB962C8B-B14F-4D97-AF65-F5344CB8AC3E}">
        <p14:creationId xmlns:p14="http://schemas.microsoft.com/office/powerpoint/2010/main" val="22182356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Use Case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4745" y="1412875"/>
            <a:ext cx="7747272" cy="4351338"/>
          </a:xfrm>
        </p:spPr>
      </p:pic>
    </p:spTree>
    <p:extLst>
      <p:ext uri="{BB962C8B-B14F-4D97-AF65-F5344CB8AC3E}">
        <p14:creationId xmlns:p14="http://schemas.microsoft.com/office/powerpoint/2010/main" val="29000114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Class Diagram</a:t>
            </a:r>
            <a:endParaRPr lang="en-US" dirty="0"/>
          </a:p>
        </p:txBody>
      </p:sp>
      <p:pic>
        <p:nvPicPr>
          <p:cNvPr id="4"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83570" y="1039289"/>
            <a:ext cx="10985679" cy="5593232"/>
          </a:xfrm>
        </p:spPr>
      </p:pic>
    </p:spTree>
    <p:extLst>
      <p:ext uri="{BB962C8B-B14F-4D97-AF65-F5344CB8AC3E}">
        <p14:creationId xmlns:p14="http://schemas.microsoft.com/office/powerpoint/2010/main" val="14128244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Sequence/Activity Diagram</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3622" y="948851"/>
            <a:ext cx="10522424" cy="5588426"/>
          </a:xfrm>
        </p:spPr>
      </p:pic>
    </p:spTree>
    <p:extLst>
      <p:ext uri="{BB962C8B-B14F-4D97-AF65-F5344CB8AC3E}">
        <p14:creationId xmlns:p14="http://schemas.microsoft.com/office/powerpoint/2010/main" val="25088890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shots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31203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shots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270876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Enhancements</a:t>
            </a:r>
            <a:endParaRPr lang="en-US" dirty="0"/>
          </a:p>
        </p:txBody>
      </p:sp>
      <p:sp>
        <p:nvSpPr>
          <p:cNvPr id="3" name="Content Placeholder 2"/>
          <p:cNvSpPr>
            <a:spLocks noGrp="1"/>
          </p:cNvSpPr>
          <p:nvPr>
            <p:ph idx="1"/>
          </p:nvPr>
        </p:nvSpPr>
        <p:spPr/>
        <p:txBody>
          <a:bodyPr>
            <a:normAutofit/>
          </a:bodyPr>
          <a:lstStyle/>
          <a:p>
            <a:pPr marL="342900" indent="-342900">
              <a:buFont typeface="Arial" panose="020B0604020202020204" pitchFamily="34" charset="0"/>
              <a:buChar char="•"/>
            </a:pPr>
            <a:r>
              <a:rPr lang="en-US" sz="2000" dirty="0" smtClean="0"/>
              <a:t>It will help the HR for assigning the projects to the employee according to their skills</a:t>
            </a:r>
          </a:p>
          <a:p>
            <a:r>
              <a:rPr lang="en-US" sz="2000" dirty="0"/>
              <a:t> </a:t>
            </a:r>
            <a:r>
              <a:rPr lang="en-US" sz="2000" dirty="0" smtClean="0"/>
              <a:t>   and level.</a:t>
            </a:r>
          </a:p>
          <a:p>
            <a:pPr marL="342900" indent="-342900">
              <a:buFont typeface="Arial" panose="020B0604020202020204" pitchFamily="34" charset="0"/>
              <a:buChar char="•"/>
            </a:pPr>
            <a:r>
              <a:rPr lang="en-US" sz="2000" dirty="0" smtClean="0"/>
              <a:t>It will help the admin to assign the roles to the users based on specialty of the user.</a:t>
            </a:r>
          </a:p>
          <a:p>
            <a:pPr marL="342900" indent="-342900">
              <a:buFont typeface="Arial" panose="020B0604020202020204" pitchFamily="34" charset="0"/>
              <a:buChar char="•"/>
            </a:pPr>
            <a:r>
              <a:rPr lang="en-US" sz="2000" dirty="0" smtClean="0"/>
              <a:t>It wil</a:t>
            </a:r>
            <a:r>
              <a:rPr lang="en-US" sz="2000" dirty="0" smtClean="0"/>
              <a:t>l provide the proper management of employee data based on their levels and roles.</a:t>
            </a:r>
            <a:endParaRPr lang="en-US" sz="2000" dirty="0"/>
          </a:p>
        </p:txBody>
      </p:sp>
    </p:spTree>
    <p:extLst>
      <p:ext uri="{BB962C8B-B14F-4D97-AF65-F5344CB8AC3E}">
        <p14:creationId xmlns:p14="http://schemas.microsoft.com/office/powerpoint/2010/main" val="10515844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Thanks</a:t>
            </a:r>
            <a:endParaRPr lang="en-US"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0561" y="641332"/>
            <a:ext cx="8640739" cy="5717320"/>
          </a:xfrm>
          <a:prstGeom prst="rect">
            <a:avLst/>
          </a:prstGeom>
        </p:spPr>
      </p:pic>
    </p:spTree>
    <p:extLst>
      <p:ext uri="{BB962C8B-B14F-4D97-AF65-F5344CB8AC3E}">
        <p14:creationId xmlns:p14="http://schemas.microsoft.com/office/powerpoint/2010/main" val="32331406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000" name="Rectangle 8"/>
          <p:cNvSpPr>
            <a:spLocks noGrp="1"/>
          </p:cNvSpPr>
          <p:nvPr>
            <p:ph type="body" idx="1"/>
          </p:nvPr>
        </p:nvSpPr>
        <p:spPr>
          <a:xfrm>
            <a:off x="1843088" y="1196752"/>
            <a:ext cx="6781800" cy="5027612"/>
          </a:xfrm>
        </p:spPr>
        <p:txBody>
          <a:bodyPr>
            <a:normAutofit/>
          </a:bodyPr>
          <a:lstStyle/>
          <a:p>
            <a:pPr>
              <a:buClr>
                <a:srgbClr val="00B0F0"/>
              </a:buClr>
            </a:pPr>
            <a:r>
              <a:rPr lang="en-US" sz="2000" dirty="0"/>
              <a:t>161611  : Manish </a:t>
            </a:r>
            <a:r>
              <a:rPr lang="en-US" sz="2000" dirty="0" err="1" smtClean="0"/>
              <a:t>Rahangdale</a:t>
            </a:r>
            <a:endParaRPr lang="en-US" sz="2000" dirty="0" smtClean="0"/>
          </a:p>
          <a:p>
            <a:pPr>
              <a:buClr>
                <a:srgbClr val="00B0F0"/>
              </a:buClr>
            </a:pPr>
            <a:endParaRPr lang="en-US" sz="2000" dirty="0"/>
          </a:p>
          <a:p>
            <a:pPr>
              <a:buClr>
                <a:srgbClr val="00B0F0"/>
              </a:buClr>
            </a:pPr>
            <a:r>
              <a:rPr lang="en-US" sz="2000" dirty="0"/>
              <a:t>161585  : </a:t>
            </a:r>
            <a:r>
              <a:rPr lang="en-US" sz="2000" dirty="0" err="1"/>
              <a:t>Viraj</a:t>
            </a:r>
            <a:r>
              <a:rPr lang="en-US" sz="2000" dirty="0"/>
              <a:t> </a:t>
            </a:r>
            <a:r>
              <a:rPr lang="en-US" sz="2000" dirty="0" err="1" smtClean="0"/>
              <a:t>Dere</a:t>
            </a:r>
            <a:endParaRPr lang="en-US" sz="2000" dirty="0" smtClean="0"/>
          </a:p>
          <a:p>
            <a:pPr>
              <a:buClr>
                <a:srgbClr val="00B0F0"/>
              </a:buClr>
            </a:pPr>
            <a:endParaRPr lang="en-US" sz="2000" dirty="0"/>
          </a:p>
          <a:p>
            <a:pPr>
              <a:buClr>
                <a:srgbClr val="00B0F0"/>
              </a:buClr>
            </a:pPr>
            <a:r>
              <a:rPr lang="en-US" sz="2000" dirty="0"/>
              <a:t>161289  : Mohammed </a:t>
            </a:r>
            <a:r>
              <a:rPr lang="en-US" sz="2000" dirty="0" err="1"/>
              <a:t>Allauddin</a:t>
            </a:r>
            <a:r>
              <a:rPr lang="en-US" sz="2000" dirty="0"/>
              <a:t> </a:t>
            </a:r>
            <a:r>
              <a:rPr lang="en-US" sz="2000" dirty="0" smtClean="0"/>
              <a:t>Shaik</a:t>
            </a:r>
          </a:p>
          <a:p>
            <a:pPr>
              <a:buClr>
                <a:srgbClr val="00B0F0"/>
              </a:buClr>
            </a:pPr>
            <a:endParaRPr lang="en-US" sz="2000" dirty="0"/>
          </a:p>
          <a:p>
            <a:pPr>
              <a:buClr>
                <a:srgbClr val="00B0F0"/>
              </a:buClr>
            </a:pPr>
            <a:r>
              <a:rPr lang="en-US" sz="2000" dirty="0"/>
              <a:t>161700  : Vinay </a:t>
            </a:r>
            <a:r>
              <a:rPr lang="en-US" sz="2000" dirty="0" err="1" smtClean="0"/>
              <a:t>Samudrala</a:t>
            </a:r>
            <a:endParaRPr lang="en-US" sz="2000" dirty="0" smtClean="0"/>
          </a:p>
          <a:p>
            <a:pPr>
              <a:buClr>
                <a:srgbClr val="00B0F0"/>
              </a:buClr>
            </a:pPr>
            <a:endParaRPr lang="en-US" sz="2000" dirty="0"/>
          </a:p>
          <a:p>
            <a:pPr>
              <a:buClr>
                <a:srgbClr val="00B0F0"/>
              </a:buClr>
            </a:pPr>
            <a:r>
              <a:rPr lang="en-US" sz="2000" dirty="0"/>
              <a:t>161288  : </a:t>
            </a:r>
            <a:r>
              <a:rPr lang="en-US" sz="2000" dirty="0" err="1"/>
              <a:t>Jitendra</a:t>
            </a:r>
            <a:r>
              <a:rPr lang="en-US" sz="2000" dirty="0"/>
              <a:t> Sai </a:t>
            </a:r>
            <a:r>
              <a:rPr lang="en-US" sz="2000" dirty="0" err="1" smtClean="0"/>
              <a:t>Pandava</a:t>
            </a:r>
            <a:endParaRPr lang="en-US" sz="2000" dirty="0" smtClean="0"/>
          </a:p>
          <a:p>
            <a:pPr>
              <a:buClr>
                <a:srgbClr val="00B0F0"/>
              </a:buClr>
            </a:pPr>
            <a:endParaRPr lang="en-US" sz="2000" dirty="0"/>
          </a:p>
          <a:p>
            <a:pPr>
              <a:buClr>
                <a:srgbClr val="00B0F0"/>
              </a:buClr>
            </a:pPr>
            <a:r>
              <a:rPr lang="en-US" sz="2000" dirty="0"/>
              <a:t>161698  : </a:t>
            </a:r>
            <a:r>
              <a:rPr lang="en-US" sz="2000" dirty="0" err="1" smtClean="0"/>
              <a:t>Apoorva</a:t>
            </a:r>
            <a:r>
              <a:rPr lang="en-US" sz="2000" dirty="0" smtClean="0"/>
              <a:t> </a:t>
            </a:r>
            <a:r>
              <a:rPr lang="en-US" sz="2000" dirty="0" err="1" smtClean="0"/>
              <a:t>Nath</a:t>
            </a:r>
            <a:endParaRPr lang="en-US" sz="2000" dirty="0" smtClean="0"/>
          </a:p>
          <a:p>
            <a:pPr>
              <a:buClr>
                <a:srgbClr val="00B0F0"/>
              </a:buClr>
            </a:pPr>
            <a:endParaRPr lang="en-US" sz="2000" dirty="0"/>
          </a:p>
          <a:p>
            <a:pPr>
              <a:buClr>
                <a:srgbClr val="00B0F0"/>
              </a:buClr>
            </a:pPr>
            <a:r>
              <a:rPr lang="en-US" sz="2000" dirty="0"/>
              <a:t>161599  : </a:t>
            </a:r>
            <a:r>
              <a:rPr lang="en-US" sz="2000" dirty="0" err="1"/>
              <a:t>Prudhviraj</a:t>
            </a:r>
            <a:r>
              <a:rPr lang="en-US" sz="2000" dirty="0"/>
              <a:t> </a:t>
            </a:r>
            <a:r>
              <a:rPr lang="en-US" sz="2000" dirty="0" err="1"/>
              <a:t>Cirikonda</a:t>
            </a:r>
            <a:endParaRPr lang="en-US" sz="2000" dirty="0"/>
          </a:p>
          <a:p>
            <a:pPr>
              <a:buClr>
                <a:srgbClr val="00B0F0"/>
              </a:buClr>
              <a:buFont typeface="Wingdings" panose="05000000000000000000" pitchFamily="2" charset="2"/>
              <a:buChar char="Ø"/>
            </a:pPr>
            <a:endParaRPr lang="en-US" sz="2000" dirty="0"/>
          </a:p>
        </p:txBody>
      </p:sp>
      <p:sp>
        <p:nvSpPr>
          <p:cNvPr id="213002" name="Title 1"/>
          <p:cNvSpPr>
            <a:spLocks/>
          </p:cNvSpPr>
          <p:nvPr/>
        </p:nvSpPr>
        <p:spPr bwMode="auto">
          <a:xfrm>
            <a:off x="1990725" y="122238"/>
            <a:ext cx="8153400" cy="715962"/>
          </a:xfrm>
          <a:prstGeom prst="rect">
            <a:avLst/>
          </a:prstGeom>
          <a:noFill/>
          <a:ln w="9525">
            <a:noFill/>
            <a:miter lim="800000"/>
            <a:headEnd/>
            <a:tailEnd/>
          </a:ln>
        </p:spPr>
        <p:txBody>
          <a:bodyPr anchor="ctr"/>
          <a:lstStyle/>
          <a:p>
            <a:pPr eaLnBrk="0" hangingPunct="0">
              <a:lnSpc>
                <a:spcPct val="80000"/>
              </a:lnSpc>
            </a:pPr>
            <a:r>
              <a:rPr lang="en-US" sz="2800" dirty="0">
                <a:latin typeface="Candara" panose="020E0502030303020204" pitchFamily="34" charset="0"/>
                <a:ea typeface="+mj-ea"/>
                <a:cs typeface="+mj-cs"/>
              </a:rPr>
              <a:t>Team Members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3791" y="737795"/>
            <a:ext cx="3067050" cy="1881981"/>
          </a:xfrm>
          <a:prstGeom prst="rect">
            <a:avLst/>
          </a:prstGeom>
        </p:spPr>
      </p:pic>
    </p:spTree>
    <p:extLst>
      <p:ext uri="{BB962C8B-B14F-4D97-AF65-F5344CB8AC3E}">
        <p14:creationId xmlns:p14="http://schemas.microsoft.com/office/powerpoint/2010/main" val="30346283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Details</a:t>
            </a:r>
            <a:endParaRPr lang="en-US" dirty="0"/>
          </a:p>
        </p:txBody>
      </p:sp>
      <p:sp>
        <p:nvSpPr>
          <p:cNvPr id="3" name="Content Placeholder 2"/>
          <p:cNvSpPr>
            <a:spLocks noGrp="1"/>
          </p:cNvSpPr>
          <p:nvPr>
            <p:ph idx="1"/>
          </p:nvPr>
        </p:nvSpPr>
        <p:spPr/>
        <p:txBody>
          <a:bodyPr>
            <a:normAutofit fontScale="62500" lnSpcReduction="20000"/>
          </a:bodyPr>
          <a:lstStyle/>
          <a:p>
            <a:r>
              <a:rPr lang="en-US" sz="2900" dirty="0"/>
              <a:t>This project is aimed at developing a Windows application - HR Management System (HRMS) to manage Employee information.</a:t>
            </a:r>
          </a:p>
          <a:p>
            <a:endParaRPr lang="en-US" dirty="0"/>
          </a:p>
          <a:p>
            <a:r>
              <a:rPr lang="en-US" sz="2900" b="1" cap="small" dirty="0"/>
              <a:t>Technology used:</a:t>
            </a:r>
          </a:p>
          <a:p>
            <a:endParaRPr lang="en-US" dirty="0"/>
          </a:p>
          <a:p>
            <a:pPr lvl="2"/>
            <a:r>
              <a:rPr lang="en-US" sz="2900" dirty="0"/>
              <a:t>Presentation Layer </a:t>
            </a:r>
          </a:p>
          <a:p>
            <a:pPr lvl="4"/>
            <a:r>
              <a:rPr lang="en-US" sz="2900" dirty="0"/>
              <a:t>WPF 4.5 </a:t>
            </a:r>
            <a:endParaRPr lang="en-US" sz="2900" dirty="0" smtClean="0"/>
          </a:p>
          <a:p>
            <a:pPr lvl="4"/>
            <a:endParaRPr lang="en-US" sz="2900" dirty="0"/>
          </a:p>
          <a:p>
            <a:pPr lvl="2"/>
            <a:r>
              <a:rPr lang="en-US" sz="2900" dirty="0"/>
              <a:t> Business Layer</a:t>
            </a:r>
          </a:p>
          <a:p>
            <a:pPr marL="457200" lvl="3" indent="0">
              <a:buNone/>
            </a:pPr>
            <a:r>
              <a:rPr lang="en-US" sz="2900" dirty="0" smtClean="0"/>
              <a:t>	 Business </a:t>
            </a:r>
            <a:r>
              <a:rPr lang="en-US" sz="2900" dirty="0"/>
              <a:t>Logic Components and Services :- </a:t>
            </a:r>
          </a:p>
          <a:p>
            <a:pPr lvl="4"/>
            <a:r>
              <a:rPr lang="en-US" sz="2900" dirty="0"/>
              <a:t>C# </a:t>
            </a:r>
            <a:r>
              <a:rPr lang="en-US" sz="2900" dirty="0" smtClean="0"/>
              <a:t>5.0</a:t>
            </a:r>
          </a:p>
          <a:p>
            <a:pPr marL="1828800" lvl="4" indent="0">
              <a:buNone/>
            </a:pPr>
            <a:endParaRPr lang="en-US" sz="2900" dirty="0"/>
          </a:p>
          <a:p>
            <a:pPr lvl="2"/>
            <a:r>
              <a:rPr lang="en-US" sz="2900" dirty="0"/>
              <a:t>Database Layer</a:t>
            </a:r>
          </a:p>
          <a:p>
            <a:pPr marL="457200" lvl="3" indent="0">
              <a:buNone/>
            </a:pPr>
            <a:r>
              <a:rPr lang="en-US" sz="2900" dirty="0" smtClean="0"/>
              <a:t>       Databases</a:t>
            </a:r>
            <a:r>
              <a:rPr lang="en-US" sz="2900" dirty="0"/>
              <a:t>:-</a:t>
            </a:r>
          </a:p>
          <a:p>
            <a:pPr lvl="4"/>
            <a:r>
              <a:rPr lang="en-US" sz="2900" dirty="0"/>
              <a:t>SQL Server 2012</a:t>
            </a:r>
          </a:p>
          <a:p>
            <a:endParaRPr lang="en-US" dirty="0"/>
          </a:p>
          <a:p>
            <a:endParaRPr lang="en-US" dirty="0"/>
          </a:p>
        </p:txBody>
      </p:sp>
    </p:spTree>
    <p:extLst>
      <p:ext uri="{BB962C8B-B14F-4D97-AF65-F5344CB8AC3E}">
        <p14:creationId xmlns:p14="http://schemas.microsoft.com/office/powerpoint/2010/main" val="41149385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SCOPE</a:t>
            </a:r>
          </a:p>
        </p:txBody>
      </p:sp>
      <p:sp>
        <p:nvSpPr>
          <p:cNvPr id="3" name="Content Placeholder 2"/>
          <p:cNvSpPr>
            <a:spLocks noGrp="1"/>
          </p:cNvSpPr>
          <p:nvPr>
            <p:ph idx="1"/>
          </p:nvPr>
        </p:nvSpPr>
        <p:spPr/>
        <p:txBody>
          <a:bodyPr>
            <a:normAutofit/>
          </a:bodyPr>
          <a:lstStyle/>
          <a:p>
            <a:pPr>
              <a:lnSpc>
                <a:spcPct val="150000"/>
              </a:lnSpc>
            </a:pPr>
            <a:endParaRPr lang="en-US" sz="2000" dirty="0" smtClean="0"/>
          </a:p>
          <a:p>
            <a:pPr>
              <a:lnSpc>
                <a:spcPct val="150000"/>
              </a:lnSpc>
            </a:pPr>
            <a:r>
              <a:rPr lang="en-US" sz="2000" dirty="0" smtClean="0"/>
              <a:t>This </a:t>
            </a:r>
            <a:r>
              <a:rPr lang="en-US" sz="2000" dirty="0"/>
              <a:t>application will help HR department to manage their Employee information. This will enable HR department employees to view Add, Update, Delete, Search and List Employees of the organization. An HR Clerk or Manager can register themselves with the application and perform the above-mentioned tasks. </a:t>
            </a:r>
          </a:p>
          <a:p>
            <a:pPr>
              <a:lnSpc>
                <a:spcPct val="150000"/>
              </a:lnSpc>
            </a:pPr>
            <a:endParaRPr lang="en-US" sz="2000" dirty="0"/>
          </a:p>
        </p:txBody>
      </p:sp>
    </p:spTree>
    <p:extLst>
      <p:ext uri="{BB962C8B-B14F-4D97-AF65-F5344CB8AC3E}">
        <p14:creationId xmlns:p14="http://schemas.microsoft.com/office/powerpoint/2010/main" val="32541621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Role of HR Clerk</a:t>
            </a:r>
          </a:p>
        </p:txBody>
      </p:sp>
      <p:sp>
        <p:nvSpPr>
          <p:cNvPr id="3" name="Content Placeholder 2"/>
          <p:cNvSpPr>
            <a:spLocks noGrp="1"/>
          </p:cNvSpPr>
          <p:nvPr>
            <p:ph idx="1"/>
          </p:nvPr>
        </p:nvSpPr>
        <p:spPr/>
        <p:txBody>
          <a:bodyPr/>
          <a:lstStyle/>
          <a:p>
            <a:pPr marL="285750" lvl="0" indent="-285750">
              <a:buFont typeface="Wingdings" panose="05000000000000000000" pitchFamily="2" charset="2"/>
              <a:buChar char="§"/>
            </a:pPr>
            <a:r>
              <a:rPr lang="en-US" dirty="0"/>
              <a:t>Add, Update, Delete, Search and List of </a:t>
            </a:r>
            <a:r>
              <a:rPr lang="en-US" dirty="0" smtClean="0"/>
              <a:t>Employee</a:t>
            </a:r>
          </a:p>
          <a:p>
            <a:pPr marL="285750" lvl="0" indent="-285750">
              <a:buFont typeface="Wingdings" panose="05000000000000000000" pitchFamily="2" charset="2"/>
              <a:buChar char="§"/>
            </a:pPr>
            <a:endParaRPr lang="en-US" dirty="0"/>
          </a:p>
          <a:p>
            <a:pPr marL="285750" lvl="0" indent="-285750">
              <a:buFont typeface="Wingdings" panose="05000000000000000000" pitchFamily="2" charset="2"/>
              <a:buChar char="§"/>
            </a:pPr>
            <a:r>
              <a:rPr lang="en-US" dirty="0"/>
              <a:t>Add, Update, Delete, Search and List of </a:t>
            </a:r>
            <a:r>
              <a:rPr lang="en-US" dirty="0" smtClean="0"/>
              <a:t>Projects</a:t>
            </a:r>
          </a:p>
          <a:p>
            <a:pPr marL="285750" lvl="0" indent="-285750">
              <a:buFont typeface="Wingdings" panose="05000000000000000000" pitchFamily="2" charset="2"/>
              <a:buChar char="§"/>
            </a:pPr>
            <a:endParaRPr lang="en-US" dirty="0"/>
          </a:p>
          <a:p>
            <a:pPr marL="285750" lvl="0" indent="-285750">
              <a:buFont typeface="Wingdings" panose="05000000000000000000" pitchFamily="2" charset="2"/>
              <a:buChar char="§"/>
            </a:pPr>
            <a:r>
              <a:rPr lang="en-US" dirty="0"/>
              <a:t>Add, Update, Delete, Search and List of </a:t>
            </a:r>
            <a:r>
              <a:rPr lang="en-US" dirty="0" smtClean="0"/>
              <a:t>Skills</a:t>
            </a:r>
          </a:p>
          <a:p>
            <a:pPr marL="285750" lvl="0" indent="-285750">
              <a:buFont typeface="Wingdings" panose="05000000000000000000" pitchFamily="2" charset="2"/>
              <a:buChar char="§"/>
            </a:pPr>
            <a:endParaRPr lang="en-US" dirty="0"/>
          </a:p>
          <a:p>
            <a:pPr marL="285750" lvl="0" indent="-285750">
              <a:buFont typeface="Wingdings" panose="05000000000000000000" pitchFamily="2" charset="2"/>
              <a:buChar char="§"/>
            </a:pPr>
            <a:r>
              <a:rPr lang="en-US" dirty="0" smtClean="0"/>
              <a:t>Add</a:t>
            </a:r>
            <a:r>
              <a:rPr lang="en-US" dirty="0"/>
              <a:t>, Update, Delete, Search and List of Categories</a:t>
            </a:r>
          </a:p>
          <a:p>
            <a:endParaRPr lang="en-US" dirty="0"/>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28657330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Role of Admin</a:t>
            </a:r>
          </a:p>
        </p:txBody>
      </p:sp>
      <p:sp>
        <p:nvSpPr>
          <p:cNvPr id="3" name="Content Placeholder 2"/>
          <p:cNvSpPr>
            <a:spLocks noGrp="1"/>
          </p:cNvSpPr>
          <p:nvPr>
            <p:ph idx="1"/>
          </p:nvPr>
        </p:nvSpPr>
        <p:spPr/>
        <p:txBody>
          <a:bodyPr/>
          <a:lstStyle/>
          <a:p>
            <a:pPr marL="285750" lvl="0" indent="-285750">
              <a:buFont typeface="Wingdings" panose="05000000000000000000" pitchFamily="2" charset="2"/>
              <a:buChar char="§"/>
            </a:pPr>
            <a:r>
              <a:rPr lang="en-US" dirty="0"/>
              <a:t>Create and manage Users, Roles and assign Roles to Users</a:t>
            </a:r>
            <a:r>
              <a:rPr lang="en-US" dirty="0" smtClean="0"/>
              <a:t>.</a:t>
            </a:r>
          </a:p>
          <a:p>
            <a:pPr lvl="0"/>
            <a:endParaRPr lang="en-US" dirty="0"/>
          </a:p>
          <a:p>
            <a:pPr marL="285750" lvl="0" indent="-285750">
              <a:buFont typeface="Wingdings" panose="05000000000000000000" pitchFamily="2" charset="2"/>
              <a:buChar char="§"/>
            </a:pPr>
            <a:r>
              <a:rPr lang="en-US" dirty="0"/>
              <a:t>Create and manage </a:t>
            </a:r>
            <a:r>
              <a:rPr lang="en-US" dirty="0" err="1"/>
              <a:t>CivilStatus</a:t>
            </a:r>
            <a:r>
              <a:rPr lang="en-US" dirty="0"/>
              <a:t>, Level and </a:t>
            </a:r>
            <a:r>
              <a:rPr lang="en-US" dirty="0" err="1"/>
              <a:t>Speciality</a:t>
            </a:r>
            <a:r>
              <a:rPr lang="en-US" dirty="0"/>
              <a:t>.</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37256806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Design guidelines  </a:t>
            </a:r>
            <a:r>
              <a:rPr lang="en-US" dirty="0"/>
              <a:t/>
            </a:r>
            <a:br>
              <a:rPr lang="en-US" dirty="0"/>
            </a:br>
            <a:endParaRPr lang="en-US" dirty="0"/>
          </a:p>
        </p:txBody>
      </p:sp>
      <p:sp>
        <p:nvSpPr>
          <p:cNvPr id="3" name="Content Placeholder 2"/>
          <p:cNvSpPr>
            <a:spLocks noGrp="1"/>
          </p:cNvSpPr>
          <p:nvPr>
            <p:ph idx="1"/>
          </p:nvPr>
        </p:nvSpPr>
        <p:spPr/>
        <p:txBody>
          <a:bodyPr/>
          <a:lstStyle/>
          <a:p>
            <a:pPr marL="285750" lvl="0" indent="-285750">
              <a:buFont typeface="Wingdings" panose="05000000000000000000" pitchFamily="2" charset="2"/>
              <a:buChar char="§"/>
            </a:pPr>
            <a:r>
              <a:rPr lang="en-US" dirty="0"/>
              <a:t>All the exceptions/errors to be captured and user-friendly message to be displayed on the Windows.</a:t>
            </a:r>
          </a:p>
          <a:p>
            <a:pPr marL="285750" lvl="0" indent="-285750">
              <a:buFont typeface="Wingdings" panose="05000000000000000000" pitchFamily="2" charset="2"/>
              <a:buChar char="§"/>
            </a:pPr>
            <a:r>
              <a:rPr lang="en-US" dirty="0"/>
              <a:t>Use ADO.NET for Data access layer. Make use of stored procedures.  All the database interaction would be performed using Data Access Component. Most common methods in Data Access Component would be </a:t>
            </a:r>
            <a:r>
              <a:rPr lang="en-US" dirty="0" smtClean="0"/>
              <a:t>:</a:t>
            </a:r>
            <a:endParaRPr lang="en-US" dirty="0"/>
          </a:p>
          <a:p>
            <a:pPr marL="342900" lvl="0" indent="-342900">
              <a:buFont typeface="+mj-lt"/>
              <a:buAutoNum type="arabicPeriod"/>
            </a:pPr>
            <a:r>
              <a:rPr lang="en-US" dirty="0"/>
              <a:t>Create Connection to the Database</a:t>
            </a:r>
          </a:p>
          <a:p>
            <a:pPr marL="342900" lvl="0" indent="-342900">
              <a:buFont typeface="+mj-lt"/>
              <a:buAutoNum type="arabicPeriod"/>
            </a:pPr>
            <a:r>
              <a:rPr lang="en-US" dirty="0"/>
              <a:t>Create Command Object</a:t>
            </a:r>
          </a:p>
          <a:p>
            <a:pPr marL="342900" lvl="0" indent="-342900">
              <a:buFont typeface="+mj-lt"/>
              <a:buAutoNum type="arabicPeriod"/>
            </a:pPr>
            <a:r>
              <a:rPr lang="en-US" dirty="0"/>
              <a:t>Set Command Type to Stored Procedure</a:t>
            </a:r>
          </a:p>
          <a:p>
            <a:pPr marL="342900" lvl="0" indent="-342900">
              <a:buFont typeface="+mj-lt"/>
              <a:buAutoNum type="arabicPeriod"/>
            </a:pPr>
            <a:r>
              <a:rPr lang="en-US" dirty="0"/>
              <a:t>Create and Populate Parameters</a:t>
            </a:r>
          </a:p>
          <a:p>
            <a:pPr marL="342900" lvl="0" indent="-342900">
              <a:buFont typeface="+mj-lt"/>
              <a:buAutoNum type="arabicPeriod"/>
            </a:pPr>
            <a:r>
              <a:rPr lang="en-US" dirty="0"/>
              <a:t>Execute the Command</a:t>
            </a:r>
          </a:p>
          <a:p>
            <a:pPr marL="342900" lvl="0" indent="-342900">
              <a:buFont typeface="+mj-lt"/>
              <a:buAutoNum type="arabicPeriod"/>
            </a:pPr>
            <a:r>
              <a:rPr lang="en-US" dirty="0"/>
              <a:t>Close the Connection  </a:t>
            </a:r>
          </a:p>
          <a:p>
            <a:endParaRPr lang="en-US" dirty="0"/>
          </a:p>
          <a:p>
            <a:endParaRPr lang="en-US" dirty="0"/>
          </a:p>
        </p:txBody>
      </p:sp>
    </p:spTree>
    <p:extLst>
      <p:ext uri="{BB962C8B-B14F-4D97-AF65-F5344CB8AC3E}">
        <p14:creationId xmlns:p14="http://schemas.microsoft.com/office/powerpoint/2010/main" val="24535037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Use Case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5420" y="1412875"/>
            <a:ext cx="7945922" cy="4351338"/>
          </a:xfrm>
        </p:spPr>
      </p:pic>
    </p:spTree>
    <p:extLst>
      <p:ext uri="{BB962C8B-B14F-4D97-AF65-F5344CB8AC3E}">
        <p14:creationId xmlns:p14="http://schemas.microsoft.com/office/powerpoint/2010/main" val="4311046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Use Case Diagram</a:t>
            </a:r>
          </a:p>
        </p:txBody>
      </p:sp>
      <p:pic>
        <p:nvPicPr>
          <p:cNvPr id="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4649" y="1412875"/>
            <a:ext cx="8347464" cy="4351338"/>
          </a:xfrm>
        </p:spPr>
      </p:pic>
    </p:spTree>
    <p:extLst>
      <p:ext uri="{BB962C8B-B14F-4D97-AF65-F5344CB8AC3E}">
        <p14:creationId xmlns:p14="http://schemas.microsoft.com/office/powerpoint/2010/main" val="193717142"/>
      </p:ext>
    </p:extLst>
  </p:cSld>
  <p:clrMapOvr>
    <a:masterClrMapping/>
  </p:clrMapOvr>
  <p:timing>
    <p:tnLst>
      <p:par>
        <p:cTn id="1" dur="indefinite" restart="never" nodeType="tmRoot"/>
      </p:par>
    </p:tnLst>
  </p:timing>
</p:sld>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TotalTime>
  <Words>341</Words>
  <Application>Microsoft Office PowerPoint</Application>
  <PresentationFormat>Widescreen</PresentationFormat>
  <Paragraphs>67</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Candara</vt:lpstr>
      <vt:lpstr>Verdana</vt:lpstr>
      <vt:lpstr>Wingdings</vt:lpstr>
      <vt:lpstr>Section slides</vt:lpstr>
      <vt:lpstr>PowerPoint Presentation</vt:lpstr>
      <vt:lpstr>PowerPoint Presentation</vt:lpstr>
      <vt:lpstr>Project Details</vt:lpstr>
      <vt:lpstr>SCOPE</vt:lpstr>
      <vt:lpstr>Role of HR Clerk</vt:lpstr>
      <vt:lpstr>Role of Admin</vt:lpstr>
      <vt:lpstr>Design guidelines   </vt:lpstr>
      <vt:lpstr>Use Case Diagram</vt:lpstr>
      <vt:lpstr>Use Case Diagram</vt:lpstr>
      <vt:lpstr>Use Case Diagram</vt:lpstr>
      <vt:lpstr>Class Diagram</vt:lpstr>
      <vt:lpstr>Sequence/Activity Diagram</vt:lpstr>
      <vt:lpstr>Screen shots</vt:lpstr>
      <vt:lpstr>Screen shots</vt:lpstr>
      <vt:lpstr>Future Enhancements</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Chandrasekaran, Sangeetha</dc:creator>
  <cp:lastModifiedBy>Allauddin, Shaik</cp:lastModifiedBy>
  <cp:revision>14</cp:revision>
  <dcterms:created xsi:type="dcterms:W3CDTF">2017-11-23T10:53:57Z</dcterms:created>
  <dcterms:modified xsi:type="dcterms:W3CDTF">2018-11-07T12:36:46Z</dcterms:modified>
</cp:coreProperties>
</file>