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7" r:id="rId5"/>
    <p:sldId id="258" r:id="rId6"/>
    <p:sldId id="259" r:id="rId7"/>
    <p:sldId id="273" r:id="rId8"/>
    <p:sldId id="274" r:id="rId9"/>
    <p:sldId id="276" r:id="rId10"/>
    <p:sldId id="275" r:id="rId11"/>
    <p:sldId id="268" r:id="rId12"/>
    <p:sldId id="260" r:id="rId13"/>
    <p:sldId id="261" r:id="rId14"/>
    <p:sldId id="270" r:id="rId15"/>
    <p:sldId id="271" r:id="rId16"/>
    <p:sldId id="272" r:id="rId17"/>
    <p:sldId id="277" r:id="rId18"/>
    <p:sldId id="262" r:id="rId19"/>
    <p:sldId id="263" r:id="rId20"/>
    <p:sldId id="264" r:id="rId21"/>
    <p:sldId id="265" r:id="rId22"/>
    <p:sldId id="266" r:id="rId23"/>
    <p:sldId id="269" r:id="rId24"/>
    <p:sldId id="26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86420-1856-4FF9-B0C3-023CBAC50013}" type="datetimeFigureOut">
              <a:rPr lang="en-US" smtClean="0"/>
              <a:t>11/7/2018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DACCA5-CDAB-4EA6-A021-183DAB9C1EF5}" type="slidenum">
              <a:rPr lang="en-US" smtClean="0"/>
              <a:t>‹#›</a:t>
            </a:fld>
            <a:endParaRPr lang="en-US"/>
          </a:p>
        </p:txBody>
      </p:sp>
    </p:spTree>
    <p:extLst>
      <p:ext uri="{BB962C8B-B14F-4D97-AF65-F5344CB8AC3E}">
        <p14:creationId xmlns:p14="http://schemas.microsoft.com/office/powerpoint/2010/main" val="3901792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4"/>
          <p:cNvSpPr>
            <a:spLocks noGrp="1" noRot="1" noChangeAspect="1" noTextEdit="1"/>
          </p:cNvSpPr>
          <p:nvPr>
            <p:ph type="sldImg"/>
          </p:nvPr>
        </p:nvSpPr>
        <p:spPr bwMode="auto">
          <a:xfrm>
            <a:off x="1571625" y="638175"/>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000" dirty="0" smtClean="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smtClean="0">
              <a:latin typeface="Candara" pitchFamily="34" charset="0"/>
            </a:endParaRPr>
          </a:p>
          <a:p>
            <a:r>
              <a:rPr lang="en-US" sz="1000" dirty="0">
                <a:latin typeface="Candara" pitchFamily="34" charset="0"/>
              </a:rPr>
              <a:t>Copyright © 2011 IGATE Corporation (a part of Capegemini Group). All rights reserved. </a:t>
            </a:r>
          </a:p>
          <a:p>
            <a:r>
              <a:rPr lang="en-US" sz="1000" dirty="0">
                <a:latin typeface="Candara" pitchFamily="34" charset="0"/>
              </a:rPr>
              <a:t>No part of this publication shall be reproduced in any way, including but not limited to photocopy, photographic, magnetic, or other record, without the prior written permission of IGATE Corporation (a part of Capegemini Group).</a:t>
            </a:r>
          </a:p>
          <a:p>
            <a:r>
              <a:rPr lang="en-US" sz="1000" dirty="0">
                <a:latin typeface="Candara" pitchFamily="34" charset="0"/>
              </a:rPr>
              <a:t> </a:t>
            </a:r>
          </a:p>
          <a:p>
            <a:r>
              <a:rPr lang="en-US" sz="1000" dirty="0">
                <a:latin typeface="Candara" pitchFamily="34" charset="0"/>
              </a:rPr>
              <a:t>IGATE Corporation (a part of Capegemini Group) considers information included in this document to be confidential and proprietary</a:t>
            </a:r>
            <a:r>
              <a:rPr lang="en-US" sz="1000" dirty="0" smtClean="0">
                <a:latin typeface="Candara" pitchFamily="34" charset="0"/>
              </a:rPr>
              <a:t>.</a:t>
            </a:r>
            <a:endParaRPr lang="en-US" sz="1000" dirty="0">
              <a:latin typeface="Candara" pitchFamily="34" charset="0"/>
            </a:endParaRPr>
          </a:p>
        </p:txBody>
      </p:sp>
    </p:spTree>
    <p:extLst>
      <p:ext uri="{BB962C8B-B14F-4D97-AF65-F5344CB8AC3E}">
        <p14:creationId xmlns:p14="http://schemas.microsoft.com/office/powerpoint/2010/main" val="1579888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25" y="638175"/>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86491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813432-CCF5-40C9-B4BB-E31C0BAC7659}"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3955753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813432-CCF5-40C9-B4BB-E31C0BAC7659}"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053068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813432-CCF5-40C9-B4BB-E31C0BAC7659}"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3005120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813432-CCF5-40C9-B4BB-E31C0BAC7659}"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52738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813432-CCF5-40C9-B4BB-E31C0BAC7659}"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519210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813432-CCF5-40C9-B4BB-E31C0BAC7659}"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579109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813432-CCF5-40C9-B4BB-E31C0BAC7659}" type="datetimeFigureOut">
              <a:rPr lang="en-US" smtClean="0"/>
              <a:t>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90352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813432-CCF5-40C9-B4BB-E31C0BAC7659}" type="datetimeFigureOut">
              <a:rPr lang="en-US" smtClean="0"/>
              <a:t>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700452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13432-CCF5-40C9-B4BB-E31C0BAC7659}" type="datetimeFigureOut">
              <a:rPr lang="en-US" smtClean="0"/>
              <a:t>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3618525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813432-CCF5-40C9-B4BB-E31C0BAC7659}"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949638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813432-CCF5-40C9-B4BB-E31C0BAC7659}"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3143267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13432-CCF5-40C9-B4BB-E31C0BAC7659}" type="datetimeFigureOut">
              <a:rPr lang="en-US" smtClean="0"/>
              <a:t>11/7/2018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0436C6-9494-4EEE-AB8A-B3A3B22570D2}" type="slidenum">
              <a:rPr lang="en-US" smtClean="0"/>
              <a:t>‹#›</a:t>
            </a:fld>
            <a:endParaRPr lang="en-US"/>
          </a:p>
        </p:txBody>
      </p:sp>
      <p:pic>
        <p:nvPicPr>
          <p:cNvPr id="7"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88124" y="6184900"/>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2586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255671"/>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331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165725"/>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0" y="6310313"/>
            <a:ext cx="9144000" cy="547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17" name="TextBox 10"/>
          <p:cNvSpPr txBox="1">
            <a:spLocks noChangeArrowheads="1"/>
          </p:cNvSpPr>
          <p:nvPr/>
        </p:nvSpPr>
        <p:spPr bwMode="auto">
          <a:xfrm>
            <a:off x="388417" y="1869250"/>
            <a:ext cx="564515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4400" dirty="0" smtClean="0">
                <a:solidFill>
                  <a:schemeClr val="bg1"/>
                </a:solidFill>
                <a:latin typeface="Candara" pitchFamily="34" charset="0"/>
              </a:rPr>
              <a:t>Mini Project-”Prometheus”</a:t>
            </a:r>
            <a:endParaRPr lang="en-US" sz="3200" dirty="0">
              <a:solidFill>
                <a:schemeClr val="bg1"/>
              </a:solidFill>
              <a:latin typeface="Candara" pitchFamily="34" charset="0"/>
            </a:endParaRPr>
          </a:p>
        </p:txBody>
      </p:sp>
      <p:sp>
        <p:nvSpPr>
          <p:cNvPr id="13318" name="TextBox 11"/>
          <p:cNvSpPr txBox="1">
            <a:spLocks noChangeArrowheads="1"/>
          </p:cNvSpPr>
          <p:nvPr/>
        </p:nvSpPr>
        <p:spPr bwMode="auto">
          <a:xfrm>
            <a:off x="6770688" y="5240338"/>
            <a:ext cx="1797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sz="900">
                <a:solidFill>
                  <a:schemeClr val="bg1"/>
                </a:solidFill>
                <a:latin typeface="Candara" pitchFamily="34" charset="0"/>
              </a:rPr>
              <a:t>IGATE is now a part of Capgemini</a:t>
            </a:r>
          </a:p>
        </p:txBody>
      </p:sp>
      <p:pic>
        <p:nvPicPr>
          <p:cNvPr id="133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0" y="0"/>
            <a:ext cx="9144000"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332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8125" y="5921375"/>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3702531"/>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smtClean="0"/>
              <a:t>Diagram for Courses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417638"/>
            <a:ext cx="8001000" cy="4449762"/>
          </a:xfrm>
        </p:spPr>
      </p:pic>
    </p:spTree>
    <p:extLst>
      <p:ext uri="{BB962C8B-B14F-4D97-AF65-F5344CB8AC3E}">
        <p14:creationId xmlns:p14="http://schemas.microsoft.com/office/powerpoint/2010/main" val="2658283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t>
            </a:r>
            <a:r>
              <a:rPr lang="en-US" dirty="0" smtClean="0"/>
              <a:t>Diagram for Homework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524000"/>
            <a:ext cx="7924800" cy="4495800"/>
          </a:xfrm>
        </p:spPr>
      </p:pic>
    </p:spTree>
    <p:extLst>
      <p:ext uri="{BB962C8B-B14F-4D97-AF65-F5344CB8AC3E}">
        <p14:creationId xmlns:p14="http://schemas.microsoft.com/office/powerpoint/2010/main" val="1299255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a:t>
            </a:r>
            <a:r>
              <a:rPr lang="en-US" dirty="0" smtClean="0"/>
              <a:t>Diagram for Login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600200"/>
            <a:ext cx="8153400" cy="4377826"/>
          </a:xfrm>
        </p:spPr>
      </p:pic>
    </p:spTree>
    <p:extLst>
      <p:ext uri="{BB962C8B-B14F-4D97-AF65-F5344CB8AC3E}">
        <p14:creationId xmlns:p14="http://schemas.microsoft.com/office/powerpoint/2010/main" val="4116229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Case </a:t>
            </a:r>
            <a:r>
              <a:rPr lang="en-US" dirty="0" smtClean="0"/>
              <a:t>Diagram for Search Homework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8229600" cy="4038600"/>
          </a:xfrm>
        </p:spPr>
      </p:pic>
    </p:spTree>
    <p:extLst>
      <p:ext uri="{BB962C8B-B14F-4D97-AF65-F5344CB8AC3E}">
        <p14:creationId xmlns:p14="http://schemas.microsoft.com/office/powerpoint/2010/main" val="588421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for Structure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371600"/>
            <a:ext cx="8305799" cy="4602162"/>
          </a:xfrm>
        </p:spPr>
      </p:pic>
    </p:spTree>
    <p:extLst>
      <p:ext uri="{BB962C8B-B14F-4D97-AF65-F5344CB8AC3E}">
        <p14:creationId xmlns:p14="http://schemas.microsoft.com/office/powerpoint/2010/main" val="2436212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049723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Sequence/Activity Diagram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1" y="1295400"/>
            <a:ext cx="8458200" cy="4830763"/>
          </a:xfrm>
          <a:ln>
            <a:solidFill>
              <a:schemeClr val="tx1"/>
            </a:solidFill>
          </a:ln>
        </p:spPr>
      </p:pic>
    </p:spTree>
    <p:extLst>
      <p:ext uri="{BB962C8B-B14F-4D97-AF65-F5344CB8AC3E}">
        <p14:creationId xmlns:p14="http://schemas.microsoft.com/office/powerpoint/2010/main" val="41791495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233729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968009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Enhancements</a:t>
            </a:r>
            <a:endParaRPr lang="en-US" dirty="0"/>
          </a:p>
        </p:txBody>
      </p:sp>
      <p:sp>
        <p:nvSpPr>
          <p:cNvPr id="3" name="Content Placeholder 2"/>
          <p:cNvSpPr>
            <a:spLocks noGrp="1"/>
          </p:cNvSpPr>
          <p:nvPr>
            <p:ph idx="1"/>
          </p:nvPr>
        </p:nvSpPr>
        <p:spPr/>
        <p:txBody>
          <a:bodyPr>
            <a:normAutofit fontScale="92500"/>
          </a:bodyPr>
          <a:lstStyle/>
          <a:p>
            <a:r>
              <a:rPr lang="en-US" dirty="0" smtClean="0"/>
              <a:t>For further enhancements ,practice tests can be organized on Prometheus where the teacher can allot test to students and appoint a start date and end date to appear for the test. Later teacher can evaluate the test and display the marks on common scoreboard or on personal login page.</a:t>
            </a:r>
          </a:p>
          <a:p>
            <a:r>
              <a:rPr lang="en-US" dirty="0" smtClean="0"/>
              <a:t>The students are able to sort the homework according to the start date and end date and  according to subjects.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636319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000" name="Rectangle 8"/>
          <p:cNvSpPr>
            <a:spLocks noGrp="1"/>
          </p:cNvSpPr>
          <p:nvPr>
            <p:ph type="body" idx="1"/>
          </p:nvPr>
        </p:nvSpPr>
        <p:spPr>
          <a:xfrm>
            <a:off x="319088" y="1196752"/>
            <a:ext cx="6781800" cy="5027612"/>
          </a:xfrm>
        </p:spPr>
        <p:txBody>
          <a:bodyPr>
            <a:normAutofit/>
          </a:bodyPr>
          <a:lstStyle/>
          <a:p>
            <a:pPr>
              <a:lnSpc>
                <a:spcPct val="150000"/>
              </a:lnSpc>
              <a:buClr>
                <a:srgbClr val="00B0F0"/>
              </a:buClr>
            </a:pPr>
            <a:r>
              <a:rPr lang="en-US" sz="2400" dirty="0" smtClean="0">
                <a:solidFill>
                  <a:schemeClr val="tx1"/>
                </a:solidFill>
                <a:latin typeface="Times New Roman" panose="02020603050405020304" pitchFamily="18" charset="0"/>
                <a:cs typeface="Times New Roman" panose="02020603050405020304" pitchFamily="18" charset="0"/>
              </a:rPr>
              <a:t>Utkarsh Upadhyay</a:t>
            </a:r>
          </a:p>
          <a:p>
            <a:pPr>
              <a:lnSpc>
                <a:spcPct val="150000"/>
              </a:lnSpc>
              <a:buClr>
                <a:srgbClr val="00B0F0"/>
              </a:buClr>
            </a:pPr>
            <a:r>
              <a:rPr lang="en-US" sz="2400" dirty="0" smtClean="0">
                <a:latin typeface="Times New Roman" panose="02020603050405020304" pitchFamily="18" charset="0"/>
                <a:cs typeface="Times New Roman" panose="02020603050405020304" pitchFamily="18" charset="0"/>
              </a:rPr>
              <a:t>Rajkumar Gupta</a:t>
            </a:r>
          </a:p>
          <a:p>
            <a:pPr>
              <a:lnSpc>
                <a:spcPct val="150000"/>
              </a:lnSpc>
              <a:buClr>
                <a:srgbClr val="00B0F0"/>
              </a:buClr>
            </a:pPr>
            <a:r>
              <a:rPr lang="en-US" sz="2400" dirty="0" smtClean="0">
                <a:solidFill>
                  <a:schemeClr val="tx1"/>
                </a:solidFill>
                <a:latin typeface="Times New Roman" panose="02020603050405020304" pitchFamily="18" charset="0"/>
                <a:cs typeface="Times New Roman" panose="02020603050405020304" pitchFamily="18" charset="0"/>
              </a:rPr>
              <a:t>Megha Kaushik</a:t>
            </a:r>
          </a:p>
          <a:p>
            <a:pPr>
              <a:lnSpc>
                <a:spcPct val="150000"/>
              </a:lnSpc>
              <a:buClr>
                <a:srgbClr val="00B0F0"/>
              </a:buClr>
            </a:pPr>
            <a:r>
              <a:rPr lang="en-US" sz="2400" dirty="0" smtClean="0">
                <a:latin typeface="Times New Roman" panose="02020603050405020304" pitchFamily="18" charset="0"/>
                <a:cs typeface="Times New Roman" panose="02020603050405020304" pitchFamily="18" charset="0"/>
              </a:rPr>
              <a:t>Mounika T</a:t>
            </a:r>
          </a:p>
          <a:p>
            <a:pPr>
              <a:lnSpc>
                <a:spcPct val="150000"/>
              </a:lnSpc>
              <a:buClr>
                <a:srgbClr val="00B0F0"/>
              </a:buClr>
            </a:pPr>
            <a:r>
              <a:rPr lang="en-US" sz="2400" dirty="0" smtClean="0">
                <a:solidFill>
                  <a:schemeClr val="tx1"/>
                </a:solidFill>
                <a:latin typeface="Times New Roman" panose="02020603050405020304" pitchFamily="18" charset="0"/>
                <a:cs typeface="Times New Roman" panose="02020603050405020304" pitchFamily="18" charset="0"/>
              </a:rPr>
              <a:t>Suchitra</a:t>
            </a:r>
          </a:p>
          <a:p>
            <a:pPr>
              <a:lnSpc>
                <a:spcPct val="150000"/>
              </a:lnSpc>
              <a:buClr>
                <a:srgbClr val="00B0F0"/>
              </a:buClr>
            </a:pPr>
            <a:r>
              <a:rPr lang="en-US" sz="2400" dirty="0" err="1" smtClean="0">
                <a:latin typeface="Times New Roman" panose="02020603050405020304" pitchFamily="18" charset="0"/>
                <a:cs typeface="Times New Roman" panose="02020603050405020304" pitchFamily="18" charset="0"/>
              </a:rPr>
              <a:t>Supreetha</a:t>
            </a:r>
            <a:r>
              <a:rPr lang="en-US" sz="2400" dirty="0" smtClean="0">
                <a:latin typeface="Times New Roman" panose="02020603050405020304" pitchFamily="18" charset="0"/>
                <a:cs typeface="Times New Roman" panose="02020603050405020304" pitchFamily="18" charset="0"/>
              </a:rPr>
              <a:t> Bade</a:t>
            </a:r>
            <a:endParaRPr lang="en-US" sz="2400" dirty="0" smtClean="0">
              <a:latin typeface="Times New Roman" panose="02020603050405020304" pitchFamily="18" charset="0"/>
              <a:cs typeface="Times New Roman" panose="02020603050405020304" pitchFamily="18" charset="0"/>
            </a:endParaRPr>
          </a:p>
          <a:p>
            <a:pPr>
              <a:lnSpc>
                <a:spcPct val="150000"/>
              </a:lnSpc>
              <a:buClr>
                <a:srgbClr val="00B0F0"/>
              </a:buClr>
            </a:pPr>
            <a:r>
              <a:rPr lang="en-US" sz="2400" dirty="0" smtClean="0">
                <a:solidFill>
                  <a:schemeClr val="tx1"/>
                </a:solidFill>
                <a:latin typeface="Times New Roman" panose="02020603050405020304" pitchFamily="18" charset="0"/>
                <a:cs typeface="Times New Roman" panose="02020603050405020304" pitchFamily="18" charset="0"/>
              </a:rPr>
              <a:t>Aakash Dhande</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213002"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3600" dirty="0" smtClean="0">
                <a:latin typeface="Times New Roman" panose="02020603050405020304" pitchFamily="18" charset="0"/>
                <a:ea typeface="+mj-ea"/>
                <a:cs typeface="Times New Roman" panose="02020603050405020304" pitchFamily="18" charset="0"/>
              </a:rPr>
              <a:t>Team Members :</a:t>
            </a:r>
            <a:endParaRPr lang="en-US" sz="3600" dirty="0">
              <a:latin typeface="Times New Roman" panose="02020603050405020304" pitchFamily="18" charset="0"/>
              <a:ea typeface="+mj-ea"/>
              <a:cs typeface="Times New Roman" panose="02020603050405020304" pitchFamily="18" charset="0"/>
            </a:endParaRPr>
          </a:p>
        </p:txBody>
      </p:sp>
      <p:pic>
        <p:nvPicPr>
          <p:cNvPr id="1026" name="Picture 2"/>
          <p:cNvPicPr>
            <a:picLocks noChangeAspect="1" noChangeArrowheads="1"/>
          </p:cNvPicPr>
          <p:nvPr/>
        </p:nvPicPr>
        <p:blipFill>
          <a:blip r:embed="rId3"/>
          <a:srcRect/>
          <a:stretch>
            <a:fillRect/>
          </a:stretch>
        </p:blipFill>
        <p:spPr bwMode="auto">
          <a:xfrm>
            <a:off x="7562850" y="1208088"/>
            <a:ext cx="1581150" cy="1085850"/>
          </a:xfrm>
          <a:prstGeom prst="rect">
            <a:avLst/>
          </a:prstGeom>
          <a:noFill/>
          <a:ln w="9525">
            <a:noFill/>
            <a:miter lim="800000"/>
            <a:headEnd/>
            <a:tailEnd/>
          </a:ln>
          <a:effectLst/>
        </p:spPr>
      </p:pic>
    </p:spTree>
    <p:extLst>
      <p:ext uri="{BB962C8B-B14F-4D97-AF65-F5344CB8AC3E}">
        <p14:creationId xmlns:p14="http://schemas.microsoft.com/office/powerpoint/2010/main" val="1106605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Enhancements</a:t>
            </a:r>
            <a:endParaRPr lang="en-US" dirty="0"/>
          </a:p>
        </p:txBody>
      </p:sp>
      <p:sp>
        <p:nvSpPr>
          <p:cNvPr id="3" name="Content Placeholder 2"/>
          <p:cNvSpPr>
            <a:spLocks noGrp="1"/>
          </p:cNvSpPr>
          <p:nvPr>
            <p:ph idx="1"/>
          </p:nvPr>
        </p:nvSpPr>
        <p:spPr/>
        <p:txBody>
          <a:bodyPr/>
          <a:lstStyle/>
          <a:p>
            <a:r>
              <a:rPr lang="en-US" dirty="0" smtClean="0"/>
              <a:t>The students can partially complete there homework , save it for time being and then complete the homework and then submit for evaluation.</a:t>
            </a:r>
          </a:p>
          <a:p>
            <a:r>
              <a:rPr lang="en-US" dirty="0" smtClean="0"/>
              <a:t>The students automatically gets reminders before the end date of the assigned homework.</a:t>
            </a:r>
            <a:endParaRPr lang="en-US" dirty="0"/>
          </a:p>
        </p:txBody>
      </p:sp>
    </p:spTree>
    <p:extLst>
      <p:ext uri="{BB962C8B-B14F-4D97-AF65-F5344CB8AC3E}">
        <p14:creationId xmlns:p14="http://schemas.microsoft.com/office/powerpoint/2010/main" val="13503253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491414" y="2967335"/>
            <a:ext cx="2161169" cy="1754326"/>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Thanks</a:t>
            </a:r>
          </a:p>
          <a:p>
            <a:pPr algn="ct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085505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Project Details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r>
              <a:rPr lang="en-US" dirty="0">
                <a:latin typeface="Times New Roman" panose="02020603050405020304" pitchFamily="18" charset="0"/>
                <a:cs typeface="Times New Roman" panose="02020603050405020304" pitchFamily="18" charset="0"/>
              </a:rPr>
              <a:t>It is a Course Management platform with the help of which both student and teacher can easily access and manage their homework. It is one of the solutions that can utilized to tackle the problem of our conventional educational system.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goal of this application is to help the teachers to a lot the homework to the respective students without any time bounded condition and help students to plan their homework effectively.</a:t>
            </a:r>
          </a:p>
          <a:p>
            <a:endParaRPr lang="en-US" dirty="0"/>
          </a:p>
        </p:txBody>
      </p:sp>
    </p:spTree>
    <p:extLst>
      <p:ext uri="{BB962C8B-B14F-4D97-AF65-F5344CB8AC3E}">
        <p14:creationId xmlns:p14="http://schemas.microsoft.com/office/powerpoint/2010/main" val="2703560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Details</a:t>
            </a:r>
            <a:endParaRPr lang="en-US" dirty="0"/>
          </a:p>
        </p:txBody>
      </p:sp>
      <p:sp>
        <p:nvSpPr>
          <p:cNvPr id="3" name="Content Placeholder 2"/>
          <p:cNvSpPr>
            <a:spLocks noGrp="1"/>
          </p:cNvSpPr>
          <p:nvPr>
            <p:ph idx="1"/>
          </p:nvPr>
        </p:nvSpPr>
        <p:spPr/>
        <p:txBody>
          <a:bodyPr/>
          <a:lstStyle/>
          <a:p>
            <a:r>
              <a:rPr lang="en-US" dirty="0" smtClean="0"/>
              <a:t>With the help of Prometheus , we can store , process, retrieve and analyze the homework and students as well as teachers to the database and administrative inventory.</a:t>
            </a:r>
          </a:p>
          <a:p>
            <a:r>
              <a:rPr lang="en-US" dirty="0" smtClean="0"/>
              <a:t>This makes it lot easier for the teacher as well as the student to manage their homework and assignment , since everything is available online any time.</a:t>
            </a:r>
          </a:p>
          <a:p>
            <a:endParaRPr lang="en-US" dirty="0"/>
          </a:p>
        </p:txBody>
      </p:sp>
    </p:spTree>
    <p:extLst>
      <p:ext uri="{BB962C8B-B14F-4D97-AF65-F5344CB8AC3E}">
        <p14:creationId xmlns:p14="http://schemas.microsoft.com/office/powerpoint/2010/main" val="1263220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Of Teacher</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Can schedule homework assignments for the courses they teach </a:t>
            </a:r>
            <a:r>
              <a:rPr lang="en-US" dirty="0" smtClean="0"/>
              <a:t>.</a:t>
            </a:r>
            <a:endParaRPr lang="en-US" dirty="0"/>
          </a:p>
          <a:p>
            <a:pPr marL="514350" indent="-514350">
              <a:lnSpc>
                <a:spcPct val="150000"/>
              </a:lnSpc>
              <a:buFont typeface="+mj-lt"/>
              <a:buAutoNum type="arabicPeriod"/>
            </a:pPr>
            <a:r>
              <a:rPr lang="en-US" dirty="0"/>
              <a:t>Can view all the homework assignments for their </a:t>
            </a:r>
            <a:r>
              <a:rPr lang="en-US" dirty="0" smtClean="0"/>
              <a:t>students.</a:t>
            </a:r>
            <a:endParaRPr lang="en-US" dirty="0"/>
          </a:p>
          <a:p>
            <a:pPr marL="514350" indent="-514350">
              <a:buFont typeface="+mj-lt"/>
              <a:buAutoNum type="arabicPeriod"/>
            </a:pPr>
            <a:r>
              <a:rPr lang="en-US" dirty="0"/>
              <a:t>Teacher cant view the planning of the </a:t>
            </a:r>
            <a:r>
              <a:rPr lang="en-US" dirty="0" smtClean="0"/>
              <a:t>students.</a:t>
            </a:r>
            <a:endParaRPr lang="en-US" dirty="0"/>
          </a:p>
          <a:p>
            <a:pPr marL="0" indent="0">
              <a:buNone/>
            </a:pPr>
            <a:endParaRPr lang="en-US" dirty="0"/>
          </a:p>
        </p:txBody>
      </p:sp>
    </p:spTree>
    <p:extLst>
      <p:ext uri="{BB962C8B-B14F-4D97-AF65-F5344CB8AC3E}">
        <p14:creationId xmlns:p14="http://schemas.microsoft.com/office/powerpoint/2010/main" val="2875522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Of Student</a:t>
            </a:r>
            <a:endParaRPr lang="en-US" dirty="0"/>
          </a:p>
        </p:txBody>
      </p:sp>
      <p:sp>
        <p:nvSpPr>
          <p:cNvPr id="3" name="Content Placeholder 2"/>
          <p:cNvSpPr>
            <a:spLocks noGrp="1"/>
          </p:cNvSpPr>
          <p:nvPr>
            <p:ph idx="1"/>
          </p:nvPr>
        </p:nvSpPr>
        <p:spPr/>
        <p:txBody>
          <a:bodyPr/>
          <a:lstStyle/>
          <a:p>
            <a:pPr marL="514350" indent="-514350">
              <a:lnSpc>
                <a:spcPct val="150000"/>
              </a:lnSpc>
              <a:buFont typeface="+mj-lt"/>
              <a:buAutoNum type="arabicPeriod"/>
            </a:pPr>
            <a:r>
              <a:rPr lang="en-US" dirty="0"/>
              <a:t>Can enroll for Courses.</a:t>
            </a:r>
          </a:p>
          <a:p>
            <a:pPr marL="514350" indent="-514350">
              <a:lnSpc>
                <a:spcPct val="150000"/>
              </a:lnSpc>
              <a:buFont typeface="+mj-lt"/>
              <a:buAutoNum type="arabicPeriod"/>
            </a:pPr>
            <a:r>
              <a:rPr lang="en-US" dirty="0" smtClean="0"/>
              <a:t>Can view </a:t>
            </a:r>
            <a:r>
              <a:rPr lang="en-US" dirty="0"/>
              <a:t>their </a:t>
            </a:r>
            <a:r>
              <a:rPr lang="en-US" dirty="0" smtClean="0"/>
              <a:t>Homework.</a:t>
            </a:r>
          </a:p>
          <a:p>
            <a:pPr marL="514350" indent="-514350">
              <a:lnSpc>
                <a:spcPct val="150000"/>
              </a:lnSpc>
              <a:buFont typeface="+mj-lt"/>
              <a:buAutoNum type="arabicPeriod"/>
            </a:pPr>
            <a:r>
              <a:rPr lang="en-US" dirty="0"/>
              <a:t>Devise a planning for their </a:t>
            </a:r>
            <a:r>
              <a:rPr lang="en-US" dirty="0" smtClean="0"/>
              <a:t>Homework.</a:t>
            </a:r>
            <a:endParaRPr lang="en-US" dirty="0"/>
          </a:p>
          <a:p>
            <a:endParaRPr lang="en-US" dirty="0"/>
          </a:p>
        </p:txBody>
      </p:sp>
    </p:spTree>
    <p:extLst>
      <p:ext uri="{BB962C8B-B14F-4D97-AF65-F5344CB8AC3E}">
        <p14:creationId xmlns:p14="http://schemas.microsoft.com/office/powerpoint/2010/main" val="226840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of ADMIN</a:t>
            </a:r>
            <a:endParaRPr lang="en-US" dirty="0"/>
          </a:p>
        </p:txBody>
      </p:sp>
      <p:sp>
        <p:nvSpPr>
          <p:cNvPr id="3" name="Content Placeholder 2"/>
          <p:cNvSpPr>
            <a:spLocks noGrp="1"/>
          </p:cNvSpPr>
          <p:nvPr>
            <p:ph idx="1"/>
          </p:nvPr>
        </p:nvSpPr>
        <p:spPr/>
        <p:txBody>
          <a:bodyPr/>
          <a:lstStyle/>
          <a:p>
            <a:pPr marL="514350" indent="-514350">
              <a:lnSpc>
                <a:spcPct val="150000"/>
              </a:lnSpc>
              <a:buFont typeface="+mj-lt"/>
              <a:buAutoNum type="arabicPeriod"/>
            </a:pPr>
            <a:r>
              <a:rPr lang="en-US" dirty="0"/>
              <a:t>Manage the application.</a:t>
            </a:r>
          </a:p>
          <a:p>
            <a:pPr marL="514350" indent="-514350">
              <a:lnSpc>
                <a:spcPct val="150000"/>
              </a:lnSpc>
              <a:buFont typeface="+mj-lt"/>
              <a:buAutoNum type="arabicPeriod"/>
            </a:pPr>
            <a:r>
              <a:rPr lang="en-US" dirty="0"/>
              <a:t>Can add Teachers, Students and courses to the system.</a:t>
            </a:r>
          </a:p>
          <a:p>
            <a:pPr marL="514350" indent="-514350">
              <a:lnSpc>
                <a:spcPct val="150000"/>
              </a:lnSpc>
              <a:buFont typeface="+mj-lt"/>
              <a:buAutoNum type="arabicPeriod"/>
            </a:pPr>
            <a:r>
              <a:rPr lang="en-US" dirty="0"/>
              <a:t>Can search Teachers, Students and courses to the system.</a:t>
            </a:r>
          </a:p>
          <a:p>
            <a:pPr marL="514350" indent="-514350">
              <a:buFont typeface="+mj-lt"/>
              <a:buAutoNum type="arabicPeriod"/>
            </a:pPr>
            <a:endParaRPr lang="en-US" dirty="0"/>
          </a:p>
        </p:txBody>
      </p:sp>
    </p:spTree>
    <p:extLst>
      <p:ext uri="{BB962C8B-B14F-4D97-AF65-F5344CB8AC3E}">
        <p14:creationId xmlns:p14="http://schemas.microsoft.com/office/powerpoint/2010/main" val="790846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Scope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r>
              <a:rPr lang="en-US" dirty="0" smtClean="0"/>
              <a:t> </a:t>
            </a:r>
            <a:r>
              <a:rPr lang="en-US" dirty="0"/>
              <a:t>Students always struggle in planning of their homework, they cannot prioritize the homework as all of the work is not properly managed at a single place. Prometheus does the exact same work for you, it stores and organizes all your homework so that you can plan accordingly. As for teachers, teachers don’t have enough time to interact with their students and check or review their homework. Thus a teacher can easily login through Prometheus and check what the progress of their students </a:t>
            </a:r>
            <a:r>
              <a:rPr lang="en-US" dirty="0" smtClean="0"/>
              <a:t>is. This makes it lot easier for a institute to appoint and review the homework allotted to students.</a:t>
            </a:r>
            <a:endParaRPr lang="en-US" dirty="0"/>
          </a:p>
          <a:p>
            <a:endParaRPr lang="en-US" dirty="0"/>
          </a:p>
        </p:txBody>
      </p:sp>
    </p:spTree>
    <p:extLst>
      <p:ext uri="{BB962C8B-B14F-4D97-AF65-F5344CB8AC3E}">
        <p14:creationId xmlns:p14="http://schemas.microsoft.com/office/powerpoint/2010/main" val="741040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 Depicting Entire Project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254597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1045EF88F9144C98EBFE9AF584AEE2" ma:contentTypeVersion="3" ma:contentTypeDescription="Create a new document." ma:contentTypeScope="" ma:versionID="15fb2a9760579ff3a7d12a410b813b63">
  <xsd:schema xmlns:xsd="http://www.w3.org/2001/XMLSchema" xmlns:xs="http://www.w3.org/2001/XMLSchema" xmlns:p="http://schemas.microsoft.com/office/2006/metadata/properties" xmlns:ns2="952a6df7-b138-4f89-9bc4-e7a874ea3254" xmlns:ns3="3b5ee5ad-779a-427c-9f3c-3902c7a7b0ef" targetNamespace="http://schemas.microsoft.com/office/2006/metadata/properties" ma:root="true" ma:fieldsID="e9aee2d870a842b743f0a02d87b3de14" ns2:_="" ns3:_="">
    <xsd:import namespace="952a6df7-b138-4f89-9bc4-e7a874ea3254"/>
    <xsd:import namespace="3b5ee5ad-779a-427c-9f3c-3902c7a7b0ef"/>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b5ee5ad-779a-427c-9f3c-3902c7a7b0ef"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3b5ee5ad-779a-427c-9f3c-3902c7a7b0ef">Class book</Material_x0020_Type>
    <Category xmlns="3b5ee5ad-779a-427c-9f3c-3902c7a7b0ef">Module Artifact</Category>
    <Levels xmlns="3b5ee5ad-779a-427c-9f3c-3902c7a7b0ef">L1</Levels>
    <FolderName xmlns="952a6df7-b138-4f89-9bc4-e7a874ea325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BB6F42-90FE-4E3A-AF9B-A81F85457D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2a6df7-b138-4f89-9bc4-e7a874ea3254"/>
    <ds:schemaRef ds:uri="3b5ee5ad-779a-427c-9f3c-3902c7a7b0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F59D98-0F06-4631-A6BC-A483DF8C91A4}">
  <ds:schemaRefs>
    <ds:schemaRef ds:uri="http://schemas.microsoft.com/office/2006/metadata/properties"/>
    <ds:schemaRef ds:uri="http://schemas.microsoft.com/office/infopath/2007/PartnerControls"/>
    <ds:schemaRef ds:uri="3b5ee5ad-779a-427c-9f3c-3902c7a7b0ef"/>
    <ds:schemaRef ds:uri="952a6df7-b138-4f89-9bc4-e7a874ea3254"/>
  </ds:schemaRefs>
</ds:datastoreItem>
</file>

<file path=customXml/itemProps3.xml><?xml version="1.0" encoding="utf-8"?>
<ds:datastoreItem xmlns:ds="http://schemas.openxmlformats.org/officeDocument/2006/customXml" ds:itemID="{8A4511C7-3CF7-4DE5-A93B-41A0EC8631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360</TotalTime>
  <Words>567</Words>
  <Application>Microsoft Office PowerPoint</Application>
  <PresentationFormat>On-screen Show (4:3)</PresentationFormat>
  <Paragraphs>69</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Candara</vt:lpstr>
      <vt:lpstr>Times New Roman</vt:lpstr>
      <vt:lpstr>Office Theme</vt:lpstr>
      <vt:lpstr>PowerPoint Presentation</vt:lpstr>
      <vt:lpstr>PowerPoint Presentation</vt:lpstr>
      <vt:lpstr>Project Details</vt:lpstr>
      <vt:lpstr>Project Details</vt:lpstr>
      <vt:lpstr>Roles Of Teacher</vt:lpstr>
      <vt:lpstr>Roles Of Student</vt:lpstr>
      <vt:lpstr>Roles of ADMIN</vt:lpstr>
      <vt:lpstr>Scope</vt:lpstr>
      <vt:lpstr>Diagram Depicting Entire Project</vt:lpstr>
      <vt:lpstr>Use Case Diagram for Courses</vt:lpstr>
      <vt:lpstr>Use Case Diagram for Homework</vt:lpstr>
      <vt:lpstr>Use Case Diagram for Login</vt:lpstr>
      <vt:lpstr>Use Case Diagram for Search Homework</vt:lpstr>
      <vt:lpstr>Use Case for Structure</vt:lpstr>
      <vt:lpstr>Class Diagram</vt:lpstr>
      <vt:lpstr>Sequence/Activity Diagram</vt:lpstr>
      <vt:lpstr>Screen shots</vt:lpstr>
      <vt:lpstr>Screen shots</vt:lpstr>
      <vt:lpstr>Future Enhancements</vt:lpstr>
      <vt:lpstr>Future Enhancements</vt:lpstr>
      <vt:lpstr>PowerPoint Presentation</vt:lpstr>
    </vt:vector>
  </TitlesOfParts>
  <Company>IGATECORP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Vaishali Kasture</dc:creator>
  <cp:lastModifiedBy>DHANDE, AAKASH</cp:lastModifiedBy>
  <cp:revision>11</cp:revision>
  <dcterms:created xsi:type="dcterms:W3CDTF">2016-04-13T10:56:28Z</dcterms:created>
  <dcterms:modified xsi:type="dcterms:W3CDTF">2018-11-07T09:28:58Z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0x010100FE1045EF88F9144C98EBFE9AF584AEE2</vt:lpwstr>
  </property>
</Properties>
</file>