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74" r:id="rId12"/>
    <p:sldId id="273" r:id="rId13"/>
    <p:sldId id="272" r:id="rId14"/>
    <p:sldId id="264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6600"/>
    <a:srgbClr val="009900"/>
  </p:clrMru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4" autoAdjust="0"/>
    <p:restoredTop sz="95064" autoAdjust="0"/>
  </p:normalViewPr>
  <p:slideViewPr>
    <p:cSldViewPr>
      <p:cViewPr varScale="1">
        <p:scale>
          <a:sx n="86" d="100"/>
          <a:sy n="86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Book3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scatterChart>
        <c:scatterStyle val="lineMarker"/>
        <c:ser>
          <c:idx val="0"/>
          <c:order val="0"/>
          <c:tx>
            <c:v>Non-Default</c:v>
          </c:tx>
          <c:spPr>
            <a:ln w="28575">
              <a:noFill/>
            </a:ln>
          </c:spPr>
          <c:marker>
            <c:symbol val="diamond"/>
            <c:size val="11"/>
          </c:marker>
          <c:xVal>
            <c:numRef>
              <c:f>Sheet2!$A$2:$A$7</c:f>
              <c:numCache>
                <c:formatCode>General</c:formatCode>
                <c:ptCount val="6"/>
                <c:pt idx="0">
                  <c:v>25</c:v>
                </c:pt>
                <c:pt idx="1">
                  <c:v>35</c:v>
                </c:pt>
                <c:pt idx="2">
                  <c:v>45</c:v>
                </c:pt>
                <c:pt idx="3">
                  <c:v>20</c:v>
                </c:pt>
                <c:pt idx="4">
                  <c:v>35</c:v>
                </c:pt>
                <c:pt idx="5">
                  <c:v>52</c:v>
                </c:pt>
              </c:numCache>
            </c:numRef>
          </c:xVal>
          <c:yVal>
            <c:numRef>
              <c:f>Sheet2!$B$2:$B$7</c:f>
              <c:numCache>
                <c:formatCode>General</c:formatCode>
                <c:ptCount val="6"/>
                <c:pt idx="0">
                  <c:v>40000</c:v>
                </c:pt>
                <c:pt idx="1">
                  <c:v>60000</c:v>
                </c:pt>
                <c:pt idx="2">
                  <c:v>80000</c:v>
                </c:pt>
                <c:pt idx="3">
                  <c:v>20000</c:v>
                </c:pt>
                <c:pt idx="4">
                  <c:v>120000</c:v>
                </c:pt>
                <c:pt idx="5">
                  <c:v>18000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95D0-4FA1-A981-EDAB2A8BC526}"/>
            </c:ext>
          </c:extLst>
        </c:ser>
        <c:ser>
          <c:idx val="1"/>
          <c:order val="1"/>
          <c:tx>
            <c:v>Default</c:v>
          </c:tx>
          <c:spPr>
            <a:ln w="28575">
              <a:noFill/>
            </a:ln>
          </c:spPr>
          <c:marker>
            <c:symbol val="square"/>
            <c:size val="9"/>
          </c:marker>
          <c:xVal>
            <c:numRef>
              <c:f>Sheet2!$E$2:$E$6</c:f>
              <c:numCache>
                <c:formatCode>General</c:formatCode>
                <c:ptCount val="5"/>
                <c:pt idx="0">
                  <c:v>23</c:v>
                </c:pt>
                <c:pt idx="1">
                  <c:v>40</c:v>
                </c:pt>
                <c:pt idx="2">
                  <c:v>60</c:v>
                </c:pt>
                <c:pt idx="3">
                  <c:v>48</c:v>
                </c:pt>
                <c:pt idx="4">
                  <c:v>33</c:v>
                </c:pt>
              </c:numCache>
            </c:numRef>
          </c:xVal>
          <c:yVal>
            <c:numRef>
              <c:f>Sheet2!$F$2:$F$6</c:f>
              <c:numCache>
                <c:formatCode>General</c:formatCode>
                <c:ptCount val="5"/>
                <c:pt idx="0">
                  <c:v>95000</c:v>
                </c:pt>
                <c:pt idx="1">
                  <c:v>62000</c:v>
                </c:pt>
                <c:pt idx="2">
                  <c:v>100000</c:v>
                </c:pt>
                <c:pt idx="3">
                  <c:v>220000</c:v>
                </c:pt>
                <c:pt idx="4">
                  <c:v>150000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1-95D0-4FA1-A981-EDAB2A8BC526}"/>
            </c:ext>
          </c:extLst>
        </c:ser>
        <c:axId val="129288832"/>
        <c:axId val="158002176"/>
      </c:scatterChart>
      <c:valAx>
        <c:axId val="129288832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58002176"/>
        <c:crosses val="autoZero"/>
        <c:crossBetween val="midCat"/>
      </c:valAx>
      <c:valAx>
        <c:axId val="158002176"/>
        <c:scaling>
          <c:orientation val="minMax"/>
        </c:scaling>
        <c:axPos val="l"/>
        <c:majorGridlines/>
        <c:numFmt formatCode="&quot;$&quot;#,##0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29288832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</c:chart>
  <c:externalData r:id="rId2"/>
  <c:userShapes r:id="rId3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0.47423</cdr:x>
      <cdr:y>0.401</cdr:y>
    </cdr:from>
    <cdr:to>
      <cdr:x>0.58763</cdr:x>
      <cdr:y>0.46115</cdr:y>
    </cdr:to>
    <cdr:sp macro="" textlink="">
      <cdr:nvSpPr>
        <cdr:cNvPr id="5" name="Straight Arrow Connector 4"/>
        <cdr:cNvSpPr/>
      </cdr:nvSpPr>
      <cdr:spPr>
        <a:xfrm xmlns:a="http://schemas.openxmlformats.org/drawingml/2006/main" rot="10800000" flipV="1">
          <a:off x="3505200" y="1524000"/>
          <a:ext cx="838200" cy="228599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1">
          <a:schemeClr val="accent3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0.59794</cdr:x>
      <cdr:y>0.401</cdr:y>
    </cdr:from>
    <cdr:to>
      <cdr:x>0.70103</cdr:x>
      <cdr:y>0.50125</cdr:y>
    </cdr:to>
    <cdr:sp macro="" textlink="">
      <cdr:nvSpPr>
        <cdr:cNvPr id="7" name="Straight Arrow Connector 6"/>
        <cdr:cNvSpPr/>
      </cdr:nvSpPr>
      <cdr:spPr>
        <a:xfrm xmlns:a="http://schemas.openxmlformats.org/drawingml/2006/main">
          <a:off x="4419600" y="1524000"/>
          <a:ext cx="762000" cy="3810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1">
          <a:schemeClr val="accent3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58CC1C4-F537-4DBE-A8AE-D5F77E68428A}" type="datetimeFigureOut">
              <a:rPr lang="en-US"/>
              <a:pPr>
                <a:defRPr/>
              </a:pPr>
              <a:t>4/8/2020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85FE2DAB-A49F-481E-BBD9-11881ED3DF0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iSmartsoft Inc.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www.ismartsoft.com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E578D-BDF5-4809-875F-191425523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iSmartsoft Inc.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www.ismartsoft.com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17FBB-4476-4420-833D-10D71D9A89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iSmartsoft Inc.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www.ismartsoft.com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C8BDD-F16D-4EA0-99AC-5265FBFABA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iSmartsoft Inc.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www.ismartsoft.com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09C1D-3008-4F94-8145-6DDEB54DF8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iSmartsoft Inc.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www.ismartsoft.com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96780-9803-4657-AC79-49B7A32B56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iSmartsoft Inc. 2008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www.ismartsoft.com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19922-450B-41BD-8CC9-19A2EFBA2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iSmartsoft Inc. 2008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www.ismartsoft.com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C5764-74BB-4160-A987-DED2A26F07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iSmartsoft Inc. 2008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www.ismartsoft.com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92184-A66A-429A-B729-1E8DFAAB0B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iSmartsoft Inc. 2008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www.ismartsoft.com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063CB-9ACE-450D-8C4B-6AFC94D708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iSmartsoft Inc. 2008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www.ismartsoft.com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59F90-A8B6-4C4E-A915-855E1A1AA0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iSmartsoft Inc. 2008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www.ismartsoft.com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0C46F-E9ED-4A3B-A34B-588CF29CC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iSmartsoft Inc.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www.ismartsoft.com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C53AD47-0039-4AEE-8FD5-61C21D5446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KNN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7315200" cy="2514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altLang="en-US" sz="3600" dirty="0">
                <a:solidFill>
                  <a:srgbClr val="000000"/>
                </a:solidFill>
              </a:rPr>
              <a:t>KNN is a simple algorithm that stores 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altLang="en-US" sz="3600" dirty="0">
                <a:solidFill>
                  <a:srgbClr val="000000"/>
                </a:solidFill>
              </a:rPr>
              <a:t>all available cases and classifies new 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altLang="en-US" sz="3600" dirty="0">
                <a:solidFill>
                  <a:srgbClr val="000000"/>
                </a:solidFill>
              </a:rPr>
              <a:t>cases based on a similarity measure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1D4AF1B-98A7-4A56-A255-40EE532E526D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Distance – </a:t>
            </a:r>
            <a:r>
              <a:rPr lang="en-CA" altLang="en-US" sz="4000" smtClean="0"/>
              <a:t>Categorical Variables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429000" y="3962400"/>
          <a:ext cx="2514600" cy="1171575"/>
        </p:xfrm>
        <a:graphic>
          <a:graphicData uri="http://schemas.openxmlformats.org/presentationml/2006/ole">
            <p:oleObj spid="_x0000_s5122" name="Equation" r:id="rId3" imgW="927100" imgH="43180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9400" y="1905000"/>
          <a:ext cx="3886200" cy="15621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295400">
                  <a:extLst>
                    <a:ext uri="{9D8B030D-6E8A-4147-A177-3AD203B41FA5}"/>
                  </a:extLst>
                </a:gridCol>
                <a:gridCol w="1295400">
                  <a:extLst>
                    <a:ext uri="{9D8B030D-6E8A-4147-A177-3AD203B41FA5}"/>
                  </a:extLst>
                </a:gridCol>
                <a:gridCol w="1295400">
                  <a:extLst>
                    <a:ext uri="{9D8B030D-6E8A-4147-A177-3AD203B41FA5}"/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X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560" marR="10560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Y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560" marR="10560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Distance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560" marR="10560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5207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Male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560" marR="1056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Male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560" marR="1056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560" marR="10560" marT="9525" marB="0" anchor="b"/>
                </a:tc>
                <a:extLst>
                  <a:ext uri="{0D108BD9-81ED-4DB2-BD59-A6C34878D82A}"/>
                </a:extLst>
              </a:tr>
              <a:tr h="5207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Male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560" marR="1056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Female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560" marR="1056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/>
                        <a:t>1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560" marR="10560" marT="9525" marB="0" anchor="b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14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366E4A-8A13-482C-8F58-3B48A4A30E05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Instance Based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 </a:t>
            </a:r>
            <a:r>
              <a:rPr lang="en-CA" b="1" dirty="0"/>
              <a:t>IB1</a:t>
            </a:r>
            <a:r>
              <a:rPr lang="en-CA" dirty="0"/>
              <a:t> is based on the standard KNN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 </a:t>
            </a:r>
            <a:r>
              <a:rPr lang="en-CA" b="1" dirty="0"/>
              <a:t>IB2 </a:t>
            </a:r>
            <a:r>
              <a:rPr lang="en-CA" dirty="0"/>
              <a:t>is incremental KNN learner that only incorporates misclassified instances into the classifier.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 </a:t>
            </a:r>
            <a:r>
              <a:rPr lang="en-CA" b="1" dirty="0"/>
              <a:t>IB3</a:t>
            </a:r>
            <a:r>
              <a:rPr lang="en-CA" dirty="0"/>
              <a:t> discards instances that do not perform well by keeping success records.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2C57D5-DF99-4223-B2F7-EA0D4DB430D6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Case Based Reasoning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295400" y="1524000"/>
          <a:ext cx="6619875" cy="4953000"/>
        </p:xfrm>
        <a:graphic>
          <a:graphicData uri="http://schemas.openxmlformats.org/presentationml/2006/ole">
            <p:oleObj spid="_x0000_s6146" r:id="rId3" imgW="6346110" imgH="4751048" progId="">
              <p:embed/>
            </p:oleObj>
          </a:graphicData>
        </a:graphic>
      </p:graphicFrame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CF1C20-D16F-47AF-ACBA-50EE79DBFC96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KNN -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Classification and Interpretation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CA" dirty="0"/>
              <a:t>legal, medical, news, banking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CA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Problem-solving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CA" dirty="0"/>
              <a:t>planning, pronunciation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CA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Function learning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CA" dirty="0"/>
              <a:t>dynamic control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CA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Teaching and aiding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CA" dirty="0"/>
              <a:t>help desk, user training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CA" dirty="0"/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A8E2A9-05E5-47DD-9DC5-8EB1B4283529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CA" altLang="en-US">
                <a:solidFill>
                  <a:srgbClr val="000000"/>
                </a:solidFill>
              </a:rPr>
              <a:t>KNN is conceptually simple, yet able to solve complex problems 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CA" altLang="en-US">
                <a:solidFill>
                  <a:srgbClr val="000000"/>
                </a:solidFill>
              </a:rPr>
              <a:t>Can work with relatively little information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CA" altLang="en-US">
                <a:solidFill>
                  <a:srgbClr val="000000"/>
                </a:solidFill>
              </a:rPr>
              <a:t>Learning is simple (no learning at all!)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CA" altLang="en-US">
                <a:solidFill>
                  <a:srgbClr val="000000"/>
                </a:solidFill>
              </a:rPr>
              <a:t>Memory and CPU cost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CA" altLang="en-US">
                <a:solidFill>
                  <a:srgbClr val="000000"/>
                </a:solidFill>
              </a:rPr>
              <a:t>Feature selection problem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CA" altLang="en-US">
                <a:solidFill>
                  <a:srgbClr val="000000"/>
                </a:solidFill>
              </a:rPr>
              <a:t>Sensitive to representation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6357E6-77D6-40B9-B2A7-05E5985F2052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KNN – different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K-Nearest Neighbors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Memory-Based Reasoning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Example-Based Reasoning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Instance-Based Learning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Case-Based Reasoning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Lazy Learning</a:t>
            </a:r>
            <a:endParaRPr lang="en-US" sz="4000" i="1" dirty="0"/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D097CA0-4A77-4DEC-878E-388F6C509B85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KNN – Short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CA" altLang="en-US" sz="2800" dirty="0">
                <a:solidFill>
                  <a:srgbClr val="000000"/>
                </a:solidFill>
              </a:rPr>
              <a:t>Nearest Neighbors have been used in statistical estimation and pattern recognition already in the beginning of 1970’s (</a:t>
            </a:r>
            <a:r>
              <a:rPr lang="en-CA" altLang="en-US" sz="2400" dirty="0">
                <a:solidFill>
                  <a:srgbClr val="000000"/>
                </a:solidFill>
              </a:rPr>
              <a:t>non-parametric techniques</a:t>
            </a:r>
            <a:r>
              <a:rPr lang="en-CA" altLang="en-US" sz="2800" dirty="0">
                <a:solidFill>
                  <a:srgbClr val="000000"/>
                </a:solidFill>
              </a:rPr>
              <a:t>).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CA" altLang="en-US" sz="2800" dirty="0">
                <a:solidFill>
                  <a:srgbClr val="000000"/>
                </a:solidFill>
              </a:rPr>
              <a:t>Dynamic Memory:  A theory of Reminding and Learning in Computer and People (</a:t>
            </a:r>
            <a:r>
              <a:rPr lang="en-CA" altLang="en-US" sz="2800" dirty="0" err="1">
                <a:solidFill>
                  <a:srgbClr val="000000"/>
                </a:solidFill>
              </a:rPr>
              <a:t>Schank</a:t>
            </a:r>
            <a:r>
              <a:rPr lang="en-CA" altLang="en-US" sz="2800" dirty="0">
                <a:solidFill>
                  <a:srgbClr val="000000"/>
                </a:solidFill>
              </a:rPr>
              <a:t>, 1982).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CA" altLang="en-US" sz="2800" dirty="0">
                <a:solidFill>
                  <a:srgbClr val="000000"/>
                </a:solidFill>
              </a:rPr>
              <a:t>People reason by remembering and learn by doing. 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CA" altLang="en-US" sz="2800" dirty="0">
                <a:solidFill>
                  <a:srgbClr val="000000"/>
                </a:solidFill>
              </a:rPr>
              <a:t>Thinking is reminding, making analogies.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CA" altLang="en-US" sz="2800" dirty="0">
                <a:solidFill>
                  <a:srgbClr val="000000"/>
                </a:solidFill>
              </a:rPr>
              <a:t>Examples = Concepts???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152CD3D-6C17-498A-B8E6-0689F62E7FB0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KNN Classification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990600" y="1752600"/>
          <a:ext cx="7391400" cy="380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4191000" y="5562600"/>
            <a:ext cx="539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CA" altLang="en-US">
                <a:latin typeface="Calibri" pitchFamily="34" charset="0"/>
              </a:rPr>
              <a:t>Age</a:t>
            </a: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228600" y="3352800"/>
            <a:ext cx="754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CA" altLang="en-US">
                <a:latin typeface="Calibri" pitchFamily="34" charset="0"/>
              </a:rPr>
              <a:t>Loan$</a:t>
            </a:r>
          </a:p>
        </p:txBody>
      </p:sp>
      <p:cxnSp>
        <p:nvCxnSpPr>
          <p:cNvPr id="11" name="Straight Arrow Connector 10"/>
          <p:cNvCxnSpPr>
            <a:stCxn id="0" idx="0"/>
          </p:cNvCxnSpPr>
          <p:nvPr/>
        </p:nvCxnSpPr>
        <p:spPr>
          <a:xfrm rot="5400000" flipH="1" flipV="1">
            <a:off x="4914901" y="2781300"/>
            <a:ext cx="8382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943475" y="3590925"/>
            <a:ext cx="609600" cy="133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5257800" y="3200400"/>
            <a:ext cx="152400" cy="1524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11275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E7A484-26C6-4783-A25C-3BFC82BFC075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KNN Classification – </a:t>
            </a:r>
            <a:r>
              <a:rPr lang="en-CA" altLang="en-US" sz="4000" smtClean="0"/>
              <a:t>Distance</a:t>
            </a:r>
            <a:endParaRPr lang="en-CA" alt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1447800"/>
          <a:ext cx="6400800" cy="3973788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548714">
                  <a:extLst>
                    <a:ext uri="{9D8B030D-6E8A-4147-A177-3AD203B41FA5}"/>
                  </a:extLst>
                </a:gridCol>
                <a:gridCol w="1548714">
                  <a:extLst>
                    <a:ext uri="{9D8B030D-6E8A-4147-A177-3AD203B41FA5}"/>
                  </a:extLst>
                </a:gridCol>
                <a:gridCol w="1548714">
                  <a:extLst>
                    <a:ext uri="{9D8B030D-6E8A-4147-A177-3AD203B41FA5}"/>
                  </a:extLst>
                </a:gridCol>
                <a:gridCol w="1754658">
                  <a:extLst>
                    <a:ext uri="{9D8B030D-6E8A-4147-A177-3AD203B41FA5}"/>
                  </a:extLst>
                </a:gridCol>
              </a:tblGrid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Age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Loan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Default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Distance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25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$40,000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102000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35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$60,000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82000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45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$80,000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62000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20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$20,000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122000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35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$120,000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22000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52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$18,000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124000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23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$95,000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47000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40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$62,000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80000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60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$100,000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42000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48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$220,000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78000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33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$150,000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8000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48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5" marR="9525" marT="952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$142,000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5" marR="9525" marT="952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?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5" marR="9525" marT="952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10800000">
            <a:off x="5486400" y="47244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5180013" y="5029200"/>
            <a:ext cx="30638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2819400" y="5486400"/>
          <a:ext cx="4343400" cy="708025"/>
        </p:xfrm>
        <a:graphic>
          <a:graphicData uri="http://schemas.openxmlformats.org/presentationml/2006/ole">
            <p:oleObj spid="_x0000_s1026" name="Equation" r:id="rId3" imgW="1714500" imgH="2794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 rot="19963274">
            <a:off x="1352095" y="5639086"/>
            <a:ext cx="1745991" cy="338554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CA" altLang="en-US" sz="1400">
                <a:solidFill>
                  <a:srgbClr val="000000"/>
                </a:solidFill>
              </a:rPr>
              <a:t>Euclidean Distance</a:t>
            </a:r>
          </a:p>
        </p:txBody>
      </p:sp>
      <p:sp>
        <p:nvSpPr>
          <p:cNvPr id="1107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9DEBD3D-1BA3-4057-B3FC-A2759484306F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/>
              <a:t>KNN Classification – </a:t>
            </a:r>
            <a:r>
              <a:rPr lang="en-CA" sz="3600" dirty="0"/>
              <a:t>Standardized Distance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447800"/>
          <a:ext cx="6477001" cy="3973788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604513">
                  <a:extLst>
                    <a:ext uri="{9D8B030D-6E8A-4147-A177-3AD203B41FA5}"/>
                  </a:extLst>
                </a:gridCol>
                <a:gridCol w="1604513">
                  <a:extLst>
                    <a:ext uri="{9D8B030D-6E8A-4147-A177-3AD203B41FA5}"/>
                  </a:extLst>
                </a:gridCol>
                <a:gridCol w="1604513">
                  <a:extLst>
                    <a:ext uri="{9D8B030D-6E8A-4147-A177-3AD203B41FA5}"/>
                  </a:extLst>
                </a:gridCol>
                <a:gridCol w="1663462">
                  <a:extLst>
                    <a:ext uri="{9D8B030D-6E8A-4147-A177-3AD203B41FA5}"/>
                  </a:extLst>
                </a:gridCol>
              </a:tblGrid>
              <a:tr h="2838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Age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Loan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Default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Distance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0.125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0.11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0.7652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0.375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0.21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0.5200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0.625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0.3160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0.01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0.9245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0.375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0.50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0.3428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0.6220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0.075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Y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0.6669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0.22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Y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0.4437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0.41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Y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0.3650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0.7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1.00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Y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0.3861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0.325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0.65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Y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0.3771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r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0.7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0.61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rgbClr val="006600"/>
                          </a:solidFill>
                        </a:rPr>
                        <a:t>?</a:t>
                      </a:r>
                      <a:endParaRPr lang="en-CA" sz="1800" b="1" i="0" u="none" strike="noStrike" dirty="0">
                        <a:solidFill>
                          <a:srgbClr val="0066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2" marB="0" anchor="b"/>
                </a:tc>
                <a:extLst>
                  <a:ext uri="{0D108BD9-81ED-4DB2-BD59-A6C34878D82A}"/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10800000">
            <a:off x="5486400" y="24384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619501" y="3846512"/>
            <a:ext cx="2819400" cy="317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29200" y="2438400"/>
            <a:ext cx="22860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29200" y="5257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3429000" y="5486400"/>
          <a:ext cx="2362200" cy="793750"/>
        </p:xfrm>
        <a:graphic>
          <a:graphicData uri="http://schemas.openxmlformats.org/presentationml/2006/ole">
            <p:oleObj spid="_x0000_s2050" name="Equation" r:id="rId3" imgW="1066337" imgH="393529" progId="Equation.3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 rot="19963274">
            <a:off x="2190639" y="5557793"/>
            <a:ext cx="1656607" cy="307777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CA" altLang="en-US" sz="1400" dirty="0" smtClean="0">
                <a:solidFill>
                  <a:srgbClr val="000000"/>
                </a:solidFill>
              </a:rPr>
              <a:t>Normalized Variable</a:t>
            </a:r>
            <a:endParaRPr lang="en-CA" altLang="en-US" sz="1400" dirty="0">
              <a:solidFill>
                <a:srgbClr val="000000"/>
              </a:solidFill>
            </a:endParaRPr>
          </a:p>
        </p:txBody>
      </p:sp>
      <p:sp>
        <p:nvSpPr>
          <p:cNvPr id="2133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90882A-4D6C-4752-9826-83FBCEAD5E58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KNN Regression - </a:t>
            </a:r>
            <a:r>
              <a:rPr lang="en-CA" altLang="en-US" sz="4000" smtClean="0"/>
              <a:t>Distance</a:t>
            </a:r>
            <a:endParaRPr lang="en-CA" altLang="en-US" smtClean="0"/>
          </a:p>
        </p:txBody>
      </p:sp>
      <p:graphicFrame>
        <p:nvGraphicFramePr>
          <p:cNvPr id="3156" name="Group 84"/>
          <p:cNvGraphicFramePr>
            <a:graphicFrameLocks noGrp="1"/>
          </p:cNvGraphicFramePr>
          <p:nvPr/>
        </p:nvGraphicFramePr>
        <p:xfrm>
          <a:off x="1447800" y="1524000"/>
          <a:ext cx="6400800" cy="3973802"/>
        </p:xfrm>
        <a:graphic>
          <a:graphicData uri="http://schemas.openxmlformats.org/drawingml/2006/table">
            <a:tbl>
              <a:tblPr/>
              <a:tblGrid>
                <a:gridCol w="1549400">
                  <a:extLst>
                    <a:ext uri="{9D8B030D-6E8A-4147-A177-3AD203B41FA5}"/>
                  </a:extLst>
                </a:gridCol>
                <a:gridCol w="1346200">
                  <a:extLst>
                    <a:ext uri="{9D8B030D-6E8A-4147-A177-3AD203B41FA5}"/>
                  </a:extLst>
                </a:gridCol>
                <a:gridCol w="1981200">
                  <a:extLst>
                    <a:ext uri="{9D8B030D-6E8A-4147-A177-3AD203B41FA5}"/>
                  </a:extLst>
                </a:gridCol>
                <a:gridCol w="1524000">
                  <a:extLst>
                    <a:ext uri="{9D8B030D-6E8A-4147-A177-3AD203B41FA5}"/>
                  </a:extLst>
                </a:gridCol>
              </a:tblGrid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 Price Index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$40,000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$60,000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$80,000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$120,000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$18,000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$95,000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$62,000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$100,000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$220,000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$150,000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alibri" panose="020F0502020204030204" pitchFamily="34" charset="0"/>
                        </a:rPr>
                        <a:t>$142,000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10800000">
            <a:off x="5486400" y="48006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5180013" y="5105400"/>
            <a:ext cx="30638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90800" y="5562600"/>
          <a:ext cx="4675188" cy="762000"/>
        </p:xfrm>
        <a:graphic>
          <a:graphicData uri="http://schemas.openxmlformats.org/presentationml/2006/ole">
            <p:oleObj spid="_x0000_s3074" name="Equation" r:id="rId3" imgW="1714500" imgH="279400" progId="Equation.3">
              <p:embed/>
            </p:oleObj>
          </a:graphicData>
        </a:graphic>
      </p:graphicFrame>
      <p:sp>
        <p:nvSpPr>
          <p:cNvPr id="3152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4270A7-03DE-49C9-8D9A-8168B8A469D8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4000" smtClean="0"/>
              <a:t>KNN Regression – </a:t>
            </a:r>
            <a:r>
              <a:rPr lang="en-CA" altLang="en-US" sz="2800" smtClean="0"/>
              <a:t>Standardized Distance</a:t>
            </a:r>
          </a:p>
        </p:txBody>
      </p:sp>
      <p:graphicFrame>
        <p:nvGraphicFramePr>
          <p:cNvPr id="4184" name="Group 88"/>
          <p:cNvGraphicFramePr>
            <a:graphicFrameLocks noGrp="1"/>
          </p:cNvGraphicFramePr>
          <p:nvPr/>
        </p:nvGraphicFramePr>
        <p:xfrm>
          <a:off x="1371600" y="1524000"/>
          <a:ext cx="6477000" cy="3973802"/>
        </p:xfrm>
        <a:graphic>
          <a:graphicData uri="http://schemas.openxmlformats.org/drawingml/2006/table">
            <a:tbl>
              <a:tblPr/>
              <a:tblGrid>
                <a:gridCol w="1604963">
                  <a:extLst>
                    <a:ext uri="{9D8B030D-6E8A-4147-A177-3AD203B41FA5}"/>
                  </a:extLst>
                </a:gridCol>
                <a:gridCol w="1366837">
                  <a:extLst>
                    <a:ext uri="{9D8B030D-6E8A-4147-A177-3AD203B41FA5}"/>
                  </a:extLst>
                </a:gridCol>
                <a:gridCol w="1981200">
                  <a:extLst>
                    <a:ext uri="{9D8B030D-6E8A-4147-A177-3AD203B41FA5}"/>
                  </a:extLst>
                </a:gridCol>
                <a:gridCol w="1524000">
                  <a:extLst>
                    <a:ext uri="{9D8B030D-6E8A-4147-A177-3AD203B41FA5}"/>
                  </a:extLst>
                </a:gridCol>
              </a:tblGrid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 Price Index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0.7652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0.3160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0.9245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0.3428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0.6220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0.6669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0.4437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0.3650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0.3861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0.3771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83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3" marB="0" anchor="b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3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10800000">
            <a:off x="5486400" y="25146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391694" y="3925094"/>
            <a:ext cx="281940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00600" y="2514600"/>
            <a:ext cx="22860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00600" y="5334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422650" y="5562600"/>
          <a:ext cx="2520950" cy="815975"/>
        </p:xfrm>
        <a:graphic>
          <a:graphicData uri="http://schemas.openxmlformats.org/presentationml/2006/ole">
            <p:oleObj spid="_x0000_s4098" name="Equation" r:id="rId3" imgW="1066337" imgH="393529" progId="Equation.3">
              <p:embed/>
            </p:oleObj>
          </a:graphicData>
        </a:graphic>
      </p:graphicFrame>
      <p:sp>
        <p:nvSpPr>
          <p:cNvPr id="4178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5DD821-F9B8-4B8D-B4F5-6BBD63E01D94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KNN – Number of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CA" altLang="en-US" sz="3600">
                <a:solidFill>
                  <a:srgbClr val="000000"/>
                </a:solidFill>
              </a:rPr>
              <a:t>If K=1, select the nearest neighbor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CA" altLang="en-US" sz="3600">
                <a:solidFill>
                  <a:srgbClr val="000000"/>
                </a:solidFill>
              </a:rPr>
              <a:t>If K&gt;1,</a:t>
            </a: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en-CA" altLang="en-US">
                <a:solidFill>
                  <a:srgbClr val="000000"/>
                </a:solidFill>
              </a:rPr>
              <a:t>For classification select the most frequent neighbor.</a:t>
            </a: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en-CA" altLang="en-US">
                <a:solidFill>
                  <a:srgbClr val="000000"/>
                </a:solidFill>
              </a:rPr>
              <a:t>For regression calculate the average of K neighbors.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C45957-51A7-4846-AB79-C1F0956B7286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528</Words>
  <Application>Microsoft Office PowerPoint</Application>
  <PresentationFormat>On-screen Show (4:3)</PresentationFormat>
  <Paragraphs>283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KNN - Definition</vt:lpstr>
      <vt:lpstr>KNN – different names</vt:lpstr>
      <vt:lpstr>KNN – Short History</vt:lpstr>
      <vt:lpstr>KNN Classification</vt:lpstr>
      <vt:lpstr>KNN Classification – Distance</vt:lpstr>
      <vt:lpstr>KNN Classification – Standardized Distance</vt:lpstr>
      <vt:lpstr>KNN Regression - Distance</vt:lpstr>
      <vt:lpstr>KNN Regression – Standardized Distance</vt:lpstr>
      <vt:lpstr>KNN – Number of Neighbors</vt:lpstr>
      <vt:lpstr>Distance – Categorical Variables</vt:lpstr>
      <vt:lpstr>Instance Based Reasoning</vt:lpstr>
      <vt:lpstr>Case Based Reasoning</vt:lpstr>
      <vt:lpstr>KNN - Applications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Nearest Neighbors</dc:title>
  <dc:creator>Valued Acer Customer</dc:creator>
  <cp:lastModifiedBy>Gururajan</cp:lastModifiedBy>
  <cp:revision>65</cp:revision>
  <dcterms:created xsi:type="dcterms:W3CDTF">2006-08-16T00:00:00Z</dcterms:created>
  <dcterms:modified xsi:type="dcterms:W3CDTF">2020-04-08T05:47:17Z</dcterms:modified>
</cp:coreProperties>
</file>