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60" r:id="rId5"/>
    <p:sldId id="261" r:id="rId6"/>
    <p:sldId id="262" r:id="rId7"/>
    <p:sldId id="263" r:id="rId8"/>
    <p:sldId id="277" r:id="rId9"/>
    <p:sldId id="264" r:id="rId10"/>
    <p:sldId id="265" r:id="rId11"/>
    <p:sldId id="266" r:id="rId12"/>
    <p:sldId id="297" r:id="rId13"/>
    <p:sldId id="267" r:id="rId14"/>
    <p:sldId id="268" r:id="rId15"/>
    <p:sldId id="270" r:id="rId16"/>
    <p:sldId id="271" r:id="rId17"/>
    <p:sldId id="272" r:id="rId18"/>
    <p:sldId id="273" r:id="rId19"/>
    <p:sldId id="274" r:id="rId20"/>
    <p:sldId id="275" r:id="rId21"/>
    <p:sldId id="291" r:id="rId22"/>
    <p:sldId id="292" r:id="rId23"/>
    <p:sldId id="293" r:id="rId24"/>
    <p:sldId id="296"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2" autoAdjust="0"/>
    <p:restoredTop sz="94622" autoAdjust="0"/>
  </p:normalViewPr>
  <p:slideViewPr>
    <p:cSldViewPr>
      <p:cViewPr varScale="1">
        <p:scale>
          <a:sx n="86" d="100"/>
          <a:sy n="86" d="100"/>
        </p:scale>
        <p:origin x="-154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SG"/>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SG"/>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SG"/>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SG"/>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SG"/>
          </a:p>
        </p:txBody>
      </p:sp>
      <p:sp>
        <p:nvSpPr>
          <p:cNvPr id="4198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19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a:lvl1pPr>
          </a:lstStyle>
          <a:p>
            <a:pPr>
              <a:defRPr/>
            </a:pPr>
            <a:fld id="{47E4A8B1-B151-4410-B3C3-EA58C120669E}"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F2D37316-A66B-4B0B-A88D-507CF073B82C}"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123D9081-FA79-4342-B05F-4706D1B71A25}"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pPr>
              <a:defRPr/>
            </a:pPr>
            <a:fld id="{DAE6C954-82D8-4943-A9E4-B185F33A2D51}"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529A0797-1360-4D8E-90C1-D07B4B497404}"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457200" y="1719263"/>
            <a:ext cx="8229600" cy="4411662"/>
          </a:xfrm>
        </p:spPr>
        <p:txBody>
          <a:bodyPr/>
          <a:lstStyle/>
          <a:p>
            <a:pPr lvl="0"/>
            <a:endParaRPr lang="en-SG"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A29AC096-2A8D-44CB-B9EB-D3C240718913}"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375D882A-6218-4A3A-B3EB-8485DC871B9E}"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ED706D16-BBC7-420D-B8D0-5C32B5E37DC8}"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1DDD9206-3BC6-49FF-8DBE-346FA57CC4F5}"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17B31002-E82E-4EA5-8EED-493A2EB59084}"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7DA55166-29C6-4DE9-A97C-29E6DE9F3E87}"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0EB0D526-1BE2-49EB-829F-C58D485EC786}"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97531264-558F-4797-9637-93524B6AB79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4B270459-C693-46BF-A524-50B1668147ED}"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SG"/>
          </a:p>
        </p:txBody>
      </p:sp>
      <p:sp>
        <p:nvSpPr>
          <p:cNvPr id="2051"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96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en-US"/>
          </a:p>
        </p:txBody>
      </p:sp>
      <p:sp>
        <p:nvSpPr>
          <p:cNvPr id="4096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en-US"/>
          </a:p>
        </p:txBody>
      </p:sp>
      <p:sp>
        <p:nvSpPr>
          <p:cNvPr id="4096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F9EA736B-BEAB-406C-8B22-AC43D4E2F4F4}" type="slidenum">
              <a:rPr lang="en-US" altLang="en-US"/>
              <a:pPr>
                <a:defRPr/>
              </a:pPr>
              <a:t>‹#›</a:t>
            </a:fld>
            <a:endParaRPr lang="en-US" altLang="en-US"/>
          </a:p>
        </p:txBody>
      </p:sp>
      <p:grpSp>
        <p:nvGrpSpPr>
          <p:cNvPr id="2056" name="Group 8"/>
          <p:cNvGrpSpPr>
            <a:grpSpLocks/>
          </p:cNvGrpSpPr>
          <p:nvPr/>
        </p:nvGrpSpPr>
        <p:grpSpPr bwMode="auto">
          <a:xfrm>
            <a:off x="8153400" y="152400"/>
            <a:ext cx="792163" cy="1295400"/>
            <a:chOff x="5136" y="960"/>
            <a:chExt cx="528" cy="864"/>
          </a:xfrm>
        </p:grpSpPr>
        <p:sp>
          <p:nvSpPr>
            <p:cNvPr id="40969"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0"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1" name="Oval 11"/>
            <p:cNvSpPr>
              <a:spLocks noChangeArrowheads="1"/>
            </p:cNvSpPr>
            <p:nvPr/>
          </p:nvSpPr>
          <p:spPr bwMode="auto">
            <a:xfrm>
              <a:off x="5360" y="960"/>
              <a:ext cx="76"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2" name="Oval 12"/>
            <p:cNvSpPr>
              <a:spLocks noChangeArrowheads="1"/>
            </p:cNvSpPr>
            <p:nvPr/>
          </p:nvSpPr>
          <p:spPr bwMode="auto">
            <a:xfrm>
              <a:off x="5136" y="1072"/>
              <a:ext cx="80"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3" name="Oval 13"/>
            <p:cNvSpPr>
              <a:spLocks noChangeArrowheads="1"/>
            </p:cNvSpPr>
            <p:nvPr/>
          </p:nvSpPr>
          <p:spPr bwMode="auto">
            <a:xfrm>
              <a:off x="5248" y="1072"/>
              <a:ext cx="79"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4" name="Oval 14"/>
            <p:cNvSpPr>
              <a:spLocks noChangeArrowheads="1"/>
            </p:cNvSpPr>
            <p:nvPr/>
          </p:nvSpPr>
          <p:spPr bwMode="auto">
            <a:xfrm>
              <a:off x="5360" y="1072"/>
              <a:ext cx="76"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5" name="Oval 15"/>
            <p:cNvSpPr>
              <a:spLocks noChangeArrowheads="1"/>
            </p:cNvSpPr>
            <p:nvPr/>
          </p:nvSpPr>
          <p:spPr bwMode="auto">
            <a:xfrm>
              <a:off x="5472" y="1072"/>
              <a:ext cx="75" cy="77"/>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76" name="Oval 16"/>
            <p:cNvSpPr>
              <a:spLocks noChangeArrowheads="1"/>
            </p:cNvSpPr>
            <p:nvPr/>
          </p:nvSpPr>
          <p:spPr bwMode="auto">
            <a:xfrm>
              <a:off x="5136" y="1184"/>
              <a:ext cx="80" cy="75"/>
            </a:xfrm>
            <a:prstGeom prst="ellipse">
              <a:avLst/>
            </a:prstGeom>
            <a:solidFill>
              <a:schemeClr val="tx2"/>
            </a:solidFill>
            <a:ln w="9525">
              <a:noFill/>
              <a:round/>
              <a:headEnd/>
              <a:tailEnd/>
            </a:ln>
            <a:effectLst/>
          </p:spPr>
          <p:txBody>
            <a:bodyPr wrap="none" anchor="ctr"/>
            <a:lstStyle/>
            <a:p>
              <a:pPr>
                <a:defRPr/>
              </a:pPr>
              <a:endParaRPr lang="en-SG"/>
            </a:p>
          </p:txBody>
        </p:sp>
        <p:sp>
          <p:nvSpPr>
            <p:cNvPr id="40977" name="Oval 17"/>
            <p:cNvSpPr>
              <a:spLocks noChangeArrowheads="1"/>
            </p:cNvSpPr>
            <p:nvPr/>
          </p:nvSpPr>
          <p:spPr bwMode="auto">
            <a:xfrm>
              <a:off x="5248" y="1184"/>
              <a:ext cx="79" cy="75"/>
            </a:xfrm>
            <a:prstGeom prst="ellipse">
              <a:avLst/>
            </a:prstGeom>
            <a:solidFill>
              <a:schemeClr val="tx2"/>
            </a:solidFill>
            <a:ln w="9525">
              <a:noFill/>
              <a:round/>
              <a:headEnd/>
              <a:tailEnd/>
            </a:ln>
            <a:effectLst/>
          </p:spPr>
          <p:txBody>
            <a:bodyPr wrap="none" anchor="ctr"/>
            <a:lstStyle/>
            <a:p>
              <a:pPr>
                <a:defRPr/>
              </a:pPr>
              <a:endParaRPr lang="en-SG"/>
            </a:p>
          </p:txBody>
        </p:sp>
        <p:sp>
          <p:nvSpPr>
            <p:cNvPr id="40978" name="Oval 18"/>
            <p:cNvSpPr>
              <a:spLocks noChangeArrowheads="1"/>
            </p:cNvSpPr>
            <p:nvPr/>
          </p:nvSpPr>
          <p:spPr bwMode="auto">
            <a:xfrm>
              <a:off x="5360" y="1184"/>
              <a:ext cx="76" cy="75"/>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79" name="Oval 19"/>
            <p:cNvSpPr>
              <a:spLocks noChangeArrowheads="1"/>
            </p:cNvSpPr>
            <p:nvPr/>
          </p:nvSpPr>
          <p:spPr bwMode="auto">
            <a:xfrm>
              <a:off x="5472" y="1184"/>
              <a:ext cx="75" cy="75"/>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0" name="Oval 20"/>
            <p:cNvSpPr>
              <a:spLocks noChangeArrowheads="1"/>
            </p:cNvSpPr>
            <p:nvPr/>
          </p:nvSpPr>
          <p:spPr bwMode="auto">
            <a:xfrm>
              <a:off x="5584" y="1184"/>
              <a:ext cx="80" cy="75"/>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1"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82"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3" name="Oval 23"/>
            <p:cNvSpPr>
              <a:spLocks noChangeArrowheads="1"/>
            </p:cNvSpPr>
            <p:nvPr/>
          </p:nvSpPr>
          <p:spPr bwMode="auto">
            <a:xfrm>
              <a:off x="5360" y="1296"/>
              <a:ext cx="76"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4" name="Oval 24"/>
            <p:cNvSpPr>
              <a:spLocks noChangeArrowheads="1"/>
            </p:cNvSpPr>
            <p:nvPr/>
          </p:nvSpPr>
          <p:spPr bwMode="auto">
            <a:xfrm>
              <a:off x="5472" y="1296"/>
              <a:ext cx="75"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5"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6"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7" name="Oval 27"/>
            <p:cNvSpPr>
              <a:spLocks noChangeArrowheads="1"/>
            </p:cNvSpPr>
            <p:nvPr/>
          </p:nvSpPr>
          <p:spPr bwMode="auto">
            <a:xfrm>
              <a:off x="5360" y="1408"/>
              <a:ext cx="76"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8" name="Oval 28"/>
            <p:cNvSpPr>
              <a:spLocks noChangeArrowheads="1"/>
            </p:cNvSpPr>
            <p:nvPr/>
          </p:nvSpPr>
          <p:spPr bwMode="auto">
            <a:xfrm>
              <a:off x="5472" y="1408"/>
              <a:ext cx="75"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9"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0"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91"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2" name="Oval 32"/>
            <p:cNvSpPr>
              <a:spLocks noChangeArrowheads="1"/>
            </p:cNvSpPr>
            <p:nvPr/>
          </p:nvSpPr>
          <p:spPr bwMode="auto">
            <a:xfrm>
              <a:off x="5360" y="1520"/>
              <a:ext cx="76" cy="79"/>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3" name="Oval 33"/>
            <p:cNvSpPr>
              <a:spLocks noChangeArrowheads="1"/>
            </p:cNvSpPr>
            <p:nvPr/>
          </p:nvSpPr>
          <p:spPr bwMode="auto">
            <a:xfrm>
              <a:off x="5472" y="1520"/>
              <a:ext cx="75" cy="79"/>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4" name="Oval 34"/>
            <p:cNvSpPr>
              <a:spLocks noChangeArrowheads="1"/>
            </p:cNvSpPr>
            <p:nvPr/>
          </p:nvSpPr>
          <p:spPr bwMode="auto">
            <a:xfrm>
              <a:off x="5136" y="1632"/>
              <a:ext cx="80" cy="75"/>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5" name="Oval 35"/>
            <p:cNvSpPr>
              <a:spLocks noChangeArrowheads="1"/>
            </p:cNvSpPr>
            <p:nvPr/>
          </p:nvSpPr>
          <p:spPr bwMode="auto">
            <a:xfrm>
              <a:off x="5248" y="1632"/>
              <a:ext cx="79" cy="75"/>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6" name="Oval 36"/>
            <p:cNvSpPr>
              <a:spLocks noChangeArrowheads="1"/>
            </p:cNvSpPr>
            <p:nvPr/>
          </p:nvSpPr>
          <p:spPr bwMode="auto">
            <a:xfrm>
              <a:off x="5360" y="1632"/>
              <a:ext cx="76" cy="75"/>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7" name="Oval 37"/>
            <p:cNvSpPr>
              <a:spLocks noChangeArrowheads="1"/>
            </p:cNvSpPr>
            <p:nvPr/>
          </p:nvSpPr>
          <p:spPr bwMode="auto">
            <a:xfrm>
              <a:off x="5472" y="1632"/>
              <a:ext cx="75" cy="75"/>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8"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9" name="Oval 39"/>
            <p:cNvSpPr>
              <a:spLocks noChangeArrowheads="1"/>
            </p:cNvSpPr>
            <p:nvPr/>
          </p:nvSpPr>
          <p:spPr bwMode="auto">
            <a:xfrm>
              <a:off x="5472" y="1744"/>
              <a:ext cx="75" cy="80"/>
            </a:xfrm>
            <a:prstGeom prst="ellipse">
              <a:avLst/>
            </a:prstGeom>
            <a:solidFill>
              <a:schemeClr val="folHlink"/>
            </a:solidFill>
            <a:ln w="9525">
              <a:noFill/>
              <a:round/>
              <a:headEnd/>
              <a:tailEnd/>
            </a:ln>
            <a:effectLst/>
          </p:spPr>
          <p:txBody>
            <a:bodyPr wrap="none" anchor="ctr"/>
            <a:lstStyle/>
            <a:p>
              <a:pPr>
                <a:defRPr/>
              </a:pPr>
              <a:endParaRPr lang="en-SG"/>
            </a:p>
          </p:txBody>
        </p:sp>
      </p:grpSp>
    </p:spTree>
  </p:cSld>
  <p:clrMap bg1="lt1" tx1="dk1" bg2="lt2" tx2="dk2" accent1="accent1" accent2="accent2" accent3="accent3" accent4="accent4" accent5="accent5" accent6="accent6" hlink="hlink" folHlink="folHlink"/>
  <p:sldLayoutIdLst>
    <p:sldLayoutId id="2147483768"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people.revoledu.com/kardi/tutorial/Similarity/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Statistical_classification" TargetMode="External"/><Relationship Id="rId1" Type="http://schemas.openxmlformats.org/officeDocument/2006/relationships/slideLayout" Target="../slideLayouts/slideLayout2.xml"/><Relationship Id="rId6" Type="http://schemas.openxmlformats.org/officeDocument/2006/relationships/hyperlink" Target="http://en.wikipedia.org/wiki/Metric_(mathematics)" TargetMode="External"/><Relationship Id="rId5" Type="http://schemas.openxmlformats.org/officeDocument/2006/relationships/hyperlink" Target="http://en.wikipedia.org/wiki/Subset" TargetMode="External"/><Relationship Id="rId4" Type="http://schemas.openxmlformats.org/officeDocument/2006/relationships/hyperlink" Target="http://en.wikipedia.org/wiki/Data_se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stanford.edu/~darthur" TargetMode="External"/><Relationship Id="rId2" Type="http://schemas.openxmlformats.org/officeDocument/2006/relationships/hyperlink" Target="http://home.dei.polimi.it/matteucc/Clustering/tutorial_html/" TargetMode="External"/><Relationship Id="rId1" Type="http://schemas.openxmlformats.org/officeDocument/2006/relationships/slideLayout" Target="../slideLayouts/slideLayout2.xml"/><Relationship Id="rId5" Type="http://schemas.openxmlformats.org/officeDocument/2006/relationships/hyperlink" Target="http://www.stanford.edu/~darthur/kMeansPlusPlus.pdf" TargetMode="External"/><Relationship Id="rId4" Type="http://schemas.openxmlformats.org/officeDocument/2006/relationships/hyperlink" Target="http://www.stanford.edu/~sergei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Manhattan_distance" TargetMode="External"/><Relationship Id="rId2" Type="http://schemas.openxmlformats.org/officeDocument/2006/relationships/hyperlink" Target="http://en.wikipedia.org/wiki/Euclidean_distance"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Mahalanobis_distance" TargetMode="External"/><Relationship Id="rId2" Type="http://schemas.openxmlformats.org/officeDocument/2006/relationships/hyperlink" Target="http://en.wikipedia.org/wiki/Maximum_norm"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en.wikipedia.org/wiki/Hamming_distance" TargetMode="External"/><Relationship Id="rId4" Type="http://schemas.openxmlformats.org/officeDocument/2006/relationships/hyperlink" Target="http://en.wikipedia.org/wiki/Inner_product_spac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Data_clustering" TargetMode="External"/><Relationship Id="rId1" Type="http://schemas.openxmlformats.org/officeDocument/2006/relationships/slideLayout" Target="../slideLayouts/slideLayout2.xml"/><Relationship Id="rId6" Type="http://schemas.openxmlformats.org/officeDocument/2006/relationships/hyperlink" Target="http://en.wikipedia.org/wiki/Vector_space" TargetMode="External"/><Relationship Id="rId5" Type="http://schemas.openxmlformats.org/officeDocument/2006/relationships/hyperlink" Target="http://en.wikipedia.org/wiki/Gaussian_distribution" TargetMode="External"/><Relationship Id="rId4" Type="http://schemas.openxmlformats.org/officeDocument/2006/relationships/hyperlink" Target="http://en.wikipedia.org/wiki/Expectation-maximization_algorith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athworld.wolfram.com/GeometricCentroi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eaLnBrk="1" hangingPunct="1"/>
            <a:r>
              <a:rPr lang="en-US" sz="7200" smtClean="0">
                <a:latin typeface="Times New Roman" pitchFamily="18" charset="0"/>
              </a:rPr>
              <a:t>K-MEANS CLUSTERING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52400" y="3438525"/>
            <a:ext cx="8991600" cy="457200"/>
          </a:xfrm>
          <a:prstGeom prst="rect">
            <a:avLst/>
          </a:prstGeom>
          <a:noFill/>
          <a:ln w="9525">
            <a:noFill/>
            <a:miter lim="800000"/>
            <a:headEnd/>
            <a:tailEnd/>
          </a:ln>
        </p:spPr>
        <p:txBody>
          <a:bodyPr anchor="ctr">
            <a:spAutoFit/>
          </a:bodyPr>
          <a:lstStyle/>
          <a:p>
            <a:pPr marL="342900" indent="-342900" algn="just"/>
            <a:endParaRPr lang="en-US" sz="2400"/>
          </a:p>
        </p:txBody>
      </p:sp>
      <p:sp>
        <p:nvSpPr>
          <p:cNvPr id="13315" name="Rectangle 10"/>
          <p:cNvSpPr>
            <a:spLocks noGrp="1" noChangeArrowheads="1"/>
          </p:cNvSpPr>
          <p:nvPr>
            <p:ph type="body" idx="1"/>
          </p:nvPr>
        </p:nvSpPr>
        <p:spPr/>
        <p:txBody>
          <a:bodyPr/>
          <a:lstStyle/>
          <a:p>
            <a:pPr eaLnBrk="1" hangingPunct="1">
              <a:lnSpc>
                <a:spcPct val="80000"/>
              </a:lnSpc>
            </a:pPr>
            <a:r>
              <a:rPr lang="en-US" sz="2600" b="1" u="sng" smtClean="0"/>
              <a:t>Step 1:</a:t>
            </a:r>
            <a:r>
              <a:rPr lang="en-US" sz="2600" smtClean="0"/>
              <a:t> Begin with a decision on the value of k = 	       number of clusters .</a:t>
            </a:r>
          </a:p>
          <a:p>
            <a:pPr eaLnBrk="1" hangingPunct="1">
              <a:lnSpc>
                <a:spcPct val="80000"/>
              </a:lnSpc>
            </a:pPr>
            <a:r>
              <a:rPr lang="en-US" sz="2600" b="1" u="sng" smtClean="0"/>
              <a:t>Step 2</a:t>
            </a:r>
            <a:r>
              <a:rPr lang="en-US" sz="2600" smtClean="0"/>
              <a:t>: Put any initial partition that classifies the 	       data into k  clusters. You may  assign the 	       training samples randomly,or systematically 	       as the following: </a:t>
            </a:r>
          </a:p>
          <a:p>
            <a:pPr eaLnBrk="1" hangingPunct="1">
              <a:lnSpc>
                <a:spcPct val="80000"/>
              </a:lnSpc>
              <a:buFont typeface="Wingdings" pitchFamily="2" charset="2"/>
              <a:buNone/>
            </a:pPr>
            <a:r>
              <a:rPr lang="en-US" sz="2600" smtClean="0"/>
              <a:t>       1.Take the first k training sample as single-	element clusters      </a:t>
            </a:r>
          </a:p>
          <a:p>
            <a:pPr eaLnBrk="1" hangingPunct="1">
              <a:lnSpc>
                <a:spcPct val="80000"/>
              </a:lnSpc>
              <a:buFont typeface="Wingdings" pitchFamily="2" charset="2"/>
              <a:buNone/>
            </a:pPr>
            <a:r>
              <a:rPr lang="en-US" sz="2600" smtClean="0"/>
              <a:t>       2. Assign each of the remaining (N-k) training 	sample to 	the 	cluster with the nearest 	centroid. After each  assignment, recompute 	the centroid of the gaining  cluster. </a:t>
            </a:r>
          </a:p>
          <a:p>
            <a:pPr eaLnBrk="1" hangingPunct="1">
              <a:lnSpc>
                <a:spcPct val="80000"/>
              </a:lnSpc>
              <a:buFont typeface="Wingdings" pitchFamily="2" charset="2"/>
              <a:buNone/>
            </a:pPr>
            <a:endParaRPr lang="en-US" sz="26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57200" y="1295400"/>
            <a:ext cx="8686800" cy="4835525"/>
          </a:xfrm>
        </p:spPr>
        <p:txBody>
          <a:bodyPr/>
          <a:lstStyle/>
          <a:p>
            <a:pPr eaLnBrk="1" hangingPunct="1"/>
            <a:r>
              <a:rPr lang="en-US" sz="2600" b="1" u="sng" smtClean="0"/>
              <a:t>Step 3:</a:t>
            </a:r>
            <a:r>
              <a:rPr lang="en-US" sz="2600" smtClean="0"/>
              <a:t> Take each sample in sequence and 		        	       compute its </a:t>
            </a:r>
            <a:r>
              <a:rPr lang="en-US" sz="2600" smtClean="0">
                <a:hlinkClick r:id="rId2"/>
              </a:rPr>
              <a:t>distance</a:t>
            </a:r>
            <a:r>
              <a:rPr lang="en-US" sz="2600" smtClean="0"/>
              <a:t> from the centroid of   	        	       each of the clusters. If a sample is not 	              	       currently in the cluster with the closest 	        	 	       centroid, switch this sample to that cluster 	        	       and update the centroid of the cluster 		        	       gaining the new sample and the cluster 	        	       losing the sample. </a:t>
            </a:r>
          </a:p>
          <a:p>
            <a:pPr eaLnBrk="1" hangingPunct="1"/>
            <a:r>
              <a:rPr lang="en-US" sz="2600" b="1" u="sng" smtClean="0"/>
              <a:t>Step 4 .</a:t>
            </a:r>
            <a:r>
              <a:rPr lang="en-US" sz="2600" smtClean="0"/>
              <a:t> Repeat step 3 until convergence is 	  	        	        achieved, that is until a pass through the 	        	        training sample causes no new assignments. </a:t>
            </a:r>
          </a:p>
          <a:p>
            <a:pPr eaLnBrk="1" hangingPunct="1"/>
            <a:endParaRPr lang="en-US" sz="2600" smtClean="0"/>
          </a:p>
          <a:p>
            <a:pPr eaLnBrk="1" hangingPunct="1">
              <a:buFont typeface="Wingdings" pitchFamily="2" charset="2"/>
              <a:buNone/>
            </a:pPr>
            <a:endParaRPr lang="en-US" sz="26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mathwords.com/c/c_assets/c20.gif"/>
          <p:cNvPicPr>
            <a:picLocks noChangeAspect="1" noChangeArrowheads="1"/>
          </p:cNvPicPr>
          <p:nvPr/>
        </p:nvPicPr>
        <p:blipFill>
          <a:blip r:embed="rId2" cstate="print"/>
          <a:srcRect/>
          <a:stretch>
            <a:fillRect/>
          </a:stretch>
        </p:blipFill>
        <p:spPr bwMode="auto">
          <a:xfrm>
            <a:off x="457200" y="2514600"/>
            <a:ext cx="8153400" cy="1905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22238"/>
            <a:ext cx="8686800" cy="1477962"/>
          </a:xfrm>
        </p:spPr>
        <p:txBody>
          <a:bodyPr/>
          <a:lstStyle/>
          <a:p>
            <a:pPr eaLnBrk="1" hangingPunct="1"/>
            <a:r>
              <a:rPr lang="en-US" sz="3500" u="sng" smtClean="0"/>
              <a:t/>
            </a:r>
            <a:br>
              <a:rPr lang="en-US" sz="3500" u="sng" smtClean="0"/>
            </a:br>
            <a:r>
              <a:rPr lang="en-US" sz="3500" u="sng" smtClean="0"/>
              <a:t>A Simple example showing the implementation of k-means algorithm </a:t>
            </a:r>
            <a:r>
              <a:rPr lang="en-US" sz="3500" smtClean="0"/>
              <a:t/>
            </a:r>
            <a:br>
              <a:rPr lang="en-US" sz="3500" smtClean="0"/>
            </a:br>
            <a:r>
              <a:rPr lang="en-US" sz="3500" smtClean="0"/>
              <a:t>(using K=2)</a:t>
            </a:r>
          </a:p>
        </p:txBody>
      </p:sp>
      <p:sp>
        <p:nvSpPr>
          <p:cNvPr id="16387" name="Rectangle 4"/>
          <p:cNvSpPr>
            <a:spLocks noGrp="1" noChangeArrowheads="1"/>
          </p:cNvSpPr>
          <p:nvPr>
            <p:ph idx="1"/>
          </p:nvPr>
        </p:nvSpPr>
        <p:spPr/>
        <p:txBody>
          <a:bodyPr/>
          <a:lstStyle/>
          <a:p>
            <a:pPr eaLnBrk="1" hangingPunct="1"/>
            <a:endParaRPr lang="en-US" smtClean="0"/>
          </a:p>
        </p:txBody>
      </p:sp>
      <p:sp>
        <p:nvSpPr>
          <p:cNvPr id="1638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SG"/>
          </a:p>
        </p:txBody>
      </p:sp>
      <p:pic>
        <p:nvPicPr>
          <p:cNvPr id="16389" name="Picture 5"/>
          <p:cNvPicPr>
            <a:picLocks noChangeAspect="1" noChangeArrowheads="1"/>
          </p:cNvPicPr>
          <p:nvPr/>
        </p:nvPicPr>
        <p:blipFill>
          <a:blip r:embed="rId2" cstate="print"/>
          <a:srcRect/>
          <a:stretch>
            <a:fillRect/>
          </a:stretch>
        </p:blipFill>
        <p:spPr bwMode="auto">
          <a:xfrm>
            <a:off x="457200" y="1752600"/>
            <a:ext cx="82296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ChangeArrowheads="1"/>
          </p:cNvSpPr>
          <p:nvPr/>
        </p:nvSpPr>
        <p:spPr bwMode="auto">
          <a:xfrm>
            <a:off x="0" y="157163"/>
            <a:ext cx="8077200" cy="1939925"/>
          </a:xfrm>
          <a:prstGeom prst="rect">
            <a:avLst/>
          </a:prstGeom>
          <a:noFill/>
          <a:ln w="9525">
            <a:noFill/>
            <a:miter lim="800000"/>
            <a:headEnd/>
            <a:tailEnd/>
          </a:ln>
        </p:spPr>
        <p:txBody>
          <a:bodyPr anchor="ctr">
            <a:spAutoFit/>
          </a:bodyPr>
          <a:lstStyle/>
          <a:p>
            <a:r>
              <a:rPr lang="en-US" sz="2400" b="1" u="sng" dirty="0"/>
              <a:t>Step 1</a:t>
            </a:r>
            <a:r>
              <a:rPr lang="en-US" sz="2400" u="sng" dirty="0"/>
              <a:t>:</a:t>
            </a:r>
            <a:endParaRPr lang="en-US" sz="2400" dirty="0"/>
          </a:p>
          <a:p>
            <a:r>
              <a:rPr lang="en-US" sz="2400" u="sng" dirty="0"/>
              <a:t>Initialization</a:t>
            </a:r>
            <a:r>
              <a:rPr lang="en-US" sz="2400" dirty="0"/>
              <a:t>: Randomly we choose following two </a:t>
            </a:r>
            <a:r>
              <a:rPr lang="en-US" sz="2400" dirty="0" err="1"/>
              <a:t>centroids</a:t>
            </a:r>
            <a:r>
              <a:rPr lang="en-US" sz="2400" dirty="0"/>
              <a:t> (k=2) for two clusters.</a:t>
            </a:r>
          </a:p>
          <a:p>
            <a:r>
              <a:rPr lang="en-US" sz="2400" dirty="0"/>
              <a:t>In this case the 2 </a:t>
            </a:r>
            <a:r>
              <a:rPr lang="en-US" sz="2400" dirty="0" err="1"/>
              <a:t>centroid</a:t>
            </a:r>
            <a:r>
              <a:rPr lang="en-US" sz="2400" dirty="0"/>
              <a:t> are: m1=(1.0,1.0) and m2=(5.0,7.0).  1.83, 2.33     4.12, 5.38    -  0.6889  2.4578</a:t>
            </a:r>
          </a:p>
        </p:txBody>
      </p:sp>
      <p:pic>
        <p:nvPicPr>
          <p:cNvPr id="17411" name="Picture 7"/>
          <p:cNvPicPr>
            <a:picLocks noChangeAspect="1" noChangeArrowheads="1"/>
          </p:cNvPicPr>
          <p:nvPr/>
        </p:nvPicPr>
        <p:blipFill>
          <a:blip r:embed="rId2" cstate="print"/>
          <a:srcRect/>
          <a:stretch>
            <a:fillRect/>
          </a:stretch>
        </p:blipFill>
        <p:spPr bwMode="auto">
          <a:xfrm>
            <a:off x="1219200" y="2209800"/>
            <a:ext cx="5715000" cy="2971800"/>
          </a:xfrm>
          <a:prstGeom prst="rect">
            <a:avLst/>
          </a:prstGeom>
          <a:noFill/>
          <a:ln w="9525">
            <a:noFill/>
            <a:miter lim="800000"/>
            <a:headEnd/>
            <a:tailEnd/>
          </a:ln>
        </p:spPr>
      </p:pic>
      <p:pic>
        <p:nvPicPr>
          <p:cNvPr id="17412" name="Picture 8"/>
          <p:cNvPicPr>
            <a:picLocks noChangeAspect="1" noChangeArrowheads="1"/>
          </p:cNvPicPr>
          <p:nvPr/>
        </p:nvPicPr>
        <p:blipFill>
          <a:blip r:embed="rId3" cstate="print"/>
          <a:srcRect/>
          <a:stretch>
            <a:fillRect/>
          </a:stretch>
        </p:blipFill>
        <p:spPr bwMode="auto">
          <a:xfrm>
            <a:off x="1143000" y="5181600"/>
            <a:ext cx="58674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Grp="1" noChangeArrowheads="1"/>
          </p:cNvSpPr>
          <p:nvPr>
            <p:ph type="body" sz="half" idx="1"/>
          </p:nvPr>
        </p:nvSpPr>
        <p:spPr>
          <a:xfrm>
            <a:off x="0" y="0"/>
            <a:ext cx="4800600" cy="6130925"/>
          </a:xfrm>
        </p:spPr>
        <p:txBody>
          <a:bodyPr/>
          <a:lstStyle/>
          <a:p>
            <a:pPr eaLnBrk="1" hangingPunct="1">
              <a:buFont typeface="Wingdings" pitchFamily="2" charset="2"/>
              <a:buNone/>
            </a:pPr>
            <a:endParaRPr lang="en-US" sz="2600" smtClean="0"/>
          </a:p>
          <a:p>
            <a:pPr eaLnBrk="1" hangingPunct="1">
              <a:buFont typeface="Wingdings" pitchFamily="2" charset="2"/>
              <a:buNone/>
            </a:pPr>
            <a:r>
              <a:rPr lang="en-US" sz="2600" b="1" u="sng" smtClean="0"/>
              <a:t>Step 2:</a:t>
            </a:r>
          </a:p>
          <a:p>
            <a:pPr eaLnBrk="1" hangingPunct="1"/>
            <a:r>
              <a:rPr lang="en-US" sz="2600" smtClean="0"/>
              <a:t>Thus, we obtain two clusters containing:</a:t>
            </a:r>
          </a:p>
          <a:p>
            <a:pPr eaLnBrk="1" hangingPunct="1">
              <a:buFont typeface="Wingdings" pitchFamily="2" charset="2"/>
              <a:buNone/>
            </a:pPr>
            <a:r>
              <a:rPr lang="en-US" sz="2600" smtClean="0"/>
              <a:t>	{1,2,3} and {4,5,6,7}.</a:t>
            </a:r>
          </a:p>
          <a:p>
            <a:pPr eaLnBrk="1" hangingPunct="1"/>
            <a:r>
              <a:rPr lang="en-US" sz="2600" smtClean="0"/>
              <a:t>Their new centroids are:</a:t>
            </a:r>
          </a:p>
          <a:p>
            <a:pPr eaLnBrk="1" hangingPunct="1">
              <a:buFont typeface="Wingdings" pitchFamily="2" charset="2"/>
              <a:buNone/>
            </a:pPr>
            <a:r>
              <a:rPr lang="en-US" sz="2600" smtClean="0"/>
              <a:t>                                                         </a:t>
            </a:r>
          </a:p>
        </p:txBody>
      </p:sp>
      <p:pic>
        <p:nvPicPr>
          <p:cNvPr id="18435" name="Picture 11"/>
          <p:cNvPicPr>
            <a:picLocks noGrp="1" noChangeAspect="1" noChangeArrowheads="1"/>
          </p:cNvPicPr>
          <p:nvPr>
            <p:ph sz="quarter" idx="2"/>
          </p:nvPr>
        </p:nvPicPr>
        <p:blipFill>
          <a:blip r:embed="rId2" cstate="print"/>
          <a:srcRect/>
          <a:stretch>
            <a:fillRect/>
          </a:stretch>
        </p:blipFill>
        <p:spPr>
          <a:xfrm>
            <a:off x="4876800" y="152400"/>
            <a:ext cx="4267200" cy="4495800"/>
          </a:xfrm>
          <a:noFill/>
        </p:spPr>
      </p:pic>
      <p:pic>
        <p:nvPicPr>
          <p:cNvPr id="18436" name="Picture 12"/>
          <p:cNvPicPr>
            <a:picLocks noGrp="1" noChangeAspect="1" noChangeArrowheads="1"/>
          </p:cNvPicPr>
          <p:nvPr>
            <p:ph sz="quarter" idx="3"/>
          </p:nvPr>
        </p:nvPicPr>
        <p:blipFill>
          <a:blip r:embed="rId3" cstate="print"/>
          <a:srcRect/>
          <a:stretch>
            <a:fillRect/>
          </a:stretch>
        </p:blipFill>
        <p:spPr>
          <a:xfrm>
            <a:off x="4800600" y="4800600"/>
            <a:ext cx="4343400" cy="1295400"/>
          </a:xfrm>
          <a:noFill/>
        </p:spPr>
      </p:pic>
      <p:pic>
        <p:nvPicPr>
          <p:cNvPr id="18437" name="Picture 13"/>
          <p:cNvPicPr>
            <a:picLocks noChangeAspect="1" noChangeArrowheads="1"/>
          </p:cNvPicPr>
          <p:nvPr/>
        </p:nvPicPr>
        <p:blipFill>
          <a:blip r:embed="rId4" cstate="print"/>
          <a:srcRect/>
          <a:stretch>
            <a:fillRect/>
          </a:stretch>
        </p:blipFill>
        <p:spPr bwMode="auto">
          <a:xfrm>
            <a:off x="0" y="3124200"/>
            <a:ext cx="5029200" cy="685800"/>
          </a:xfrm>
          <a:prstGeom prst="rect">
            <a:avLst/>
          </a:prstGeom>
          <a:noFill/>
          <a:ln w="9525">
            <a:noFill/>
            <a:miter lim="800000"/>
            <a:headEnd/>
            <a:tailEnd/>
          </a:ln>
        </p:spPr>
      </p:pic>
      <p:pic>
        <p:nvPicPr>
          <p:cNvPr id="18438" name="Picture 14"/>
          <p:cNvPicPr>
            <a:picLocks noChangeAspect="1" noChangeArrowheads="1"/>
          </p:cNvPicPr>
          <p:nvPr/>
        </p:nvPicPr>
        <p:blipFill>
          <a:blip r:embed="rId5" cstate="print"/>
          <a:srcRect/>
          <a:stretch>
            <a:fillRect/>
          </a:stretch>
        </p:blipFill>
        <p:spPr bwMode="auto">
          <a:xfrm>
            <a:off x="0" y="3962400"/>
            <a:ext cx="5029200" cy="742950"/>
          </a:xfrm>
          <a:prstGeom prst="rect">
            <a:avLst/>
          </a:prstGeom>
          <a:noFill/>
          <a:ln w="9525">
            <a:noFill/>
            <a:miter lim="800000"/>
            <a:headEnd/>
            <a:tailEnd/>
          </a:ln>
        </p:spPr>
      </p:pic>
      <p:pic>
        <p:nvPicPr>
          <p:cNvPr id="18439" name="Picture 15"/>
          <p:cNvPicPr>
            <a:picLocks noChangeAspect="1" noChangeArrowheads="1"/>
          </p:cNvPicPr>
          <p:nvPr/>
        </p:nvPicPr>
        <p:blipFill>
          <a:blip r:embed="rId6" cstate="print"/>
          <a:srcRect/>
          <a:stretch>
            <a:fillRect/>
          </a:stretch>
        </p:blipFill>
        <p:spPr bwMode="auto">
          <a:xfrm>
            <a:off x="228600" y="4724400"/>
            <a:ext cx="1371600"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body" sz="half" idx="1"/>
          </p:nvPr>
        </p:nvSpPr>
        <p:spPr>
          <a:xfrm>
            <a:off x="0" y="152400"/>
            <a:ext cx="4495800" cy="5978525"/>
          </a:xfrm>
        </p:spPr>
        <p:txBody>
          <a:bodyPr/>
          <a:lstStyle/>
          <a:p>
            <a:pPr eaLnBrk="1" hangingPunct="1">
              <a:lnSpc>
                <a:spcPct val="90000"/>
              </a:lnSpc>
              <a:buFont typeface="Wingdings" pitchFamily="2" charset="2"/>
              <a:buNone/>
            </a:pPr>
            <a:endParaRPr lang="en-US" sz="2600" b="1" u="sng" smtClean="0"/>
          </a:p>
          <a:p>
            <a:pPr eaLnBrk="1" hangingPunct="1">
              <a:lnSpc>
                <a:spcPct val="90000"/>
              </a:lnSpc>
              <a:buFont typeface="Wingdings" pitchFamily="2" charset="2"/>
              <a:buNone/>
            </a:pPr>
            <a:r>
              <a:rPr lang="en-US" sz="2600" b="1" u="sng" smtClean="0"/>
              <a:t>Step 3:</a:t>
            </a:r>
          </a:p>
          <a:p>
            <a:pPr eaLnBrk="1" hangingPunct="1">
              <a:lnSpc>
                <a:spcPct val="90000"/>
              </a:lnSpc>
            </a:pPr>
            <a:r>
              <a:rPr lang="en-US" sz="2600" smtClean="0"/>
              <a:t>Now using these centroids we compute the Euclidean distance of each object, as shown in table.</a:t>
            </a:r>
          </a:p>
          <a:p>
            <a:pPr eaLnBrk="1" hangingPunct="1">
              <a:lnSpc>
                <a:spcPct val="90000"/>
              </a:lnSpc>
            </a:pPr>
            <a:endParaRPr lang="en-US" sz="2600" smtClean="0"/>
          </a:p>
          <a:p>
            <a:pPr eaLnBrk="1" hangingPunct="1">
              <a:lnSpc>
                <a:spcPct val="90000"/>
              </a:lnSpc>
            </a:pPr>
            <a:r>
              <a:rPr lang="en-US" sz="2600" smtClean="0"/>
              <a:t>Therefore, the new clusters are:</a:t>
            </a:r>
          </a:p>
          <a:p>
            <a:pPr eaLnBrk="1" hangingPunct="1">
              <a:lnSpc>
                <a:spcPct val="90000"/>
              </a:lnSpc>
              <a:buFont typeface="Wingdings" pitchFamily="2" charset="2"/>
              <a:buNone/>
            </a:pPr>
            <a:r>
              <a:rPr lang="en-US" sz="2600" smtClean="0"/>
              <a:t>	{1,2} and {</a:t>
            </a:r>
            <a:r>
              <a:rPr lang="en-US" sz="2600" b="1" smtClean="0"/>
              <a:t>3</a:t>
            </a:r>
            <a:r>
              <a:rPr lang="en-US" sz="2600" smtClean="0"/>
              <a:t>,4,5,6,7} </a:t>
            </a:r>
          </a:p>
          <a:p>
            <a:pPr eaLnBrk="1" hangingPunct="1">
              <a:lnSpc>
                <a:spcPct val="90000"/>
              </a:lnSpc>
            </a:pPr>
            <a:endParaRPr lang="en-US" sz="2600" smtClean="0"/>
          </a:p>
          <a:p>
            <a:pPr eaLnBrk="1" hangingPunct="1">
              <a:lnSpc>
                <a:spcPct val="90000"/>
              </a:lnSpc>
            </a:pPr>
            <a:r>
              <a:rPr lang="en-US" sz="2600" smtClean="0"/>
              <a:t>Next centroids are: m1=(1.25,1.5) and m2 = (3.9,5.1)</a:t>
            </a:r>
          </a:p>
        </p:txBody>
      </p:sp>
      <p:graphicFrame>
        <p:nvGraphicFramePr>
          <p:cNvPr id="1026" name="Object 6"/>
          <p:cNvGraphicFramePr>
            <a:graphicFrameLocks noChangeAspect="1"/>
          </p:cNvGraphicFramePr>
          <p:nvPr>
            <p:ph sz="half" idx="2"/>
          </p:nvPr>
        </p:nvGraphicFramePr>
        <p:xfrm>
          <a:off x="4648200" y="1719263"/>
          <a:ext cx="4038600" cy="4410075"/>
        </p:xfrm>
        <a:graphic>
          <a:graphicData uri="http://schemas.openxmlformats.org/presentationml/2006/ole">
            <p:oleObj spid="_x0000_s1026" name="Chart" r:id="rId3" imgW="4038600" imgH="4410151" progId="MSGraph.Chart.8">
              <p:embed followColorScheme="full"/>
            </p:oleObj>
          </a:graphicData>
        </a:graphic>
      </p:graphicFrame>
      <p:pic>
        <p:nvPicPr>
          <p:cNvPr id="1028" name="Picture 7"/>
          <p:cNvPicPr>
            <a:picLocks noChangeAspect="1" noChangeArrowheads="1"/>
          </p:cNvPicPr>
          <p:nvPr/>
        </p:nvPicPr>
        <p:blipFill>
          <a:blip r:embed="rId4" cstate="print"/>
          <a:srcRect t="6557"/>
          <a:stretch>
            <a:fillRect/>
          </a:stretch>
        </p:blipFill>
        <p:spPr bwMode="auto">
          <a:xfrm>
            <a:off x="4876800" y="1676400"/>
            <a:ext cx="40386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body" sz="half" idx="1"/>
          </p:nvPr>
        </p:nvSpPr>
        <p:spPr>
          <a:xfrm>
            <a:off x="304800" y="304800"/>
            <a:ext cx="4495800" cy="5859463"/>
          </a:xfrm>
        </p:spPr>
        <p:txBody>
          <a:bodyPr/>
          <a:lstStyle/>
          <a:p>
            <a:pPr eaLnBrk="1" hangingPunct="1"/>
            <a:r>
              <a:rPr lang="en-US" sz="2600" u="sng" smtClean="0"/>
              <a:t>Step 4 </a:t>
            </a:r>
            <a:r>
              <a:rPr lang="en-US" sz="2600" smtClean="0"/>
              <a:t>:</a:t>
            </a:r>
          </a:p>
          <a:p>
            <a:pPr eaLnBrk="1" hangingPunct="1">
              <a:buFont typeface="Wingdings" pitchFamily="2" charset="2"/>
              <a:buNone/>
            </a:pPr>
            <a:r>
              <a:rPr lang="en-US" sz="2600" smtClean="0"/>
              <a:t>	The clusters obtained are:</a:t>
            </a:r>
          </a:p>
          <a:p>
            <a:pPr eaLnBrk="1" hangingPunct="1">
              <a:buFont typeface="Wingdings" pitchFamily="2" charset="2"/>
              <a:buNone/>
            </a:pPr>
            <a:r>
              <a:rPr lang="en-US" sz="2600" smtClean="0"/>
              <a:t>	{1,2} and {3,4,5,6,7}</a:t>
            </a:r>
          </a:p>
          <a:p>
            <a:pPr eaLnBrk="1" hangingPunct="1">
              <a:buFont typeface="Wingdings" pitchFamily="2" charset="2"/>
              <a:buNone/>
            </a:pPr>
            <a:endParaRPr lang="en-US" sz="2600" smtClean="0"/>
          </a:p>
          <a:p>
            <a:pPr eaLnBrk="1" hangingPunct="1"/>
            <a:r>
              <a:rPr lang="en-US" sz="2600" smtClean="0"/>
              <a:t>Therefore, there is no change in the cluster. </a:t>
            </a:r>
          </a:p>
          <a:p>
            <a:pPr eaLnBrk="1" hangingPunct="1"/>
            <a:r>
              <a:rPr lang="en-US" sz="2600" smtClean="0"/>
              <a:t>Thus, the algorithm comes to a halt here and final result consist of 2 clusters {1,2} and {3,4,5,6,7}. </a:t>
            </a:r>
          </a:p>
        </p:txBody>
      </p:sp>
      <p:pic>
        <p:nvPicPr>
          <p:cNvPr id="19459" name="Picture 7"/>
          <p:cNvPicPr>
            <a:picLocks noGrp="1" noChangeAspect="1" noChangeArrowheads="1"/>
          </p:cNvPicPr>
          <p:nvPr>
            <p:ph sz="half" idx="2"/>
          </p:nvPr>
        </p:nvPicPr>
        <p:blipFill>
          <a:blip r:embed="rId2" cstate="print"/>
          <a:srcRect l="5357" t="4225" r="3572" b="8450"/>
          <a:stretch>
            <a:fillRect/>
          </a:stretch>
        </p:blipFill>
        <p:spPr>
          <a:xfrm>
            <a:off x="5105400" y="1752600"/>
            <a:ext cx="3886200" cy="4724400"/>
          </a:xfr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US" u="sng" smtClean="0"/>
              <a:t>PLOT</a:t>
            </a:r>
          </a:p>
        </p:txBody>
      </p:sp>
      <p:pic>
        <p:nvPicPr>
          <p:cNvPr id="20483" name="Picture 6"/>
          <p:cNvPicPr>
            <a:picLocks noChangeAspect="1" noChangeArrowheads="1"/>
          </p:cNvPicPr>
          <p:nvPr/>
        </p:nvPicPr>
        <p:blipFill>
          <a:blip r:embed="rId2" cstate="print"/>
          <a:srcRect l="4672" t="1755" r="20561" b="5263"/>
          <a:stretch>
            <a:fillRect/>
          </a:stretch>
        </p:blipFill>
        <p:spPr bwMode="auto">
          <a:xfrm>
            <a:off x="1752600" y="1828800"/>
            <a:ext cx="60960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(with K=3)</a:t>
            </a:r>
            <a:br>
              <a:rPr lang="en-US" dirty="0" smtClean="0"/>
            </a:br>
            <a:endParaRPr lang="en-US" dirty="0" smtClean="0"/>
          </a:p>
        </p:txBody>
      </p:sp>
      <p:pic>
        <p:nvPicPr>
          <p:cNvPr id="21507" name="Picture 6"/>
          <p:cNvPicPr>
            <a:picLocks noGrp="1" noChangeAspect="1" noChangeArrowheads="1"/>
          </p:cNvPicPr>
          <p:nvPr>
            <p:ph sz="half" idx="1"/>
          </p:nvPr>
        </p:nvPicPr>
        <p:blipFill>
          <a:blip r:embed="rId2" cstate="print"/>
          <a:srcRect l="5084" t="6061" r="1695" b="3030"/>
          <a:stretch>
            <a:fillRect/>
          </a:stretch>
        </p:blipFill>
        <p:spPr>
          <a:xfrm>
            <a:off x="228600" y="1447800"/>
            <a:ext cx="4191000" cy="4572000"/>
          </a:xfrm>
          <a:noFill/>
        </p:spPr>
      </p:pic>
      <p:pic>
        <p:nvPicPr>
          <p:cNvPr id="21508" name="Picture 7"/>
          <p:cNvPicPr>
            <a:picLocks noGrp="1" noChangeAspect="1" noChangeArrowheads="1"/>
          </p:cNvPicPr>
          <p:nvPr>
            <p:ph sz="half" idx="2"/>
          </p:nvPr>
        </p:nvPicPr>
        <p:blipFill>
          <a:blip r:embed="rId3" cstate="print"/>
          <a:srcRect l="1785" t="5455" r="1785" b="3636"/>
          <a:stretch>
            <a:fillRect/>
          </a:stretch>
        </p:blipFill>
        <p:spPr>
          <a:xfrm>
            <a:off x="4572000" y="1752600"/>
            <a:ext cx="4114800" cy="3810000"/>
          </a:xfrm>
          <a:noFill/>
        </p:spPr>
      </p:pic>
      <p:sp>
        <p:nvSpPr>
          <p:cNvPr id="21509" name="Text Box 8"/>
          <p:cNvSpPr txBox="1">
            <a:spLocks noChangeArrowheads="1"/>
          </p:cNvSpPr>
          <p:nvPr/>
        </p:nvSpPr>
        <p:spPr bwMode="auto">
          <a:xfrm>
            <a:off x="457200" y="6019800"/>
            <a:ext cx="3276600" cy="457200"/>
          </a:xfrm>
          <a:prstGeom prst="rect">
            <a:avLst/>
          </a:prstGeom>
          <a:noFill/>
          <a:ln w="9525">
            <a:noFill/>
            <a:miter lim="800000"/>
            <a:headEnd/>
            <a:tailEnd/>
          </a:ln>
        </p:spPr>
        <p:txBody>
          <a:bodyPr>
            <a:spAutoFit/>
          </a:bodyPr>
          <a:lstStyle/>
          <a:p>
            <a:pPr>
              <a:spcBef>
                <a:spcPct val="50000"/>
              </a:spcBef>
            </a:pPr>
            <a:r>
              <a:rPr lang="en-US"/>
              <a:t>               </a:t>
            </a:r>
            <a:r>
              <a:rPr lang="en-US" sz="2400" b="1" u="sng"/>
              <a:t>Step 1</a:t>
            </a:r>
          </a:p>
        </p:txBody>
      </p:sp>
      <p:sp>
        <p:nvSpPr>
          <p:cNvPr id="21510" name="Text Box 9"/>
          <p:cNvSpPr txBox="1">
            <a:spLocks noChangeArrowheads="1"/>
          </p:cNvSpPr>
          <p:nvPr/>
        </p:nvSpPr>
        <p:spPr bwMode="auto">
          <a:xfrm>
            <a:off x="5562600" y="5943600"/>
            <a:ext cx="2209800" cy="457200"/>
          </a:xfrm>
          <a:prstGeom prst="rect">
            <a:avLst/>
          </a:prstGeom>
          <a:noFill/>
          <a:ln w="9525">
            <a:noFill/>
            <a:miter lim="800000"/>
            <a:headEnd/>
            <a:tailEnd/>
          </a:ln>
        </p:spPr>
        <p:txBody>
          <a:bodyPr>
            <a:spAutoFit/>
          </a:bodyPr>
          <a:lstStyle/>
          <a:p>
            <a:pPr>
              <a:spcBef>
                <a:spcPct val="50000"/>
              </a:spcBef>
            </a:pPr>
            <a:r>
              <a:rPr lang="en-US"/>
              <a:t>         </a:t>
            </a:r>
            <a:r>
              <a:rPr lang="en-US" sz="2400" b="1" u="sng"/>
              <a:t>Step 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INTRODUCTION-</a:t>
            </a:r>
            <a:br>
              <a:rPr lang="en-US" smtClean="0"/>
            </a:br>
            <a:r>
              <a:rPr lang="en-US" smtClean="0"/>
              <a:t>What is clustering?</a:t>
            </a:r>
          </a:p>
        </p:txBody>
      </p:sp>
      <p:sp>
        <p:nvSpPr>
          <p:cNvPr id="5123" name="Rectangle 3"/>
          <p:cNvSpPr>
            <a:spLocks noGrp="1" noChangeArrowheads="1"/>
          </p:cNvSpPr>
          <p:nvPr>
            <p:ph type="body" idx="1"/>
          </p:nvPr>
        </p:nvSpPr>
        <p:spPr/>
        <p:txBody>
          <a:bodyPr/>
          <a:lstStyle/>
          <a:p>
            <a:pPr eaLnBrk="1" hangingPunct="1">
              <a:buFont typeface="Wingdings" pitchFamily="2" charset="2"/>
              <a:buNone/>
            </a:pPr>
            <a:endParaRPr lang="en-US" b="1" smtClean="0"/>
          </a:p>
          <a:p>
            <a:pPr eaLnBrk="1" hangingPunct="1"/>
            <a:r>
              <a:rPr lang="en-US" b="1" smtClean="0"/>
              <a:t>Clustering</a:t>
            </a:r>
            <a:r>
              <a:rPr lang="en-US" smtClean="0"/>
              <a:t> is the </a:t>
            </a:r>
            <a:r>
              <a:rPr lang="en-US" smtClean="0">
                <a:hlinkClick r:id="rId2" tooltip="Statistical classification"/>
              </a:rPr>
              <a:t>classification</a:t>
            </a:r>
            <a:r>
              <a:rPr lang="en-US" smtClean="0"/>
              <a:t> of objects into different groups, or more precisely, the </a:t>
            </a:r>
            <a:r>
              <a:rPr lang="en-US" smtClean="0">
                <a:hlinkClick r:id="rId3" tooltip="Partition of a set"/>
              </a:rPr>
              <a:t>partitioning</a:t>
            </a:r>
            <a:r>
              <a:rPr lang="en-US" smtClean="0"/>
              <a:t> of a </a:t>
            </a:r>
            <a:r>
              <a:rPr lang="en-US" smtClean="0">
                <a:hlinkClick r:id="rId4" tooltip="Data set"/>
              </a:rPr>
              <a:t>data set</a:t>
            </a:r>
            <a:r>
              <a:rPr lang="en-US" smtClean="0"/>
              <a:t> into </a:t>
            </a:r>
            <a:r>
              <a:rPr lang="en-US" smtClean="0">
                <a:hlinkClick r:id="rId5" tooltip="Subset"/>
              </a:rPr>
              <a:t>subsets</a:t>
            </a:r>
            <a:r>
              <a:rPr lang="en-US" smtClean="0"/>
              <a:t> (clusters), so that the data in each subset (ideally) share some common trait - often according to some defined </a:t>
            </a:r>
            <a:r>
              <a:rPr lang="en-US" smtClean="0">
                <a:hlinkClick r:id="rId6" tooltip="Metric (mathematics)"/>
              </a:rPr>
              <a:t>distance measure</a:t>
            </a:r>
            <a:r>
              <a:rPr lang="en-US"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u="sng" smtClean="0"/>
              <a:t>PLOT</a:t>
            </a:r>
          </a:p>
        </p:txBody>
      </p:sp>
      <p:pic>
        <p:nvPicPr>
          <p:cNvPr id="22531" name="Picture 6"/>
          <p:cNvPicPr>
            <a:picLocks noGrp="1" noChangeAspect="1" noChangeArrowheads="1"/>
          </p:cNvPicPr>
          <p:nvPr>
            <p:ph idx="1"/>
          </p:nvPr>
        </p:nvPicPr>
        <p:blipFill>
          <a:blip r:embed="rId2" cstate="print"/>
          <a:srcRect l="4878" t="5661" r="3659" b="3773"/>
          <a:stretch>
            <a:fillRect/>
          </a:stretch>
        </p:blipFill>
        <p:spPr>
          <a:xfrm>
            <a:off x="1828800" y="2286000"/>
            <a:ext cx="5715000" cy="3657600"/>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500" u="sng" smtClean="0"/>
              <a:t>Weaknesses of K-Mean Clustering</a:t>
            </a:r>
            <a:r>
              <a:rPr lang="en-US" sz="3500" smtClean="0"/>
              <a:t/>
            </a:r>
            <a:br>
              <a:rPr lang="en-US" sz="3500" smtClean="0"/>
            </a:br>
            <a:r>
              <a:rPr lang="en-US" sz="3500" smtClean="0"/>
              <a:t> </a:t>
            </a:r>
          </a:p>
        </p:txBody>
      </p:sp>
      <p:sp>
        <p:nvSpPr>
          <p:cNvPr id="34819" name="Rectangle 3"/>
          <p:cNvSpPr>
            <a:spLocks noGrp="1" noChangeArrowheads="1"/>
          </p:cNvSpPr>
          <p:nvPr>
            <p:ph type="body" idx="1"/>
          </p:nvPr>
        </p:nvSpPr>
        <p:spPr>
          <a:xfrm>
            <a:off x="0" y="990600"/>
            <a:ext cx="9144000" cy="5867400"/>
          </a:xfrm>
        </p:spPr>
        <p:txBody>
          <a:bodyPr/>
          <a:lstStyle/>
          <a:p>
            <a:pPr marL="571500" indent="-571500" eaLnBrk="1" hangingPunct="1">
              <a:buFont typeface="Wingdings" pitchFamily="2" charset="2"/>
              <a:buAutoNum type="arabicPeriod"/>
            </a:pPr>
            <a:r>
              <a:rPr lang="en-US" sz="2600" smtClean="0"/>
              <a:t>When the numbers of data are not so many, initial grouping will determine the cluster significantly. </a:t>
            </a:r>
          </a:p>
          <a:p>
            <a:pPr marL="571500" indent="-571500" eaLnBrk="1" hangingPunct="1">
              <a:buFont typeface="Wingdings" pitchFamily="2" charset="2"/>
              <a:buAutoNum type="arabicPeriod"/>
            </a:pPr>
            <a:r>
              <a:rPr lang="en-US" sz="2600" smtClean="0"/>
              <a:t>The number of cluster, K, must be determined before hand. Its disadvantage is that it does not yield the same result with each run, since the resulting clusters depend on the initial random assignments.</a:t>
            </a:r>
          </a:p>
          <a:p>
            <a:pPr marL="571500" indent="-571500" eaLnBrk="1" hangingPunct="1">
              <a:buFont typeface="Wingdings" pitchFamily="2" charset="2"/>
              <a:buAutoNum type="arabicPeriod"/>
            </a:pPr>
            <a:r>
              <a:rPr lang="en-US" sz="2600" smtClean="0"/>
              <a:t>We never know the real cluster, using the same data, because if it is inputted in a different order it may produce different cluster if the number of data is few. </a:t>
            </a:r>
          </a:p>
          <a:p>
            <a:pPr marL="571500" indent="-571500" eaLnBrk="1" hangingPunct="1">
              <a:buFont typeface="Wingdings" pitchFamily="2" charset="2"/>
              <a:buAutoNum type="arabicPeriod"/>
            </a:pPr>
            <a:r>
              <a:rPr lang="en-US" sz="2600" smtClean="0"/>
              <a:t>It is sensitive to initial condition. Different initial condition may produce different result of cluster. The algorithm may be trapped in the </a:t>
            </a:r>
            <a:r>
              <a:rPr lang="en-US" sz="2600" i="1" u="sng" smtClean="0"/>
              <a:t>local optimum</a:t>
            </a:r>
            <a:r>
              <a:rPr lang="en-US" sz="260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u="sng" smtClean="0"/>
              <a:t>Applications of K-Mean Clustering</a:t>
            </a:r>
          </a:p>
        </p:txBody>
      </p:sp>
      <p:sp>
        <p:nvSpPr>
          <p:cNvPr id="35843" name="Rectangle 3"/>
          <p:cNvSpPr>
            <a:spLocks noGrp="1" noChangeArrowheads="1"/>
          </p:cNvSpPr>
          <p:nvPr>
            <p:ph type="body" idx="1"/>
          </p:nvPr>
        </p:nvSpPr>
        <p:spPr>
          <a:xfrm>
            <a:off x="0" y="1447800"/>
            <a:ext cx="9144000" cy="5410200"/>
          </a:xfrm>
        </p:spPr>
        <p:txBody>
          <a:bodyPr/>
          <a:lstStyle/>
          <a:p>
            <a:pPr eaLnBrk="1" hangingPunct="1"/>
            <a:r>
              <a:rPr lang="en-US" smtClean="0"/>
              <a:t>It is relatively </a:t>
            </a:r>
            <a:r>
              <a:rPr lang="en-US" i="1" smtClean="0"/>
              <a:t>efficient and fast.</a:t>
            </a:r>
            <a:r>
              <a:rPr lang="en-US" smtClean="0"/>
              <a:t> It computes result at </a:t>
            </a:r>
            <a:r>
              <a:rPr lang="en-US" b="1" smtClean="0"/>
              <a:t>O(tkn), </a:t>
            </a:r>
            <a:r>
              <a:rPr lang="en-US" smtClean="0"/>
              <a:t>where n is number of objects or points, k is number of clusters and t is number of iterations. </a:t>
            </a:r>
          </a:p>
          <a:p>
            <a:pPr eaLnBrk="1" hangingPunct="1"/>
            <a:r>
              <a:rPr lang="en-US" smtClean="0"/>
              <a:t>k-means clustering can be applied to </a:t>
            </a:r>
            <a:r>
              <a:rPr lang="en-US" i="1" smtClean="0"/>
              <a:t>machine learning or data mining</a:t>
            </a:r>
          </a:p>
          <a:p>
            <a:pPr eaLnBrk="1" hangingPunct="1"/>
            <a:r>
              <a:rPr lang="en-US" i="1" smtClean="0"/>
              <a:t>Used on acoustic data in speech understanding to convert waveforms into one of k categories (known as Vector Quantization or Image Segmentation).</a:t>
            </a:r>
          </a:p>
          <a:p>
            <a:pPr eaLnBrk="1" hangingPunct="1"/>
            <a:r>
              <a:rPr lang="en-US" i="1" smtClean="0"/>
              <a:t>Also used for choosing color palettes on old fashioned graphical display devices and Image Quantization.</a:t>
            </a:r>
            <a:r>
              <a:rPr lang="en-US" smtClean="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u="sng" smtClean="0"/>
              <a:t>CONCLUSION</a:t>
            </a:r>
          </a:p>
        </p:txBody>
      </p:sp>
      <p:sp>
        <p:nvSpPr>
          <p:cNvPr id="36867" name="Rectangle 3"/>
          <p:cNvSpPr>
            <a:spLocks noGrp="1" noChangeArrowheads="1"/>
          </p:cNvSpPr>
          <p:nvPr>
            <p:ph type="body" idx="1"/>
          </p:nvPr>
        </p:nvSpPr>
        <p:spPr/>
        <p:txBody>
          <a:bodyPr/>
          <a:lstStyle/>
          <a:p>
            <a:pPr eaLnBrk="1" hangingPunct="1"/>
            <a:r>
              <a:rPr lang="en-US" i="1" smtClean="0"/>
              <a:t>K-means algorithm is </a:t>
            </a:r>
            <a:r>
              <a:rPr lang="en-US" smtClean="0"/>
              <a:t>useful for undirected knowledge discovery and is relatively simple. K-means has found wide spread usage in lot of fields, ranging from unsupervised learning of neural network, Pattern recognitions, Classification analysis, Artificial intelligence, image processing, machine vision, and many others.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u="sng" smtClean="0"/>
              <a:t>References</a:t>
            </a:r>
          </a:p>
        </p:txBody>
      </p:sp>
      <p:sp>
        <p:nvSpPr>
          <p:cNvPr id="37891" name="Rectangle 3"/>
          <p:cNvSpPr>
            <a:spLocks noGrp="1" noChangeArrowheads="1"/>
          </p:cNvSpPr>
          <p:nvPr>
            <p:ph type="body" idx="1"/>
          </p:nvPr>
        </p:nvSpPr>
        <p:spPr>
          <a:xfrm>
            <a:off x="0" y="1719263"/>
            <a:ext cx="9144000" cy="5138737"/>
          </a:xfrm>
        </p:spPr>
        <p:txBody>
          <a:bodyPr/>
          <a:lstStyle/>
          <a:p>
            <a:pPr marL="571500" indent="-571500" eaLnBrk="1" hangingPunct="1">
              <a:lnSpc>
                <a:spcPct val="80000"/>
              </a:lnSpc>
            </a:pPr>
            <a:r>
              <a:rPr lang="en-US" sz="1700" smtClean="0">
                <a:hlinkClick r:id="rId2" tooltip="http://home.dei.polimi.it/matteucc/Clustering/tutorial_html/"/>
              </a:rPr>
              <a:t>Tutorial</a:t>
            </a:r>
            <a:r>
              <a:rPr lang="en-US" sz="1700" smtClean="0"/>
              <a:t> - Tutorial with introduction of Clustering Algorithms (k-means, fuzzy-c-means, hierarchical, mixture of gaussians) + some interactive demos (java applets).</a:t>
            </a:r>
          </a:p>
          <a:p>
            <a:pPr marL="571500" indent="-571500" eaLnBrk="1" hangingPunct="1">
              <a:lnSpc>
                <a:spcPct val="80000"/>
              </a:lnSpc>
            </a:pPr>
            <a:endParaRPr lang="en-US" sz="1700" smtClean="0"/>
          </a:p>
          <a:p>
            <a:pPr marL="571500" indent="-571500" eaLnBrk="1" hangingPunct="1">
              <a:lnSpc>
                <a:spcPct val="80000"/>
              </a:lnSpc>
            </a:pPr>
            <a:r>
              <a:rPr lang="en-US" sz="1700" smtClean="0"/>
              <a:t>Digital Image Processing and Analysis-byB.Chanda and D.Dutta Majumdar.</a:t>
            </a:r>
          </a:p>
          <a:p>
            <a:pPr marL="571500" indent="-571500" eaLnBrk="1" hangingPunct="1">
              <a:lnSpc>
                <a:spcPct val="80000"/>
              </a:lnSpc>
            </a:pPr>
            <a:endParaRPr lang="en-US" sz="1700" smtClean="0"/>
          </a:p>
          <a:p>
            <a:pPr marL="571500" indent="-571500" eaLnBrk="1" hangingPunct="1">
              <a:lnSpc>
                <a:spcPct val="80000"/>
              </a:lnSpc>
            </a:pPr>
            <a:r>
              <a:rPr lang="en-US" sz="1700" smtClean="0"/>
              <a:t>H. Zha, C. Ding, M. Gu, X. He and H.D. Simon. "Spectral Relaxation for K-means Clustering", Neural Information Processing Systems vol.14 (NIPS 2001). pp. 1057-1064, Vancouver, Canada. Dec. 2001. </a:t>
            </a:r>
          </a:p>
          <a:p>
            <a:pPr marL="571500" indent="-571500" eaLnBrk="1" hangingPunct="1">
              <a:lnSpc>
                <a:spcPct val="80000"/>
              </a:lnSpc>
            </a:pPr>
            <a:endParaRPr lang="en-US" sz="1700" smtClean="0"/>
          </a:p>
          <a:p>
            <a:pPr marL="571500" indent="-571500" eaLnBrk="1" hangingPunct="1">
              <a:lnSpc>
                <a:spcPct val="80000"/>
              </a:lnSpc>
            </a:pPr>
            <a:r>
              <a:rPr lang="en-US" sz="1700" smtClean="0"/>
              <a:t>J. A. Hartigan (1975) "Clustering Algorithms". Wiley. </a:t>
            </a:r>
          </a:p>
          <a:p>
            <a:pPr marL="571500" indent="-571500" eaLnBrk="1" hangingPunct="1">
              <a:lnSpc>
                <a:spcPct val="80000"/>
              </a:lnSpc>
            </a:pPr>
            <a:endParaRPr lang="en-US" sz="1700" smtClean="0"/>
          </a:p>
          <a:p>
            <a:pPr marL="571500" indent="-571500" eaLnBrk="1" hangingPunct="1">
              <a:lnSpc>
                <a:spcPct val="80000"/>
              </a:lnSpc>
            </a:pPr>
            <a:r>
              <a:rPr lang="en-US" sz="1700" smtClean="0"/>
              <a:t>J. A. Hartigan and M. A. Wong (1979) "A K-Means Clustering Algorithm", Applied Statistics, Vol. 28, No. 1, p100-108. </a:t>
            </a:r>
            <a:endParaRPr lang="en-US" sz="1700" smtClean="0">
              <a:hlinkClick r:id="rId3" tooltip="http://www.stanford.edu/~darthur"/>
            </a:endParaRPr>
          </a:p>
          <a:p>
            <a:pPr marL="571500" indent="-571500" eaLnBrk="1" hangingPunct="1">
              <a:lnSpc>
                <a:spcPct val="80000"/>
              </a:lnSpc>
            </a:pPr>
            <a:endParaRPr lang="en-US" sz="1700" smtClean="0">
              <a:hlinkClick r:id="rId3" tooltip="http://www.stanford.edu/~darthur"/>
            </a:endParaRPr>
          </a:p>
          <a:p>
            <a:pPr marL="571500" indent="-571500" eaLnBrk="1" hangingPunct="1">
              <a:lnSpc>
                <a:spcPct val="80000"/>
              </a:lnSpc>
            </a:pPr>
            <a:r>
              <a:rPr lang="en-US" sz="1700" smtClean="0">
                <a:hlinkClick r:id="rId3" tooltip="http://www.stanford.edu/~darthur"/>
              </a:rPr>
              <a:t>D. Arthur</a:t>
            </a:r>
            <a:r>
              <a:rPr lang="en-US" sz="1700" smtClean="0"/>
              <a:t>, </a:t>
            </a:r>
            <a:r>
              <a:rPr lang="en-US" sz="1700" smtClean="0">
                <a:hlinkClick r:id="rId4" tooltip="http://www.stanford.edu/~sergeiv"/>
              </a:rPr>
              <a:t>S. Vassilvitskii</a:t>
            </a:r>
            <a:r>
              <a:rPr lang="en-US" sz="1700" smtClean="0"/>
              <a:t> (2006): "How Slow is the k-means Method?," </a:t>
            </a:r>
          </a:p>
          <a:p>
            <a:pPr marL="571500" indent="-571500" eaLnBrk="1" hangingPunct="1">
              <a:lnSpc>
                <a:spcPct val="80000"/>
              </a:lnSpc>
            </a:pPr>
            <a:endParaRPr lang="en-US" sz="1700" smtClean="0"/>
          </a:p>
          <a:p>
            <a:pPr marL="571500" indent="-571500" eaLnBrk="1" hangingPunct="1">
              <a:lnSpc>
                <a:spcPct val="80000"/>
              </a:lnSpc>
            </a:pPr>
            <a:r>
              <a:rPr lang="en-US" sz="1700" smtClean="0"/>
              <a:t>D. Arthur, S. Vassilvitskii: </a:t>
            </a:r>
            <a:r>
              <a:rPr lang="en-US" sz="1700" smtClean="0">
                <a:hlinkClick r:id="rId5" tooltip="http://www.stanford.edu/~darthur/kMeansPlusPlus.pdf"/>
              </a:rPr>
              <a:t>"k-means++ The Advantages of Careful Seeding"</a:t>
            </a:r>
            <a:r>
              <a:rPr lang="en-US" sz="1700" smtClean="0"/>
              <a:t> 2007 Symposium on Discrete Algorithms (SODA).</a:t>
            </a:r>
          </a:p>
          <a:p>
            <a:pPr marL="571500" indent="-571500" eaLnBrk="1" hangingPunct="1">
              <a:lnSpc>
                <a:spcPct val="80000"/>
              </a:lnSpc>
            </a:pPr>
            <a:endParaRPr lang="en-US" sz="1700" smtClean="0"/>
          </a:p>
          <a:p>
            <a:pPr marL="571500" indent="-571500" eaLnBrk="1" hangingPunct="1">
              <a:lnSpc>
                <a:spcPct val="80000"/>
              </a:lnSpc>
            </a:pPr>
            <a:r>
              <a:rPr lang="en-US" sz="1700" smtClean="0"/>
              <a:t>www.wikipedia.com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u="sng" smtClean="0"/>
              <a:t>Types of clustering</a:t>
            </a:r>
            <a:r>
              <a:rPr lang="en-US" smtClean="0"/>
              <a:t>:</a:t>
            </a:r>
            <a:br>
              <a:rPr lang="en-US" smtClean="0"/>
            </a:br>
            <a:endParaRPr lang="en-US" smtClean="0"/>
          </a:p>
        </p:txBody>
      </p:sp>
      <p:sp>
        <p:nvSpPr>
          <p:cNvPr id="6147" name="Rectangle 3"/>
          <p:cNvSpPr>
            <a:spLocks noGrp="1" noChangeArrowheads="1"/>
          </p:cNvSpPr>
          <p:nvPr>
            <p:ph type="body" idx="1"/>
          </p:nvPr>
        </p:nvSpPr>
        <p:spPr>
          <a:xfrm>
            <a:off x="0" y="990600"/>
            <a:ext cx="9144000" cy="5638800"/>
          </a:xfrm>
        </p:spPr>
        <p:txBody>
          <a:bodyPr/>
          <a:lstStyle/>
          <a:p>
            <a:pPr marL="571500" indent="-571500" eaLnBrk="1" hangingPunct="1">
              <a:buFont typeface="Wingdings" pitchFamily="2" charset="2"/>
              <a:buAutoNum type="arabicPeriod"/>
            </a:pPr>
            <a:r>
              <a:rPr lang="en-US" sz="2400" b="1" u="sng" smtClean="0"/>
              <a:t>Hierarchical algorithms</a:t>
            </a:r>
            <a:r>
              <a:rPr lang="en-US" sz="2400" smtClean="0"/>
              <a:t>: these find successive clusters     </a:t>
            </a:r>
          </a:p>
          <a:p>
            <a:pPr marL="571500" indent="-571500" eaLnBrk="1" hangingPunct="1">
              <a:buFont typeface="Wingdings" pitchFamily="2" charset="2"/>
              <a:buNone/>
            </a:pPr>
            <a:r>
              <a:rPr lang="en-US" sz="2400" smtClean="0"/>
              <a:t>	using previously established clusters.                                               </a:t>
            </a:r>
          </a:p>
          <a:p>
            <a:pPr marL="571500" indent="-571500" eaLnBrk="1" hangingPunct="1">
              <a:buFont typeface="Wingdings" pitchFamily="2" charset="2"/>
              <a:buNone/>
            </a:pPr>
            <a:r>
              <a:rPr lang="en-US" sz="2400" smtClean="0"/>
              <a:t>	1. </a:t>
            </a:r>
            <a:r>
              <a:rPr lang="en-US" sz="2400" u="sng" smtClean="0"/>
              <a:t>Agglomerative ("bottom-up")</a:t>
            </a:r>
            <a:r>
              <a:rPr lang="en-US" sz="2400" smtClean="0"/>
              <a:t>: Agglomerative algorithms 	begin with each element as a separate cluster and 	merge them into successively larger clusters. </a:t>
            </a:r>
            <a:endParaRPr lang="en-US" sz="2400" i="1" smtClean="0"/>
          </a:p>
          <a:p>
            <a:pPr marL="571500" indent="-571500" eaLnBrk="1" hangingPunct="1">
              <a:buFont typeface="Wingdings" pitchFamily="2" charset="2"/>
              <a:buNone/>
            </a:pPr>
            <a:r>
              <a:rPr lang="en-US" sz="2400" i="1" smtClean="0"/>
              <a:t>	</a:t>
            </a:r>
            <a:r>
              <a:rPr lang="en-US" sz="2400" smtClean="0"/>
              <a:t>2. </a:t>
            </a:r>
            <a:r>
              <a:rPr lang="en-US" sz="2400" u="sng" smtClean="0"/>
              <a:t>Divisive ("top-down")</a:t>
            </a:r>
            <a:r>
              <a:rPr lang="en-US" sz="2400" smtClean="0"/>
              <a:t>: Divisive algorithms 	begin with 	the whole set and proceed to divide it into successively 	smaller clusters.</a:t>
            </a:r>
          </a:p>
          <a:p>
            <a:pPr marL="571500" indent="-571500" eaLnBrk="1" hangingPunct="1">
              <a:buFont typeface="Wingdings" pitchFamily="2" charset="2"/>
              <a:buNone/>
            </a:pPr>
            <a:r>
              <a:rPr lang="en-US" sz="2400" b="1" smtClean="0"/>
              <a:t>2. </a:t>
            </a:r>
            <a:r>
              <a:rPr lang="en-US" sz="2400" b="1" u="sng" smtClean="0"/>
              <a:t>Partitional clustering</a:t>
            </a:r>
            <a:r>
              <a:rPr lang="en-US" sz="2400" b="1" smtClean="0"/>
              <a:t>: </a:t>
            </a:r>
            <a:r>
              <a:rPr lang="en-US" sz="2400" smtClean="0"/>
              <a:t>Partitional algorithms determine all clusters at once.  They include:</a:t>
            </a:r>
          </a:p>
          <a:p>
            <a:pPr marL="914400" lvl="1" indent="-569913" eaLnBrk="1" hangingPunct="1"/>
            <a:r>
              <a:rPr lang="en-US" sz="2800" b="1" i="1" smtClean="0"/>
              <a:t>K</a:t>
            </a:r>
            <a:r>
              <a:rPr lang="en-US" sz="2800" b="1" smtClean="0"/>
              <a:t>-means and derivatives</a:t>
            </a:r>
          </a:p>
          <a:p>
            <a:pPr marL="914400" lvl="1" indent="-569913" eaLnBrk="1" hangingPunct="1"/>
            <a:r>
              <a:rPr lang="en-US" sz="2400" smtClean="0"/>
              <a:t>Fuzzy </a:t>
            </a:r>
            <a:r>
              <a:rPr lang="en-US" sz="2400" i="1" smtClean="0"/>
              <a:t>c</a:t>
            </a:r>
            <a:r>
              <a:rPr lang="en-US" sz="2400" smtClean="0"/>
              <a:t>-means clustering</a:t>
            </a:r>
          </a:p>
          <a:p>
            <a:pPr marL="914400" lvl="1" indent="-569913" eaLnBrk="1" hangingPunct="1"/>
            <a:r>
              <a:rPr lang="en-US" sz="2400" smtClean="0"/>
              <a:t>QT clustering algorithm</a:t>
            </a:r>
          </a:p>
          <a:p>
            <a:pPr marL="571500" indent="-571500" eaLnBrk="1" hangingPunct="1">
              <a:buFont typeface="Symbol" pitchFamily="18" charset="2"/>
              <a:buNone/>
            </a:pPr>
            <a:endParaRPr lang="en-US" sz="2400" smtClean="0"/>
          </a:p>
          <a:p>
            <a:pPr marL="571500" indent="-571500" eaLnBrk="1" hangingPunct="1">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u="sng" smtClean="0"/>
              <a:t>Common Distance measures</a:t>
            </a:r>
            <a:r>
              <a:rPr lang="en-US" smtClean="0"/>
              <a:t>:</a:t>
            </a:r>
            <a:br>
              <a:rPr lang="en-US" smtClean="0"/>
            </a:br>
            <a:endParaRPr lang="en-US" smtClean="0"/>
          </a:p>
        </p:txBody>
      </p:sp>
      <p:sp>
        <p:nvSpPr>
          <p:cNvPr id="7171" name="Rectangle 3"/>
          <p:cNvSpPr>
            <a:spLocks noGrp="1" noChangeArrowheads="1"/>
          </p:cNvSpPr>
          <p:nvPr>
            <p:ph type="body" idx="1"/>
          </p:nvPr>
        </p:nvSpPr>
        <p:spPr>
          <a:xfrm>
            <a:off x="0" y="1600200"/>
            <a:ext cx="9144000" cy="5257800"/>
          </a:xfrm>
        </p:spPr>
        <p:txBody>
          <a:bodyPr/>
          <a:lstStyle/>
          <a:p>
            <a:pPr eaLnBrk="1" hangingPunct="1">
              <a:lnSpc>
                <a:spcPct val="90000"/>
              </a:lnSpc>
            </a:pPr>
            <a:r>
              <a:rPr lang="en-US" sz="2600" i="1" smtClean="0"/>
              <a:t>Distance measure</a:t>
            </a:r>
            <a:r>
              <a:rPr lang="en-US" sz="2600" smtClean="0"/>
              <a:t> will determine how the </a:t>
            </a:r>
            <a:r>
              <a:rPr lang="en-US" sz="2600" i="1" smtClean="0"/>
              <a:t>similarity</a:t>
            </a:r>
            <a:r>
              <a:rPr lang="en-US" sz="2600" smtClean="0"/>
              <a:t> of two elements is calculated and it will influence the shape of the clusters.</a:t>
            </a:r>
          </a:p>
          <a:p>
            <a:pPr eaLnBrk="1" hangingPunct="1">
              <a:lnSpc>
                <a:spcPct val="90000"/>
              </a:lnSpc>
              <a:buFont typeface="Wingdings" pitchFamily="2" charset="2"/>
              <a:buNone/>
            </a:pPr>
            <a:r>
              <a:rPr lang="en-US" sz="2600" smtClean="0"/>
              <a:t>	They include:</a:t>
            </a:r>
          </a:p>
          <a:p>
            <a:pPr eaLnBrk="1" hangingPunct="1">
              <a:lnSpc>
                <a:spcPct val="90000"/>
              </a:lnSpc>
              <a:buFont typeface="Wingdings" pitchFamily="2" charset="2"/>
              <a:buNone/>
            </a:pPr>
            <a:r>
              <a:rPr lang="en-US" sz="2600" smtClean="0"/>
              <a:t>1. The </a:t>
            </a:r>
            <a:r>
              <a:rPr lang="en-US" sz="2600" u="sng" smtClean="0">
                <a:hlinkClick r:id="rId2" tooltip="Euclidean distance"/>
              </a:rPr>
              <a:t>Euclidean distance</a:t>
            </a:r>
            <a:r>
              <a:rPr lang="en-US" sz="2600" smtClean="0"/>
              <a:t> (also called 2-norm distance) is given by: </a:t>
            </a:r>
          </a:p>
          <a:p>
            <a:pPr eaLnBrk="1" hangingPunct="1">
              <a:lnSpc>
                <a:spcPct val="90000"/>
              </a:lnSpc>
              <a:buFont typeface="Wingdings" pitchFamily="2" charset="2"/>
              <a:buNone/>
            </a:pPr>
            <a:endParaRPr lang="en-US" sz="2600" smtClean="0"/>
          </a:p>
          <a:p>
            <a:pPr eaLnBrk="1" hangingPunct="1">
              <a:lnSpc>
                <a:spcPct val="90000"/>
              </a:lnSpc>
              <a:buFont typeface="Wingdings" pitchFamily="2" charset="2"/>
              <a:buNone/>
            </a:pPr>
            <a:endParaRPr lang="en-US" sz="2600" smtClean="0"/>
          </a:p>
          <a:p>
            <a:pPr eaLnBrk="1" hangingPunct="1">
              <a:lnSpc>
                <a:spcPct val="90000"/>
              </a:lnSpc>
              <a:buFont typeface="Wingdings" pitchFamily="2" charset="2"/>
              <a:buNone/>
            </a:pPr>
            <a:r>
              <a:rPr lang="en-US" sz="2600" smtClean="0"/>
              <a:t>2. The </a:t>
            </a:r>
            <a:r>
              <a:rPr lang="en-US" sz="2600" u="sng" smtClean="0">
                <a:hlinkClick r:id="rId3" tooltip="Manhattan distance"/>
              </a:rPr>
              <a:t>Manhattan distance</a:t>
            </a:r>
            <a:r>
              <a:rPr lang="en-US" sz="2600" smtClean="0"/>
              <a:t> (also called taxicab norm or 1-norm) is given by:</a:t>
            </a:r>
          </a:p>
          <a:p>
            <a:pPr eaLnBrk="1" hangingPunct="1">
              <a:lnSpc>
                <a:spcPct val="90000"/>
              </a:lnSpc>
              <a:buFont typeface="Wingdings" pitchFamily="2" charset="2"/>
              <a:buNone/>
            </a:pPr>
            <a:endParaRPr lang="en-US" sz="2600" smtClean="0"/>
          </a:p>
          <a:p>
            <a:pPr algn="just" eaLnBrk="1" hangingPunct="1">
              <a:lnSpc>
                <a:spcPct val="90000"/>
              </a:lnSpc>
              <a:buFont typeface="Wingdings" pitchFamily="2" charset="2"/>
              <a:buNone/>
            </a:pPr>
            <a:r>
              <a:rPr lang="en-US" sz="2600" smtClean="0"/>
              <a:t> </a:t>
            </a:r>
          </a:p>
        </p:txBody>
      </p:sp>
      <p:pic>
        <p:nvPicPr>
          <p:cNvPr id="7172" name="Picture 4"/>
          <p:cNvPicPr>
            <a:picLocks noChangeAspect="1" noChangeArrowheads="1"/>
          </p:cNvPicPr>
          <p:nvPr/>
        </p:nvPicPr>
        <p:blipFill>
          <a:blip r:embed="rId4" cstate="print"/>
          <a:srcRect/>
          <a:stretch>
            <a:fillRect/>
          </a:stretch>
        </p:blipFill>
        <p:spPr bwMode="auto">
          <a:xfrm>
            <a:off x="1524000" y="5638800"/>
            <a:ext cx="3200400" cy="838200"/>
          </a:xfrm>
          <a:prstGeom prst="rect">
            <a:avLst/>
          </a:prstGeom>
          <a:noFill/>
          <a:ln w="9525">
            <a:noFill/>
            <a:miter lim="800000"/>
            <a:headEnd/>
            <a:tailEnd/>
          </a:ln>
        </p:spPr>
      </p:pic>
      <p:pic>
        <p:nvPicPr>
          <p:cNvPr id="7173" name="Picture 5"/>
          <p:cNvPicPr>
            <a:picLocks noChangeAspect="1" noChangeArrowheads="1"/>
          </p:cNvPicPr>
          <p:nvPr/>
        </p:nvPicPr>
        <p:blipFill>
          <a:blip r:embed="rId5" cstate="print"/>
          <a:srcRect/>
          <a:stretch>
            <a:fillRect/>
          </a:stretch>
        </p:blipFill>
        <p:spPr bwMode="auto">
          <a:xfrm>
            <a:off x="2133600" y="3733800"/>
            <a:ext cx="25908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228600" y="533400"/>
            <a:ext cx="8915400" cy="6324600"/>
          </a:xfrm>
        </p:spPr>
        <p:txBody>
          <a:bodyPr/>
          <a:lstStyle/>
          <a:p>
            <a:pPr algn="just" eaLnBrk="1" hangingPunct="1">
              <a:buSzTx/>
              <a:buFont typeface="Symbol" pitchFamily="18" charset="2"/>
              <a:buNone/>
            </a:pPr>
            <a:r>
              <a:rPr lang="en-US" smtClean="0"/>
              <a:t>3.The</a:t>
            </a:r>
            <a:r>
              <a:rPr lang="en-US" u="sng" smtClean="0"/>
              <a:t> </a:t>
            </a:r>
            <a:r>
              <a:rPr lang="en-US" u="sng" smtClean="0">
                <a:hlinkClick r:id="rId2" tooltip="Maximum norm"/>
              </a:rPr>
              <a:t>maximum norm</a:t>
            </a:r>
            <a:r>
              <a:rPr lang="en-US" smtClean="0"/>
              <a:t> is given by:</a:t>
            </a:r>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r>
              <a:rPr lang="en-US" smtClean="0"/>
              <a:t>4. The</a:t>
            </a:r>
            <a:r>
              <a:rPr lang="en-US" u="sng" smtClean="0"/>
              <a:t> </a:t>
            </a:r>
            <a:r>
              <a:rPr lang="en-US" u="sng" smtClean="0">
                <a:hlinkClick r:id="rId3" tooltip="Mahalanobis distance"/>
              </a:rPr>
              <a:t>Mahalanobis distance</a:t>
            </a:r>
            <a:r>
              <a:rPr lang="en-US" smtClean="0"/>
              <a:t> corrects data for different scales and correlations in the variables. </a:t>
            </a:r>
          </a:p>
          <a:p>
            <a:pPr eaLnBrk="1" hangingPunct="1">
              <a:buFont typeface="Wingdings" pitchFamily="2" charset="2"/>
              <a:buNone/>
            </a:pPr>
            <a:r>
              <a:rPr lang="en-US" smtClean="0"/>
              <a:t>5. </a:t>
            </a:r>
            <a:r>
              <a:rPr lang="en-US" u="sng" smtClean="0">
                <a:hlinkClick r:id="rId4" tooltip="Inner product space"/>
              </a:rPr>
              <a:t>Inner product space</a:t>
            </a:r>
            <a:r>
              <a:rPr lang="en-US" smtClean="0"/>
              <a:t>: The angle between two vectors can be used as a distance measure when clustering high dimensional data </a:t>
            </a:r>
          </a:p>
          <a:p>
            <a:pPr eaLnBrk="1" hangingPunct="1">
              <a:buFont typeface="Wingdings" pitchFamily="2" charset="2"/>
              <a:buNone/>
            </a:pPr>
            <a:r>
              <a:rPr lang="en-US" smtClean="0"/>
              <a:t>6. </a:t>
            </a:r>
            <a:r>
              <a:rPr lang="en-US" u="sng" smtClean="0">
                <a:hlinkClick r:id="rId5" tooltip="Hamming distance"/>
              </a:rPr>
              <a:t>Hamming distance</a:t>
            </a:r>
            <a:r>
              <a:rPr lang="en-US" smtClean="0"/>
              <a:t> (sometimes edit distance) measures the minimum number of substitutions required to change one member into another. </a:t>
            </a:r>
          </a:p>
          <a:p>
            <a:pPr algn="just" eaLnBrk="1" hangingPunct="1">
              <a:buSzTx/>
              <a:buFont typeface="Symbol" pitchFamily="18" charset="2"/>
              <a:buChar char=""/>
            </a:pPr>
            <a:endParaRPr lang="en-US" smtClean="0"/>
          </a:p>
        </p:txBody>
      </p:sp>
      <p:pic>
        <p:nvPicPr>
          <p:cNvPr id="8195" name="Picture 4"/>
          <p:cNvPicPr>
            <a:picLocks noChangeAspect="1" noChangeArrowheads="1"/>
          </p:cNvPicPr>
          <p:nvPr/>
        </p:nvPicPr>
        <p:blipFill>
          <a:blip r:embed="rId6" cstate="print"/>
          <a:srcRect/>
          <a:stretch>
            <a:fillRect/>
          </a:stretch>
        </p:blipFill>
        <p:spPr bwMode="auto">
          <a:xfrm>
            <a:off x="1295400" y="1295400"/>
            <a:ext cx="2590800"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800" smtClean="0"/>
              <a:t>K-MEANS CLUSTERING</a:t>
            </a:r>
          </a:p>
        </p:txBody>
      </p:sp>
      <p:sp>
        <p:nvSpPr>
          <p:cNvPr id="9219" name="Rectangle 3"/>
          <p:cNvSpPr>
            <a:spLocks noGrp="1" noChangeArrowheads="1"/>
          </p:cNvSpPr>
          <p:nvPr>
            <p:ph type="body" idx="1"/>
          </p:nvPr>
        </p:nvSpPr>
        <p:spPr>
          <a:xfrm>
            <a:off x="0" y="1719263"/>
            <a:ext cx="9144000" cy="5138737"/>
          </a:xfrm>
        </p:spPr>
        <p:txBody>
          <a:bodyPr/>
          <a:lstStyle/>
          <a:p>
            <a:pPr eaLnBrk="1" hangingPunct="1"/>
            <a:r>
              <a:rPr lang="en-US" smtClean="0"/>
              <a:t>The </a:t>
            </a:r>
            <a:r>
              <a:rPr lang="en-US" b="1" smtClean="0"/>
              <a:t>k-means algorithm</a:t>
            </a:r>
            <a:r>
              <a:rPr lang="en-US" smtClean="0"/>
              <a:t> is an algorithm to </a:t>
            </a:r>
            <a:r>
              <a:rPr lang="en-US" smtClean="0">
                <a:hlinkClick r:id="rId2" tooltip="Data clustering"/>
              </a:rPr>
              <a:t>cluster</a:t>
            </a:r>
            <a:r>
              <a:rPr lang="en-US" smtClean="0"/>
              <a:t> </a:t>
            </a:r>
            <a:r>
              <a:rPr lang="en-US" i="1" smtClean="0"/>
              <a:t>n</a:t>
            </a:r>
            <a:r>
              <a:rPr lang="en-US" smtClean="0"/>
              <a:t> objects based on attributes into </a:t>
            </a:r>
            <a:r>
              <a:rPr lang="en-US" i="1" smtClean="0"/>
              <a:t>k</a:t>
            </a:r>
            <a:r>
              <a:rPr lang="en-US" smtClean="0"/>
              <a:t> </a:t>
            </a:r>
            <a:r>
              <a:rPr lang="en-US" smtClean="0">
                <a:hlinkClick r:id="rId3" tooltip="Partition of a set"/>
              </a:rPr>
              <a:t>partitions</a:t>
            </a:r>
            <a:r>
              <a:rPr lang="en-US" smtClean="0"/>
              <a:t>, where </a:t>
            </a:r>
            <a:r>
              <a:rPr lang="en-US" i="1" smtClean="0"/>
              <a:t>k</a:t>
            </a:r>
            <a:r>
              <a:rPr lang="en-US" smtClean="0"/>
              <a:t> &lt; </a:t>
            </a:r>
            <a:r>
              <a:rPr lang="en-US" i="1" smtClean="0"/>
              <a:t>n</a:t>
            </a:r>
            <a:r>
              <a:rPr lang="en-US" smtClean="0"/>
              <a:t>. </a:t>
            </a:r>
          </a:p>
          <a:p>
            <a:pPr eaLnBrk="1" hangingPunct="1"/>
            <a:r>
              <a:rPr lang="en-US" smtClean="0"/>
              <a:t>It is similar to the </a:t>
            </a:r>
            <a:r>
              <a:rPr lang="en-US" smtClean="0">
                <a:hlinkClick r:id="rId4" tooltip="Expectation-maximization algorithm"/>
              </a:rPr>
              <a:t>expectation-maximization algorithm</a:t>
            </a:r>
            <a:r>
              <a:rPr lang="en-US" smtClean="0"/>
              <a:t> for mixtures of </a:t>
            </a:r>
            <a:r>
              <a:rPr lang="en-US" smtClean="0">
                <a:hlinkClick r:id="rId5" tooltip="Gaussian distribution"/>
              </a:rPr>
              <a:t>Gaussians</a:t>
            </a:r>
            <a:r>
              <a:rPr lang="en-US" smtClean="0"/>
              <a:t> in that they both attempt to find the centers of natural clusters in the data. </a:t>
            </a:r>
          </a:p>
          <a:p>
            <a:pPr eaLnBrk="1" hangingPunct="1"/>
            <a:r>
              <a:rPr lang="en-US" smtClean="0"/>
              <a:t>It assumes that the object attributes form a </a:t>
            </a:r>
            <a:r>
              <a:rPr lang="en-US" smtClean="0">
                <a:hlinkClick r:id="rId6" tooltip="Vector space"/>
              </a:rPr>
              <a:t>vector space</a:t>
            </a:r>
            <a:r>
              <a:rPr lang="en-US" smtClean="0"/>
              <a:t>. </a:t>
            </a:r>
          </a:p>
          <a:p>
            <a:pPr eaLnBrk="1" hangingPunct="1"/>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eaLnBrk="1" hangingPunct="1">
              <a:lnSpc>
                <a:spcPct val="90000"/>
              </a:lnSpc>
            </a:pPr>
            <a:r>
              <a:rPr lang="en-US" smtClean="0"/>
              <a:t>An algorithm for partitioning (or clustering) N data points into K disjoint subsets S</a:t>
            </a:r>
            <a:r>
              <a:rPr lang="en-US" baseline="-25000" smtClean="0"/>
              <a:t>j</a:t>
            </a:r>
            <a:r>
              <a:rPr lang="en-US" smtClean="0"/>
              <a:t> containing data points so as to minimize the sum-of-squares criterion </a:t>
            </a:r>
          </a:p>
          <a:p>
            <a:pPr eaLnBrk="1" hangingPunct="1">
              <a:lnSpc>
                <a:spcPct val="90000"/>
              </a:lnSpc>
            </a:pPr>
            <a:endParaRPr lang="en-US" smtClean="0"/>
          </a:p>
          <a:p>
            <a:pPr eaLnBrk="1" hangingPunct="1">
              <a:lnSpc>
                <a:spcPct val="90000"/>
              </a:lnSpc>
              <a:buFont typeface="Wingdings" pitchFamily="2" charset="2"/>
              <a:buNone/>
            </a:pPr>
            <a:endParaRPr lang="en-US" smtClean="0"/>
          </a:p>
          <a:p>
            <a:pPr eaLnBrk="1" hangingPunct="1">
              <a:lnSpc>
                <a:spcPct val="90000"/>
              </a:lnSpc>
              <a:buFont typeface="Wingdings" pitchFamily="2" charset="2"/>
              <a:buNone/>
            </a:pPr>
            <a:r>
              <a:rPr lang="en-US" smtClean="0"/>
              <a:t>	where x</a:t>
            </a:r>
            <a:r>
              <a:rPr lang="en-US" baseline="-25000" smtClean="0"/>
              <a:t>n </a:t>
            </a:r>
            <a:r>
              <a:rPr lang="en-US" smtClean="0"/>
              <a:t>is a vector representing the the n</a:t>
            </a:r>
            <a:r>
              <a:rPr lang="en-US" baseline="30000" smtClean="0"/>
              <a:t>th</a:t>
            </a:r>
            <a:r>
              <a:rPr lang="en-US" smtClean="0"/>
              <a:t> data point and u</a:t>
            </a:r>
            <a:r>
              <a:rPr lang="en-US" baseline="-25000" smtClean="0"/>
              <a:t>j</a:t>
            </a:r>
            <a:r>
              <a:rPr lang="en-US" smtClean="0"/>
              <a:t> is the </a:t>
            </a:r>
            <a:r>
              <a:rPr lang="en-US" smtClean="0">
                <a:hlinkClick r:id="rId2"/>
              </a:rPr>
              <a:t>geometric centroid</a:t>
            </a:r>
            <a:r>
              <a:rPr lang="en-US" smtClean="0"/>
              <a:t> of the data points in S</a:t>
            </a:r>
            <a:r>
              <a:rPr lang="en-US" baseline="-25000" smtClean="0"/>
              <a:t>j</a:t>
            </a:r>
            <a:r>
              <a:rPr lang="en-US" smtClean="0"/>
              <a:t>. </a:t>
            </a:r>
          </a:p>
        </p:txBody>
      </p:sp>
      <p:pic>
        <p:nvPicPr>
          <p:cNvPr id="10243" name="Picture 4" descr=" J=sum_(j=1)^Ksum_(n in S_j)|x_n-mu_j|^2, "/>
          <p:cNvPicPr>
            <a:picLocks noChangeAspect="1" noChangeArrowheads="1"/>
          </p:cNvPicPr>
          <p:nvPr/>
        </p:nvPicPr>
        <p:blipFill>
          <a:blip r:embed="rId3" cstate="print"/>
          <a:srcRect/>
          <a:stretch>
            <a:fillRect/>
          </a:stretch>
        </p:blipFill>
        <p:spPr bwMode="auto">
          <a:xfrm>
            <a:off x="3124200" y="3505200"/>
            <a:ext cx="24384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p:txBody>
          <a:bodyPr/>
          <a:lstStyle/>
          <a:p>
            <a:pPr eaLnBrk="1" hangingPunct="1"/>
            <a:r>
              <a:rPr lang="en-US" smtClean="0"/>
              <a:t>Simply speaking k-means clustering is an algorithm to classify or to group the objects based on attributes/features into K number of group. </a:t>
            </a:r>
          </a:p>
          <a:p>
            <a:pPr eaLnBrk="1" hangingPunct="1"/>
            <a:r>
              <a:rPr lang="en-US" smtClean="0"/>
              <a:t>K is positive integer number. </a:t>
            </a:r>
          </a:p>
          <a:p>
            <a:pPr eaLnBrk="1" hangingPunct="1"/>
            <a:r>
              <a:rPr lang="en-US" smtClean="0"/>
              <a:t>The grouping is done by minimizing the sum of squares of distances between data and the corresponding cluster centroid.</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u="sng" smtClean="0"/>
              <a:t>How the K-Mean Clustering algorithm works?</a:t>
            </a:r>
          </a:p>
        </p:txBody>
      </p:sp>
      <p:pic>
        <p:nvPicPr>
          <p:cNvPr id="12291" name="Picture 5" descr="K means clustering algorithm"/>
          <p:cNvPicPr>
            <a:picLocks noGrp="1" noChangeAspect="1" noChangeArrowheads="1"/>
          </p:cNvPicPr>
          <p:nvPr>
            <p:ph idx="1"/>
          </p:nvPr>
        </p:nvPicPr>
        <p:blipFill>
          <a:blip r:embed="rId2" cstate="print"/>
          <a:srcRect/>
          <a:stretch>
            <a:fillRect/>
          </a:stretch>
        </p:blipFill>
        <p:spPr>
          <a:xfrm>
            <a:off x="2209800" y="1676400"/>
            <a:ext cx="5029200" cy="5181600"/>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10699</TotalTime>
  <Words>860</Words>
  <Application>Microsoft Office PowerPoint</Application>
  <PresentationFormat>On-screen Show (4:3)</PresentationFormat>
  <Paragraphs>103</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Network</vt:lpstr>
      <vt:lpstr>Chart</vt:lpstr>
      <vt:lpstr>K-MEANS CLUSTERING</vt:lpstr>
      <vt:lpstr>INTRODUCTION- What is clustering?</vt:lpstr>
      <vt:lpstr>Types of clustering: </vt:lpstr>
      <vt:lpstr>Common Distance measures: </vt:lpstr>
      <vt:lpstr>Slide 5</vt:lpstr>
      <vt:lpstr>K-MEANS CLUSTERING</vt:lpstr>
      <vt:lpstr>Slide 7</vt:lpstr>
      <vt:lpstr>Slide 8</vt:lpstr>
      <vt:lpstr>How the K-Mean Clustering algorithm works?</vt:lpstr>
      <vt:lpstr>Slide 10</vt:lpstr>
      <vt:lpstr>Slide 11</vt:lpstr>
      <vt:lpstr>Slide 12</vt:lpstr>
      <vt:lpstr> A Simple example showing the implementation of k-means algorithm  (using K=2)</vt:lpstr>
      <vt:lpstr>Slide 14</vt:lpstr>
      <vt:lpstr>Slide 15</vt:lpstr>
      <vt:lpstr>Slide 16</vt:lpstr>
      <vt:lpstr>Slide 17</vt:lpstr>
      <vt:lpstr>PLOT</vt:lpstr>
      <vt:lpstr>(with K=3) </vt:lpstr>
      <vt:lpstr>PLOT</vt:lpstr>
      <vt:lpstr>Weaknesses of K-Mean Clustering  </vt:lpstr>
      <vt:lpstr>Applications of K-Mean Clustering</vt:lpstr>
      <vt:lpstr>CONCLUSION</vt:lpstr>
      <vt:lpstr>References</vt:lpstr>
    </vt:vector>
  </TitlesOfParts>
  <Company>&lt;arabianhorse&gt;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dc:creator>
  <cp:lastModifiedBy>Gururajan</cp:lastModifiedBy>
  <cp:revision>35</cp:revision>
  <dcterms:created xsi:type="dcterms:W3CDTF">2008-04-11T19:10:11Z</dcterms:created>
  <dcterms:modified xsi:type="dcterms:W3CDTF">2020-05-02T02:55:06Z</dcterms:modified>
</cp:coreProperties>
</file>