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80" r:id="rId4"/>
    <p:sldId id="281" r:id="rId5"/>
    <p:sldId id="282" r:id="rId6"/>
    <p:sldId id="283" r:id="rId7"/>
    <p:sldId id="292" r:id="rId8"/>
    <p:sldId id="294" r:id="rId9"/>
    <p:sldId id="293" r:id="rId10"/>
    <p:sldId id="284" r:id="rId11"/>
    <p:sldId id="285" r:id="rId12"/>
    <p:sldId id="286" r:id="rId13"/>
    <p:sldId id="295" r:id="rId14"/>
    <p:sldId id="287" r:id="rId15"/>
    <p:sldId id="288" r:id="rId16"/>
    <p:sldId id="289" r:id="rId17"/>
    <p:sldId id="290" r:id="rId18"/>
    <p:sldId id="291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Hodgett" initials="RH" lastIdx="1" clrIdx="0">
    <p:extLst>
      <p:ext uri="{19B8F6BF-5375-455C-9EA6-DF929625EA0E}">
        <p15:presenceInfo xmlns:p15="http://schemas.microsoft.com/office/powerpoint/2012/main" userId="14ed14d90df748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31" autoAdjust="0"/>
    <p:restoredTop sz="96327" autoAdjust="0"/>
  </p:normalViewPr>
  <p:slideViewPr>
    <p:cSldViewPr>
      <p:cViewPr varScale="1">
        <p:scale>
          <a:sx n="155" d="100"/>
          <a:sy n="155" d="100"/>
        </p:scale>
        <p:origin x="2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84CF-F8C4-4599-B666-56CDCB5CAFB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C87E-9E10-4602-BFEB-120D43B53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1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9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example:</a:t>
            </a:r>
          </a:p>
          <a:p>
            <a:r>
              <a:rPr lang="en-GB" dirty="0"/>
              <a:t>MCAR: Survey questions asked only to a random sample of original sample.</a:t>
            </a:r>
          </a:p>
          <a:p>
            <a:r>
              <a:rPr lang="en-GB" dirty="0"/>
              <a:t>MAR: Respondents in service occupations less likely to report income.</a:t>
            </a:r>
          </a:p>
          <a:p>
            <a:r>
              <a:rPr lang="en-GB" dirty="0"/>
              <a:t>NMAR: Respondents with high income less likely to report income.</a:t>
            </a:r>
          </a:p>
          <a:p>
            <a:endParaRPr lang="en-GB" dirty="0"/>
          </a:p>
          <a:p>
            <a:r>
              <a:rPr lang="en-GB" dirty="0"/>
              <a:t>NMAR is difficult to analyse /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6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2 types of tables</a:t>
            </a:r>
            <a:r>
              <a:rPr lang="en-GB" baseline="0" dirty="0"/>
              <a:t> for example?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7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5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C87E-9E10-4602-BFEB-120D43B530E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hodgett.co.uk/Missing_Data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.e.hodgett@leeds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4571999"/>
          </a:xfrm>
        </p:spPr>
        <p:txBody>
          <a:bodyPr/>
          <a:lstStyle/>
          <a:p>
            <a:r>
              <a:rPr lang="en-GB" sz="4800" dirty="0"/>
              <a:t>Dealing with missing data</a:t>
            </a:r>
            <a:br>
              <a:rPr lang="en-GB" sz="5400" dirty="0"/>
            </a:br>
            <a:endParaRPr lang="en-GB" sz="3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62888"/>
            <a:ext cx="6858000" cy="1524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latin typeface="+mn-lt"/>
                <a:cs typeface="Arial" panose="020B0604020202020204" pitchFamily="34" charset="0"/>
              </a:rPr>
              <a:t>Dr. Richard </a:t>
            </a:r>
            <a:r>
              <a:rPr lang="en-GB" b="1" dirty="0" err="1">
                <a:latin typeface="+mn-lt"/>
                <a:cs typeface="Arial" panose="020B0604020202020204" pitchFamily="34" charset="0"/>
              </a:rPr>
              <a:t>Hodgett</a:t>
            </a:r>
            <a:endParaRPr lang="en-GB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 descr="http://careerweb.leeds.ac.uk/site/images/uol-i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"/>
            <a:ext cx="3246082" cy="9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ccudata.com/wp-content/uploads/2014/08/puzzle-pieces-2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5983"/>
            <a:ext cx="30194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9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GB" dirty="0"/>
              <a:t>Removing Missing data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two most common methods for removing missing data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" y="2133283"/>
          <a:ext cx="8686800" cy="462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02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Listwise deletion</a:t>
                      </a:r>
                    </a:p>
                    <a:p>
                      <a:pPr algn="ctr"/>
                      <a:r>
                        <a:rPr lang="en-GB" b="0" dirty="0"/>
                        <a:t>(complete case analysis)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Pairwise deletion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48">
                <a:tc>
                  <a:txBody>
                    <a:bodyPr/>
                    <a:lstStyle/>
                    <a:p>
                      <a:r>
                        <a:rPr lang="en-GB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Analyse the data rows where there is complete data for every column.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Analyse the</a:t>
                      </a:r>
                      <a:r>
                        <a:rPr lang="en-GB" baseline="0" dirty="0"/>
                        <a:t> data rows</a:t>
                      </a:r>
                      <a:r>
                        <a:rPr lang="en-GB" dirty="0"/>
                        <a:t> where the variables of interest have</a:t>
                      </a:r>
                      <a:r>
                        <a:rPr lang="en-GB" baseline="0" dirty="0"/>
                        <a:t> data</a:t>
                      </a:r>
                      <a:r>
                        <a:rPr lang="en-GB" dirty="0"/>
                        <a:t> present.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48">
                <a:tc>
                  <a:txBody>
                    <a:bodyPr/>
                    <a:lstStyle/>
                    <a:p>
                      <a:r>
                        <a:rPr lang="en-GB" b="1" dirty="0"/>
                        <a:t>Advantages: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Easily</a:t>
                      </a:r>
                      <a:r>
                        <a:rPr lang="en-GB" baseline="0" dirty="0"/>
                        <a:t> compare across analyses.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Uses all possible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3392">
                <a:tc>
                  <a:txBody>
                    <a:bodyPr/>
                    <a:lstStyle/>
                    <a:p>
                      <a:r>
                        <a:rPr lang="en-GB" b="1" dirty="0"/>
                        <a:t>Limitations: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Could be biased (if the data is not MCAR).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Lower n, reduces statistical power.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</a:t>
                      </a:r>
                      <a:r>
                        <a:rPr lang="en-GB" baseline="0" dirty="0"/>
                        <a:t> analyses cannot be compared as the data / sample will be different.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88773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https://cdn.discourse.org/business/uploads/analyticsvidhya/original/1X/8681016024c01025b6244f19c7be720e4ae760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2" t="12381"/>
          <a:stretch/>
        </p:blipFill>
        <p:spPr bwMode="auto">
          <a:xfrm>
            <a:off x="6019800" y="17254"/>
            <a:ext cx="2438400" cy="2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discourse.org/business/uploads/analyticsvidhya/original/1X/8681016024c01025b6244f19c7be720e4ae760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1" r="49549"/>
          <a:stretch/>
        </p:blipFill>
        <p:spPr bwMode="auto">
          <a:xfrm>
            <a:off x="2590800" y="17253"/>
            <a:ext cx="2576423" cy="21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Remove Missing data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In R missing values can be represented by:</a:t>
            </a:r>
          </a:p>
          <a:p>
            <a:pPr>
              <a:lnSpc>
                <a:spcPct val="150000"/>
              </a:lnSpc>
            </a:pPr>
            <a:r>
              <a:rPr lang="en-GB" dirty="0"/>
              <a:t>	NA 		</a:t>
            </a:r>
            <a:r>
              <a:rPr lang="en-GB" b="0" dirty="0"/>
              <a:t>Not Available (placeholder for a missing value).</a:t>
            </a:r>
          </a:p>
          <a:p>
            <a:pPr>
              <a:lnSpc>
                <a:spcPct val="150000"/>
              </a:lnSpc>
            </a:pPr>
            <a:r>
              <a:rPr lang="en-GB" dirty="0"/>
              <a:t>	NULL </a:t>
            </a:r>
            <a:r>
              <a:rPr lang="en-GB" b="0" dirty="0"/>
              <a:t>		Empty value.</a:t>
            </a:r>
          </a:p>
          <a:p>
            <a:pPr>
              <a:lnSpc>
                <a:spcPct val="150000"/>
              </a:lnSpc>
            </a:pPr>
            <a:r>
              <a:rPr lang="en-GB" dirty="0"/>
              <a:t>	</a:t>
            </a:r>
            <a:r>
              <a:rPr lang="en-GB" dirty="0" err="1"/>
              <a:t>Inf</a:t>
            </a:r>
            <a:r>
              <a:rPr lang="en-GB" b="0" dirty="0"/>
              <a:t>		Infinity.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It is possible to use </a:t>
            </a:r>
            <a:r>
              <a:rPr lang="en-GB" b="0" dirty="0">
                <a:solidFill>
                  <a:srgbClr val="FF0000"/>
                </a:solidFill>
              </a:rPr>
              <a:t>is.na()</a:t>
            </a:r>
            <a:r>
              <a:rPr lang="en-GB" b="0" dirty="0"/>
              <a:t>, </a:t>
            </a:r>
            <a:r>
              <a:rPr lang="en-GB" b="0" dirty="0" err="1">
                <a:solidFill>
                  <a:srgbClr val="FF0000"/>
                </a:solidFill>
              </a:rPr>
              <a:t>is.null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and </a:t>
            </a:r>
            <a:r>
              <a:rPr lang="en-GB" b="0" dirty="0" err="1">
                <a:solidFill>
                  <a:srgbClr val="FF0000"/>
                </a:solidFill>
              </a:rPr>
              <a:t>is.infinite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functions in R to identify missing, empty and infinite values in datasets.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The function </a:t>
            </a:r>
            <a:r>
              <a:rPr lang="en-GB" b="0" dirty="0" err="1">
                <a:solidFill>
                  <a:srgbClr val="FF0000"/>
                </a:solidFill>
              </a:rPr>
              <a:t>complete.cases</a:t>
            </a:r>
            <a:r>
              <a:rPr lang="en-GB" b="0" dirty="0">
                <a:solidFill>
                  <a:srgbClr val="FF0000"/>
                </a:solidFill>
              </a:rPr>
              <a:t>() </a:t>
            </a:r>
            <a:r>
              <a:rPr lang="en-GB" b="0" dirty="0"/>
              <a:t>can be used to identify the data rows in a matrix or data frame that are / aren't complete. </a:t>
            </a:r>
          </a:p>
          <a:p>
            <a:pPr marL="800100" lvl="1" indent="-342900">
              <a:lnSpc>
                <a:spcPct val="150000"/>
              </a:lnSpc>
            </a:pPr>
            <a:r>
              <a:rPr lang="en-GB" dirty="0"/>
              <a:t>Only NA and NULL are regarded as missing, </a:t>
            </a:r>
            <a:r>
              <a:rPr lang="en-GB" dirty="0" err="1"/>
              <a:t>Inf</a:t>
            </a:r>
            <a:r>
              <a:rPr lang="en-GB" dirty="0"/>
              <a:t> is treated as valid.</a:t>
            </a:r>
            <a:endParaRPr lang="en-GB" b="0" dirty="0"/>
          </a:p>
          <a:p>
            <a:pPr>
              <a:lnSpc>
                <a:spcPct val="150000"/>
              </a:lnSpc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41851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Example Missing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We will be using the following sleep dataset as an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It contains the following data on 62 species of mammals: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Various data is missing in the dataset (NA values).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514605"/>
          <a:ext cx="81534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Column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Description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Dream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Length of dreaming sleep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NonD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Non-dreaming sleep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Sleep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Sum of Dream and </a:t>
                      </a:r>
                      <a:r>
                        <a:rPr lang="en-GB" sz="1800" dirty="0" err="1">
                          <a:effectLst/>
                        </a:rPr>
                        <a:t>NonD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BodyWgt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Body weight (kg)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BrainWgt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Brain weight (g)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Span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Life span (</a:t>
                      </a:r>
                      <a:r>
                        <a:rPr lang="en-GB" sz="1800" dirty="0" err="1">
                          <a:effectLst/>
                        </a:rPr>
                        <a:t>yrs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Gest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Gestation time in days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Pred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Degree to which species were preyed upon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Exp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Degree of their exposure while sleeping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Danger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Overall danger (1-low to 5-high scale)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71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Time to get stuck in and deal with some missing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Download: </a:t>
            </a:r>
            <a:r>
              <a:rPr lang="en-GB" sz="2600" b="0" dirty="0">
                <a:hlinkClick r:id="rId2"/>
              </a:rPr>
              <a:t>http://www.hodgett.co.uk/MissingData.zip</a:t>
            </a:r>
            <a:endParaRPr lang="en-GB" sz="2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Follow the code for session 1. </a:t>
            </a:r>
          </a:p>
        </p:txBody>
      </p:sp>
      <p:pic>
        <p:nvPicPr>
          <p:cNvPr id="1026" name="Picture 2" descr="http://thetechnews.com/wp-content/uploads/2016/06/2014-10-06-e8-codingkeybo.16325-1000x600.jpg">
            <a:extLst>
              <a:ext uri="{FF2B5EF4-FFF2-40B4-BE49-F238E27FC236}">
                <a16:creationId xmlns:a16="http://schemas.microsoft.com/office/drawing/2014/main" id="{B816CEC2-8303-49D3-B3B8-E5C590A2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3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Replacing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two most common methods for replacing missing data are: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" y="2133600"/>
          <a:ext cx="8686800" cy="450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87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Simple Imputation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Multiple Imputation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044">
                <a:tc>
                  <a:txBody>
                    <a:bodyPr/>
                    <a:lstStyle/>
                    <a:p>
                      <a:r>
                        <a:rPr lang="en-GB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Missing</a:t>
                      </a:r>
                      <a:r>
                        <a:rPr lang="en-GB" baseline="0" dirty="0"/>
                        <a:t> values are replaced with the mean, median or mode value.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Estimates missing data through repeated simulations.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13">
                <a:tc>
                  <a:txBody>
                    <a:bodyPr/>
                    <a:lstStyle/>
                    <a:p>
                      <a:r>
                        <a:rPr lang="en-GB" b="1" dirty="0"/>
                        <a:t>Stochastic: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46">
                <a:tc>
                  <a:txBody>
                    <a:bodyPr/>
                    <a:lstStyle/>
                    <a:p>
                      <a:r>
                        <a:rPr lang="en-GB" b="1" dirty="0"/>
                        <a:t>Advantages: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Variability more accurate.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6761">
                <a:tc>
                  <a:txBody>
                    <a:bodyPr/>
                    <a:lstStyle/>
                    <a:p>
                      <a:r>
                        <a:rPr lang="en-GB" b="1" dirty="0"/>
                        <a:t>Limitations: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Could be biased (if the data is not MCAR).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Underestimates standard errors</a:t>
                      </a:r>
                      <a:r>
                        <a:rPr lang="en-GB" baseline="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Could</a:t>
                      </a:r>
                      <a:r>
                        <a:rPr lang="en-GB" dirty="0"/>
                        <a:t> distort correlations among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Algorithms are more complex.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Normally would require complex coding (R library available).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5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Simple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Simply replace the missing values with the mean, median or mode: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mean(x)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b="0" dirty="0">
                <a:solidFill>
                  <a:srgbClr val="FF0000"/>
                </a:solidFill>
              </a:rPr>
              <a:t>edian(x)</a:t>
            </a: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</a:rPr>
              <a:t>names(sort(-table(x)))[1]</a:t>
            </a:r>
            <a:endParaRPr lang="en-US" altLang="en-US" b="0" dirty="0">
              <a:solidFill>
                <a:srgbClr val="FF0000"/>
              </a:solidFill>
            </a:endParaRPr>
          </a:p>
          <a:p>
            <a:pPr marL="1485900" lvl="2" indent="-342900"/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For example, using </a:t>
            </a:r>
            <a:r>
              <a:rPr lang="en-US" altLang="en-US" b="0" dirty="0">
                <a:solidFill>
                  <a:srgbClr val="FF0000"/>
                </a:solidFill>
              </a:rPr>
              <a:t>mean(</a:t>
            </a:r>
            <a:r>
              <a:rPr lang="en-US" altLang="en-US" b="0" dirty="0" err="1">
                <a:solidFill>
                  <a:srgbClr val="FF0000"/>
                </a:solidFill>
              </a:rPr>
              <a:t>sleep$x</a:t>
            </a:r>
            <a:r>
              <a:rPr lang="en-US" altLang="en-US" b="0" dirty="0">
                <a:solidFill>
                  <a:srgbClr val="FF0000"/>
                </a:solidFill>
              </a:rPr>
              <a:t>, na.rm=TRUE)</a:t>
            </a:r>
            <a:r>
              <a:rPr lang="en-US" altLang="en-US" b="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Replace NA values with </a:t>
            </a:r>
            <a:r>
              <a:rPr lang="en-GB" b="0" dirty="0" err="1">
                <a:solidFill>
                  <a:srgbClr val="FF0000"/>
                </a:solidFill>
              </a:rPr>
              <a:t>sleep$x</a:t>
            </a:r>
            <a:r>
              <a:rPr lang="en-GB" b="0" dirty="0">
                <a:solidFill>
                  <a:srgbClr val="FF0000"/>
                </a:solidFill>
              </a:rPr>
              <a:t>[is.na(</a:t>
            </a:r>
            <a:r>
              <a:rPr lang="en-GB" b="0" dirty="0" err="1">
                <a:solidFill>
                  <a:srgbClr val="FF0000"/>
                </a:solidFill>
              </a:rPr>
              <a:t>sleep$x</a:t>
            </a:r>
            <a:r>
              <a:rPr lang="en-GB" b="0" dirty="0">
                <a:solidFill>
                  <a:srgbClr val="FF0000"/>
                </a:solidFill>
              </a:rPr>
              <a:t>)] &lt;- value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4248150"/>
            <a:ext cx="4857750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744" y="426720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8.672917</a:t>
            </a:r>
          </a:p>
          <a:p>
            <a:pPr algn="ctr"/>
            <a:r>
              <a:rPr lang="en-GB" sz="1000" dirty="0"/>
              <a:t>(Mean of </a:t>
            </a:r>
            <a:r>
              <a:rPr lang="en-GB" sz="1000" dirty="0" err="1"/>
              <a:t>NonD</a:t>
            </a:r>
            <a:r>
              <a:rPr lang="en-GB" sz="1000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9263" y="4496118"/>
            <a:ext cx="1938337" cy="1538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19263" y="4496118"/>
            <a:ext cx="1947481" cy="45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9263" y="4513499"/>
            <a:ext cx="1938337" cy="558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670" y="4049842"/>
            <a:ext cx="225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1.972 </a:t>
            </a:r>
            <a:r>
              <a:rPr lang="en-GB" sz="1000" dirty="0"/>
              <a:t>(Mean of Dream)</a:t>
            </a:r>
          </a:p>
          <a:p>
            <a:endParaRPr lang="en-GB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99630" y="4304783"/>
            <a:ext cx="1012066" cy="345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90485" y="4275661"/>
            <a:ext cx="1054667" cy="638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90485" y="4275661"/>
            <a:ext cx="1054668" cy="7959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0400" y="4559498"/>
            <a:ext cx="1262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19.87759</a:t>
            </a:r>
          </a:p>
          <a:p>
            <a:pPr algn="ctr"/>
            <a:r>
              <a:rPr lang="en-GB" sz="1000" dirty="0"/>
              <a:t>(Mean of Span)</a:t>
            </a:r>
          </a:p>
          <a:p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198819" y="4735761"/>
            <a:ext cx="1976172" cy="3358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9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 idea of </a:t>
            </a:r>
            <a:r>
              <a:rPr lang="en-GB" b="0" dirty="0"/>
              <a:t>Multiple Imputation </a:t>
            </a:r>
            <a:r>
              <a:rPr lang="en-US" altLang="en-US" b="0" dirty="0"/>
              <a:t>is to replace each missing value with multiple acceptable values that represent a distribution of possibilities.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This results in a number of complete datasets (usually 3-10):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  <a:p>
            <a:endParaRPr lang="en-US" altLang="en-US" b="0" dirty="0"/>
          </a:p>
        </p:txBody>
      </p:sp>
      <p:pic>
        <p:nvPicPr>
          <p:cNvPr id="39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471904" y="4189503"/>
            <a:ext cx="1129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0904" y="510390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Dataset with missing values</a:t>
            </a:r>
          </a:p>
        </p:txBody>
      </p:sp>
      <p:pic>
        <p:nvPicPr>
          <p:cNvPr id="41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7360920" y="4189503"/>
            <a:ext cx="1129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979920" y="51039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Dataset with multiple imputation applied</a:t>
            </a:r>
          </a:p>
        </p:txBody>
      </p:sp>
      <p:pic>
        <p:nvPicPr>
          <p:cNvPr id="43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2889102" y="33006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2889102" y="38340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2889102" y="43674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2889102" y="4905286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2889102" y="5442794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5510918" y="33006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5510918" y="38340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5510918" y="4367460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5510918" y="4905286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www.devart.com/dbforge/oracle/studio/images/highlights/pivot-tabl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5152" b="9524"/>
          <a:stretch/>
        </p:blipFill>
        <p:spPr bwMode="auto">
          <a:xfrm>
            <a:off x="5510918" y="5442794"/>
            <a:ext cx="570244" cy="4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>
            <a:stCxn id="39" idx="3"/>
            <a:endCxn id="43" idx="1"/>
          </p:cNvCxnSpPr>
          <p:nvPr/>
        </p:nvCxnSpPr>
        <p:spPr>
          <a:xfrm flipV="1">
            <a:off x="1601457" y="3531473"/>
            <a:ext cx="1287645" cy="11152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9" idx="3"/>
            <a:endCxn id="44" idx="1"/>
          </p:cNvCxnSpPr>
          <p:nvPr/>
        </p:nvCxnSpPr>
        <p:spPr>
          <a:xfrm flipV="1">
            <a:off x="1601457" y="4064873"/>
            <a:ext cx="1287645" cy="5818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3"/>
            <a:endCxn id="45" idx="1"/>
          </p:cNvCxnSpPr>
          <p:nvPr/>
        </p:nvCxnSpPr>
        <p:spPr>
          <a:xfrm flipV="1">
            <a:off x="1601457" y="4598273"/>
            <a:ext cx="1287645" cy="484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3"/>
            <a:endCxn id="48" idx="1"/>
          </p:cNvCxnSpPr>
          <p:nvPr/>
        </p:nvCxnSpPr>
        <p:spPr>
          <a:xfrm>
            <a:off x="1601457" y="4646703"/>
            <a:ext cx="1287645" cy="10269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7" idx="1"/>
          </p:cNvCxnSpPr>
          <p:nvPr/>
        </p:nvCxnSpPr>
        <p:spPr>
          <a:xfrm>
            <a:off x="1601457" y="4646703"/>
            <a:ext cx="1287645" cy="4893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3"/>
            <a:endCxn id="53" idx="1"/>
          </p:cNvCxnSpPr>
          <p:nvPr/>
        </p:nvCxnSpPr>
        <p:spPr>
          <a:xfrm>
            <a:off x="3459346" y="3531473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59346" y="4089088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59346" y="4588294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59346" y="5136099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59346" y="5688678"/>
            <a:ext cx="205157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41" idx="1"/>
          </p:cNvCxnSpPr>
          <p:nvPr/>
        </p:nvCxnSpPr>
        <p:spPr>
          <a:xfrm>
            <a:off x="6081162" y="3531473"/>
            <a:ext cx="1279758" cy="11152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3"/>
            <a:endCxn id="41" idx="1"/>
          </p:cNvCxnSpPr>
          <p:nvPr/>
        </p:nvCxnSpPr>
        <p:spPr>
          <a:xfrm>
            <a:off x="6081162" y="4064873"/>
            <a:ext cx="1279758" cy="5818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3"/>
            <a:endCxn id="41" idx="1"/>
          </p:cNvCxnSpPr>
          <p:nvPr/>
        </p:nvCxnSpPr>
        <p:spPr>
          <a:xfrm>
            <a:off x="6081162" y="4598273"/>
            <a:ext cx="1279758" cy="484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3"/>
            <a:endCxn id="41" idx="1"/>
          </p:cNvCxnSpPr>
          <p:nvPr/>
        </p:nvCxnSpPr>
        <p:spPr>
          <a:xfrm flipV="1">
            <a:off x="6081162" y="4646703"/>
            <a:ext cx="1279758" cy="4893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3"/>
            <a:endCxn id="41" idx="1"/>
          </p:cNvCxnSpPr>
          <p:nvPr/>
        </p:nvCxnSpPr>
        <p:spPr>
          <a:xfrm flipV="1">
            <a:off x="6081162" y="4646703"/>
            <a:ext cx="1279758" cy="10269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/>
          <p:cNvSpPr/>
          <p:nvPr/>
        </p:nvSpPr>
        <p:spPr>
          <a:xfrm rot="5400000">
            <a:off x="7236466" y="4566074"/>
            <a:ext cx="277348" cy="1849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 rot="19110755">
            <a:off x="1660415" y="371271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Impute</a:t>
            </a:r>
          </a:p>
        </p:txBody>
      </p:sp>
      <p:sp>
        <p:nvSpPr>
          <p:cNvPr id="86" name="TextBox 85"/>
          <p:cNvSpPr txBox="1"/>
          <p:nvPr/>
        </p:nvSpPr>
        <p:spPr>
          <a:xfrm rot="2406429">
            <a:off x="6448274" y="37127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Pool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50369" y="3124200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Analyse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21724" y="599410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Imputed datasets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16041" y="5994108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Analysis results of datasets</a:t>
            </a:r>
          </a:p>
        </p:txBody>
      </p:sp>
    </p:spTree>
    <p:extLst>
      <p:ext uri="{BB962C8B-B14F-4D97-AF65-F5344CB8AC3E}">
        <p14:creationId xmlns:p14="http://schemas.microsoft.com/office/powerpoint/2010/main" val="91862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ClrTx/>
              <a:buNone/>
            </a:pPr>
            <a:r>
              <a:rPr lang="en-GB" dirty="0"/>
              <a:t>The general procedure for the </a:t>
            </a:r>
            <a:r>
              <a:rPr lang="en-GB" b="1" dirty="0"/>
              <a:t>chained equation approach </a:t>
            </a:r>
            <a:r>
              <a:rPr lang="en-GB" dirty="0"/>
              <a:t>to multiple imputation (used in </a:t>
            </a:r>
            <a:r>
              <a:rPr lang="en-GB" dirty="0">
                <a:solidFill>
                  <a:srgbClr val="FF0000"/>
                </a:solidFill>
              </a:rPr>
              <a:t>mice()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is: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A simple imputation is performed for every missing value.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One of the missing variables are set back to missing.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Regression is performed (linear, logistic, polynomial etc.), the missing variable being the forecast variable and all other variables in the dataset being the predictor variables.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Missing values are replaced with predictions (imputations) from the regression.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Repeat steps 2-4 for each variable that has missing data (one cycle).</a:t>
            </a:r>
          </a:p>
          <a:p>
            <a:pPr marL="1028700" lvl="2" indent="-342900">
              <a:spcAft>
                <a:spcPts val="600"/>
              </a:spcAft>
              <a:buClrTx/>
              <a:buAutoNum type="arabicPeriod"/>
            </a:pPr>
            <a:r>
              <a:rPr lang="en-GB" sz="2000" dirty="0"/>
              <a:t>Repeat for a number of cycles then retain results as one imputed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8806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Multiple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We will focus on using the </a:t>
            </a:r>
            <a:r>
              <a:rPr lang="en-GB" i="1" dirty="0"/>
              <a:t>mice</a:t>
            </a:r>
            <a:r>
              <a:rPr lang="en-GB" dirty="0"/>
              <a:t> package.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The </a:t>
            </a:r>
            <a:r>
              <a:rPr lang="en-GB" i="1" dirty="0"/>
              <a:t>mice </a:t>
            </a:r>
            <a:r>
              <a:rPr lang="en-GB" dirty="0"/>
              <a:t>package has many built in imputation techniques including: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endParaRPr lang="en-GB" dirty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Tx/>
            </a:pPr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</a:rPr>
              <a:t>mice(data, meth=c('sample','</a:t>
            </a:r>
            <a:r>
              <a:rPr lang="en-GB" dirty="0" err="1">
                <a:solidFill>
                  <a:srgbClr val="FF0000"/>
                </a:solidFill>
              </a:rPr>
              <a:t>pmm</a:t>
            </a:r>
            <a:r>
              <a:rPr lang="en-GB" dirty="0">
                <a:solidFill>
                  <a:srgbClr val="FF0000"/>
                </a:solidFill>
              </a:rPr>
              <a:t>','</a:t>
            </a:r>
            <a:r>
              <a:rPr lang="en-GB" dirty="0" err="1">
                <a:solidFill>
                  <a:srgbClr val="FF0000"/>
                </a:solidFill>
              </a:rPr>
              <a:t>logreg</a:t>
            </a:r>
            <a:r>
              <a:rPr lang="en-GB" dirty="0">
                <a:solidFill>
                  <a:srgbClr val="FF0000"/>
                </a:solidFill>
              </a:rPr>
              <a:t>','norm'))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895600"/>
            <a:ext cx="6448425" cy="25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Session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80" y="4191000"/>
            <a:ext cx="3856101" cy="22860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Session 2</a:t>
            </a:r>
          </a:p>
          <a:p>
            <a:pPr algn="ctr"/>
            <a:r>
              <a:rPr lang="en-GB" b="0" dirty="0"/>
              <a:t>Learn to use simple and multiple imputation methods. </a:t>
            </a:r>
            <a:endParaRPr lang="en-US" altLang="en-US" b="0" dirty="0"/>
          </a:p>
        </p:txBody>
      </p:sp>
      <p:pic>
        <p:nvPicPr>
          <p:cNvPr id="2052" name="Picture 4" descr="https://media.licdn.com/mpr/mpr/AAEAAQAAAAAAAAbOAAAAJDlkOGU1MTE5LWY5N2UtNGZlYy05ZDUwLTg2YWVkNDVjYmI3NA.jpg">
            <a:extLst>
              <a:ext uri="{FF2B5EF4-FFF2-40B4-BE49-F238E27FC236}">
                <a16:creationId xmlns:a16="http://schemas.microsoft.com/office/drawing/2014/main" id="{F8B24154-396B-49D3-99AE-CDD0C747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3" y="1858274"/>
            <a:ext cx="385610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3.wikia.nocookie.net/scars-of-the-past/images/f/f1/Titanic-sinking.jpg/revision/latest?cb=20130625064519">
            <a:extLst>
              <a:ext uri="{FF2B5EF4-FFF2-40B4-BE49-F238E27FC236}">
                <a16:creationId xmlns:a16="http://schemas.microsoft.com/office/drawing/2014/main" id="{34FB1118-BFBE-4F76-9E27-D68CD8D0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61" y="1855399"/>
            <a:ext cx="411763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5F3AE-13CE-4509-BE6A-5977B4ACC327}"/>
              </a:ext>
            </a:extLst>
          </p:cNvPr>
          <p:cNvSpPr txBox="1">
            <a:spLocks/>
          </p:cNvSpPr>
          <p:nvPr/>
        </p:nvSpPr>
        <p:spPr>
          <a:xfrm>
            <a:off x="4569160" y="4191000"/>
            <a:ext cx="411764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Session 3</a:t>
            </a:r>
          </a:p>
          <a:p>
            <a:pPr algn="ctr"/>
            <a:r>
              <a:rPr lang="en-GB" b="0" dirty="0"/>
              <a:t>Apply what you have learnt to the titanic passengers dataset. </a:t>
            </a:r>
            <a:endParaRPr lang="en-US" altLang="en-US" b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212B0-36ED-4710-9A78-7F935548FAC8}"/>
              </a:ext>
            </a:extLst>
          </p:cNvPr>
          <p:cNvSpPr txBox="1">
            <a:spLocks/>
          </p:cNvSpPr>
          <p:nvPr/>
        </p:nvSpPr>
        <p:spPr>
          <a:xfrm>
            <a:off x="304800" y="5638800"/>
            <a:ext cx="83820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b="0" dirty="0"/>
              <a:t>Please ask me any questions you might have. </a:t>
            </a:r>
          </a:p>
          <a:p>
            <a:pPr algn="ctr">
              <a:lnSpc>
                <a:spcPct val="150000"/>
              </a:lnSpc>
            </a:pPr>
            <a:r>
              <a:rPr lang="en-GB" b="0" dirty="0"/>
              <a:t>My email: </a:t>
            </a:r>
            <a:r>
              <a:rPr lang="en-GB" b="0" dirty="0">
                <a:hlinkClick r:id="rId4"/>
              </a:rPr>
              <a:t>r.e.hodgett@leeds.ac.uk</a:t>
            </a:r>
            <a:r>
              <a:rPr lang="en-GB" b="0" dirty="0"/>
              <a:t> 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2199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48600" cy="1371600"/>
          </a:xfrm>
        </p:spPr>
        <p:txBody>
          <a:bodyPr/>
          <a:lstStyle/>
          <a:p>
            <a:r>
              <a:rPr lang="en-GB" dirty="0"/>
              <a:t>Plan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7611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Discuss how data can be missing.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Discuss how you can classify missing data.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Talk about the procedure for dealing with missing data.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Show how to identify missing data.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Discuss deletion methods and then use these in R.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Discuss imputation methods and then use these in R.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dirty="0"/>
              <a:t>Apply what you have learnt to the titanic passengers dataset. </a:t>
            </a:r>
            <a:endParaRPr lang="en-US" altLang="en-US" sz="2400" b="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endParaRPr lang="en-GB" sz="2400" b="0" dirty="0"/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553200"/>
            <a:ext cx="888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1141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838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Missing data is a common problem and challenge for analysts.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There are many reasons why data could be missing, including:</a:t>
            </a:r>
          </a:p>
        </p:txBody>
      </p:sp>
      <p:pic>
        <p:nvPicPr>
          <p:cNvPr id="1028" name="Picture 4" descr="http://www.villageofbourbonnais.com/images/satisfactionSurvey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5" y="2695800"/>
            <a:ext cx="269126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5135" y="4648200"/>
            <a:ext cx="2691261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Respondents forgot to answer questions.</a:t>
            </a:r>
          </a:p>
          <a:p>
            <a:pPr algn="ctr"/>
            <a:r>
              <a:rPr lang="en-US" altLang="en-US" sz="1600" b="0" dirty="0"/>
              <a:t>Respondents refused to answer certain questions.</a:t>
            </a:r>
          </a:p>
          <a:p>
            <a:pPr algn="ctr"/>
            <a:r>
              <a:rPr lang="en-US" altLang="en-US" sz="1600" b="0" dirty="0"/>
              <a:t>Respondents failed to complete the survey.</a:t>
            </a:r>
          </a:p>
        </p:txBody>
      </p:sp>
      <p:pic>
        <p:nvPicPr>
          <p:cNvPr id="1030" name="Picture 6" descr="http://cdn.spectator.co.uk/wp-content/uploads/2013/07/Spect_Weather-530x4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5" y="2695800"/>
            <a:ext cx="2308225" cy="17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358685" y="4648200"/>
            <a:ext cx="2308225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A sensor failed. </a:t>
            </a:r>
          </a:p>
          <a:p>
            <a:pPr algn="ctr"/>
            <a:r>
              <a:rPr lang="en-US" altLang="en-US" sz="1600" b="0" dirty="0"/>
              <a:t>Someone purposefully turned off recording equipment.</a:t>
            </a:r>
          </a:p>
          <a:p>
            <a:pPr algn="ctr"/>
            <a:r>
              <a:rPr lang="en-US" altLang="en-US" sz="1600" b="0" dirty="0"/>
              <a:t>There was a power cut.</a:t>
            </a:r>
          </a:p>
          <a:p>
            <a:pPr algn="ctr"/>
            <a:r>
              <a:rPr lang="en-US" altLang="en-US" sz="1600" b="0" dirty="0"/>
              <a:t>The method of data capture was changed.</a:t>
            </a:r>
          </a:p>
        </p:txBody>
      </p:sp>
      <p:pic>
        <p:nvPicPr>
          <p:cNvPr id="1032" name="Picture 8" descr="http://web-images.chacha.com/images/Gallery/5280/how-do-you-stop-an-internet-addiction-330914042-dec-10-2012-1-6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00" y="2695800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139198" y="4648200"/>
            <a:ext cx="2700001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0" dirty="0"/>
              <a:t>An internet connection was lost.</a:t>
            </a:r>
          </a:p>
          <a:p>
            <a:pPr algn="ctr"/>
            <a:r>
              <a:rPr lang="en-US" altLang="en-US" sz="1600" b="0" dirty="0"/>
              <a:t>A network went down.</a:t>
            </a:r>
          </a:p>
          <a:p>
            <a:pPr algn="ctr"/>
            <a:r>
              <a:rPr lang="en-US" altLang="en-US" sz="1600" b="0" dirty="0"/>
              <a:t>A hard drive became corrupt.</a:t>
            </a:r>
          </a:p>
          <a:p>
            <a:pPr algn="ctr"/>
            <a:r>
              <a:rPr lang="en-US" altLang="en-US" sz="1600" b="0" dirty="0"/>
              <a:t>A data transfer was cut short.</a:t>
            </a:r>
          </a:p>
          <a:p>
            <a:pPr algn="ctr"/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6041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r>
              <a:rPr lang="en-US" altLang="en-US" b="0" dirty="0"/>
              <a:t>Missing data can usually be classified into: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Completely at Random </a:t>
            </a:r>
            <a:r>
              <a:rPr lang="en-US" altLang="en-US" b="0" dirty="0"/>
              <a:t>(MCAR):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doesn’t depend on the values of the data set.</a:t>
            </a:r>
          </a:p>
          <a:p>
            <a:pPr marL="800100" lvl="1" indent="-342900"/>
            <a:r>
              <a:rPr lang="en-GB" b="1" i="1" dirty="0"/>
              <a:t>e.g.</a:t>
            </a:r>
            <a:r>
              <a:rPr lang="en-GB" dirty="0"/>
              <a:t> a random sample of patients who had their blood pressure measured also had their weight measured.</a:t>
            </a:r>
          </a:p>
          <a:p>
            <a:pPr lvl="1" indent="0">
              <a:buNone/>
            </a:pPr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at Random </a:t>
            </a:r>
            <a:r>
              <a:rPr lang="en-US" altLang="en-US" b="0" dirty="0"/>
              <a:t>(MAR):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does not depend on the unobserved values of the data set but does depend on the observed.</a:t>
            </a:r>
          </a:p>
          <a:p>
            <a:pPr marL="800100" lvl="1" indent="-342900"/>
            <a:r>
              <a:rPr lang="en-GB" b="1" i="1" dirty="0"/>
              <a:t>e.g. </a:t>
            </a:r>
            <a:r>
              <a:rPr lang="en-GB" dirty="0"/>
              <a:t>patients with high blood pressure had their weight measured.</a:t>
            </a:r>
          </a:p>
          <a:p>
            <a:pPr lvl="1" indent="0">
              <a:buNone/>
            </a:pPr>
            <a:endParaRPr lang="en-US" altLang="en-US" sz="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Not Missing at Random </a:t>
            </a:r>
            <a:r>
              <a:rPr lang="en-US" altLang="en-US" b="0" dirty="0"/>
              <a:t>(NMAR):</a:t>
            </a:r>
          </a:p>
          <a:p>
            <a:pPr marL="800100" lvl="1" indent="-342900"/>
            <a:r>
              <a:rPr lang="en-GB" dirty="0"/>
              <a:t>If </a:t>
            </a:r>
            <a:r>
              <a:rPr lang="en-GB" dirty="0" err="1"/>
              <a:t>missingness</a:t>
            </a:r>
            <a:r>
              <a:rPr lang="en-GB" dirty="0"/>
              <a:t> depends on the unobserved values of the data set.</a:t>
            </a:r>
          </a:p>
          <a:p>
            <a:pPr marL="800100" lvl="1" indent="-342900"/>
            <a:r>
              <a:rPr lang="en-GB" b="1" i="1" dirty="0"/>
              <a:t>e.g. </a:t>
            </a:r>
            <a:r>
              <a:rPr lang="en-GB" altLang="en-US" b="0" dirty="0"/>
              <a:t>overweight patients had their weight measured.</a:t>
            </a:r>
            <a:endParaRPr lang="en-US" altLang="en-US" b="0" dirty="0"/>
          </a:p>
        </p:txBody>
      </p:sp>
      <p:pic>
        <p:nvPicPr>
          <p:cNvPr id="2050" name="Picture 2" descr="http://www.theweeklyhaul.com/wp-content/uploads/2014/08/blood-press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"/>
            <a:ext cx="2895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7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r>
              <a:rPr lang="en-US" altLang="en-US" b="0" dirty="0"/>
              <a:t>Another example: </a:t>
            </a:r>
            <a:r>
              <a:rPr lang="en-US" altLang="en-US" dirty="0"/>
              <a:t>Survey data on drug use.</a:t>
            </a:r>
          </a:p>
          <a:p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Completely at Random </a:t>
            </a:r>
            <a:r>
              <a:rPr lang="en-US" altLang="en-US" b="0" dirty="0"/>
              <a:t>(MCAR):</a:t>
            </a:r>
          </a:p>
          <a:p>
            <a:pPr marL="800100" lvl="1" indent="-342900"/>
            <a:r>
              <a:rPr lang="en-GB" dirty="0"/>
              <a:t>You removed 10% of the respondents data randomly.</a:t>
            </a:r>
          </a:p>
          <a:p>
            <a:pPr marL="800100" lvl="1" indent="-342900"/>
            <a:endParaRPr lang="en-GB" sz="800" dirty="0"/>
          </a:p>
          <a:p>
            <a:pPr lvl="1" indent="0">
              <a:buNone/>
            </a:pPr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Missing at Random </a:t>
            </a:r>
            <a:r>
              <a:rPr lang="en-US" altLang="en-US" b="0" dirty="0"/>
              <a:t>(MAR):</a:t>
            </a:r>
          </a:p>
          <a:p>
            <a:pPr marL="800100" lvl="1" indent="-342900"/>
            <a:r>
              <a:rPr lang="en-GB" dirty="0"/>
              <a:t>People who come from poorer families might be less inclined to answer questions about drug use, and so the level of drug use is related to family income.</a:t>
            </a:r>
          </a:p>
          <a:p>
            <a:pPr marL="800100" lvl="1" indent="-342900"/>
            <a:endParaRPr lang="en-GB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Not Missing at Random </a:t>
            </a:r>
            <a:r>
              <a:rPr lang="en-US" altLang="en-US" b="0" dirty="0"/>
              <a:t>(NMAR):</a:t>
            </a:r>
          </a:p>
          <a:p>
            <a:pPr marL="800100" lvl="1" indent="-342900"/>
            <a:r>
              <a:rPr lang="en-GB" dirty="0"/>
              <a:t>Students skipped the question on drug use because they feared that they would be expelled from school.</a:t>
            </a:r>
            <a:endParaRPr lang="en-US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5930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(most common type)</a:t>
            </a:r>
          </a:p>
        </p:txBody>
      </p:sp>
    </p:spTree>
    <p:extLst>
      <p:ext uri="{BB962C8B-B14F-4D97-AF65-F5344CB8AC3E}">
        <p14:creationId xmlns:p14="http://schemas.microsoft.com/office/powerpoint/2010/main" val="20231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Generally the procedure for dealing with missing data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0" dirty="0"/>
              <a:t>Identify the missing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Identify the cause of the missing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0" dirty="0"/>
              <a:t>Either:</a:t>
            </a:r>
          </a:p>
          <a:p>
            <a:pPr marL="1600200" lvl="2" indent="-457200">
              <a:buFont typeface="+mj-lt"/>
              <a:buAutoNum type="alphaUcPeriod"/>
            </a:pPr>
            <a:r>
              <a:rPr lang="en-US" altLang="en-US" sz="2000" dirty="0"/>
              <a:t>Remove the rows containing the missing data</a:t>
            </a:r>
          </a:p>
          <a:p>
            <a:pPr marL="2057400" lvl="3" indent="-457200"/>
            <a:r>
              <a:rPr lang="en-US" altLang="en-US" sz="2000" dirty="0"/>
              <a:t>Also called the </a:t>
            </a:r>
            <a:r>
              <a:rPr lang="en-US" altLang="en-US" sz="2000" b="1" dirty="0"/>
              <a:t>naïve approach</a:t>
            </a:r>
            <a:r>
              <a:rPr lang="en-US" altLang="en-US" sz="2000" dirty="0"/>
              <a:t>.</a:t>
            </a:r>
          </a:p>
          <a:p>
            <a:pPr marL="2057400" lvl="3" indent="-457200"/>
            <a:r>
              <a:rPr lang="en-US" altLang="en-US" sz="2000" dirty="0"/>
              <a:t>Make sure missing data isn’t biased!</a:t>
            </a:r>
          </a:p>
          <a:p>
            <a:pPr marL="1600200" lvl="2" indent="-457200">
              <a:buFont typeface="+mj-lt"/>
              <a:buAutoNum type="alphaUcPeriod"/>
            </a:pPr>
            <a:r>
              <a:rPr lang="en-US" altLang="en-US" sz="2000" b="0" dirty="0"/>
              <a:t>Replace missing values with alternative values.</a:t>
            </a:r>
          </a:p>
          <a:p>
            <a:pPr marL="2057400" lvl="3" indent="-457200"/>
            <a:r>
              <a:rPr lang="en-US" altLang="en-US" sz="2000" b="1" dirty="0"/>
              <a:t>Impute</a:t>
            </a:r>
            <a:r>
              <a:rPr lang="en-US" altLang="en-US" sz="2000" dirty="0"/>
              <a:t> the missing values.</a:t>
            </a:r>
          </a:p>
          <a:p>
            <a:pPr marL="2057400" lvl="3" indent="-457200"/>
            <a:r>
              <a:rPr lang="en-US" altLang="en-US" sz="2000" dirty="0"/>
              <a:t>There are a number of</a:t>
            </a:r>
            <a:r>
              <a:rPr lang="en-US" altLang="en-US" sz="2000" b="0" dirty="0"/>
              <a:t> approaches.</a:t>
            </a:r>
          </a:p>
          <a:p>
            <a:endParaRPr lang="en-US" altLang="en-US" b="0" dirty="0"/>
          </a:p>
          <a:p>
            <a:pPr algn="just"/>
            <a:r>
              <a:rPr lang="en-US" altLang="en-US" b="0" dirty="0"/>
              <a:t>Deciding between A and B depends on which outcome you think will produce the </a:t>
            </a:r>
            <a:r>
              <a:rPr lang="en-US" altLang="en-US" dirty="0"/>
              <a:t>most reliable and accurate results</a:t>
            </a:r>
            <a:r>
              <a:rPr lang="en-US" alt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45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Identify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Normally missing data is identified using summary in 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0" dirty="0"/>
              <a:t>There are also a number of different ways to visualize missing data in 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43CBC-8B15-406B-ADAE-F6110D43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59412" r="39166" b="4509"/>
          <a:stretch/>
        </p:blipFill>
        <p:spPr>
          <a:xfrm>
            <a:off x="159028" y="2362200"/>
            <a:ext cx="88259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Identify Missing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E123-310A-4674-892F-ED431D5A7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" t="16804" r="7500" b="1923"/>
          <a:stretch/>
        </p:blipFill>
        <p:spPr>
          <a:xfrm>
            <a:off x="381000" y="14478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0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GB" dirty="0"/>
              <a:t>Identify Missing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51097-E88B-4979-A94F-DDA58D0E3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" t="8156" r="5000" b="685"/>
          <a:stretch/>
        </p:blipFill>
        <p:spPr>
          <a:xfrm>
            <a:off x="254479" y="1905000"/>
            <a:ext cx="86350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9639</TotalTime>
  <Words>1258</Words>
  <Application>Microsoft Macintosh PowerPoint</Application>
  <PresentationFormat>On-screen Show (4:3)</PresentationFormat>
  <Paragraphs>234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Essential</vt:lpstr>
      <vt:lpstr>Dealing with missing data </vt:lpstr>
      <vt:lpstr>Plan for this session</vt:lpstr>
      <vt:lpstr>Missing data</vt:lpstr>
      <vt:lpstr>Missing data</vt:lpstr>
      <vt:lpstr>Missing data</vt:lpstr>
      <vt:lpstr>Missing data</vt:lpstr>
      <vt:lpstr>Identify Missing data</vt:lpstr>
      <vt:lpstr>Identify Missing data</vt:lpstr>
      <vt:lpstr>Identify Missing data</vt:lpstr>
      <vt:lpstr>Removing Missing data rows</vt:lpstr>
      <vt:lpstr>Remove Missing data rows</vt:lpstr>
      <vt:lpstr>Example Missing dataset</vt:lpstr>
      <vt:lpstr>Session 1</vt:lpstr>
      <vt:lpstr>Replacing Missing data</vt:lpstr>
      <vt:lpstr>Simple Imputation</vt:lpstr>
      <vt:lpstr>Multiple Imputation</vt:lpstr>
      <vt:lpstr>Multiple Imputation</vt:lpstr>
      <vt:lpstr>Multiple Imputation</vt:lpstr>
      <vt:lpstr>Session 2 &amp;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Hodgett</dc:creator>
  <cp:lastModifiedBy>Gururajan Narasimhan</cp:lastModifiedBy>
  <cp:revision>555</cp:revision>
  <dcterms:created xsi:type="dcterms:W3CDTF">2006-08-16T00:00:00Z</dcterms:created>
  <dcterms:modified xsi:type="dcterms:W3CDTF">2020-01-07T17:17:15Z</dcterms:modified>
</cp:coreProperties>
</file>