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9" r:id="rId3"/>
    <p:sldId id="260" r:id="rId4"/>
    <p:sldId id="261" r:id="rId5"/>
    <p:sldId id="262" r:id="rId6"/>
    <p:sldId id="266" r:id="rId7"/>
    <p:sldId id="267" r:id="rId8"/>
    <p:sldId id="268" r:id="rId9"/>
    <p:sldId id="270" r:id="rId10"/>
    <p:sldId id="271" r:id="rId11"/>
    <p:sldId id="272" r:id="rId12"/>
    <p:sldId id="273" r:id="rId13"/>
    <p:sldId id="274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54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BE3A29-9D40-46A8-8855-9390B5EC23AC}" type="datetimeFigureOut">
              <a:rPr lang="en-US" smtClean="0"/>
              <a:pPr/>
              <a:t>7/17/2020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A039FC-F761-4DAD-B522-8A42EF616F1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Another example:</a:t>
            </a:r>
          </a:p>
          <a:p>
            <a:r>
              <a:rPr lang="en-GB" dirty="0"/>
              <a:t>MCAR: Survey questions asked only to a random sample of original sample.</a:t>
            </a:r>
          </a:p>
          <a:p>
            <a:r>
              <a:rPr lang="en-GB" dirty="0"/>
              <a:t>MAR: Respondents in service occupations less likely to report income.</a:t>
            </a:r>
          </a:p>
          <a:p>
            <a:r>
              <a:rPr lang="en-GB" dirty="0"/>
              <a:t>NMAR: Respondents with high income less likely to report income.</a:t>
            </a:r>
          </a:p>
          <a:p>
            <a:endParaRPr lang="en-GB" dirty="0"/>
          </a:p>
          <a:p>
            <a:r>
              <a:rPr lang="en-GB" dirty="0"/>
              <a:t>NMAR is difficult to analyse / complex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86C87E-9E10-4602-BFEB-120D43B530E7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087955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86C87E-9E10-4602-BFEB-120D43B530E7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7204677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Draw 2 types of tables</a:t>
            </a:r>
            <a:r>
              <a:rPr lang="en-GB" baseline="0" dirty="0"/>
              <a:t> for example?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86C87E-9E10-4602-BFEB-120D43B530E7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361174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86C87E-9E10-4602-BFEB-120D43B530E7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0532538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86C87E-9E10-4602-BFEB-120D43B530E7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715184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9F4A5-5207-40D2-AFD0-6282374178B0}" type="datetimeFigureOut">
              <a:rPr lang="en-US" smtClean="0"/>
              <a:pPr/>
              <a:t>7/17/2020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DDCFF-1CB7-49AC-B08C-0A5408679D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9F4A5-5207-40D2-AFD0-6282374178B0}" type="datetimeFigureOut">
              <a:rPr lang="en-US" smtClean="0"/>
              <a:pPr/>
              <a:t>7/17/2020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DDCFF-1CB7-49AC-B08C-0A5408679D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9F4A5-5207-40D2-AFD0-6282374178B0}" type="datetimeFigureOut">
              <a:rPr lang="en-US" smtClean="0"/>
              <a:pPr/>
              <a:t>7/17/2020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DDCFF-1CB7-49AC-B08C-0A5408679D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9F4A5-5207-40D2-AFD0-6282374178B0}" type="datetimeFigureOut">
              <a:rPr lang="en-US" smtClean="0"/>
              <a:pPr/>
              <a:t>7/17/2020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DDCFF-1CB7-49AC-B08C-0A5408679D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9F4A5-5207-40D2-AFD0-6282374178B0}" type="datetimeFigureOut">
              <a:rPr lang="en-US" smtClean="0"/>
              <a:pPr/>
              <a:t>7/17/2020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DDCFF-1CB7-49AC-B08C-0A5408679D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9F4A5-5207-40D2-AFD0-6282374178B0}" type="datetimeFigureOut">
              <a:rPr lang="en-US" smtClean="0"/>
              <a:pPr/>
              <a:t>7/17/2020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DDCFF-1CB7-49AC-B08C-0A5408679D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9F4A5-5207-40D2-AFD0-6282374178B0}" type="datetimeFigureOut">
              <a:rPr lang="en-US" smtClean="0"/>
              <a:pPr/>
              <a:t>7/17/2020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DDCFF-1CB7-49AC-B08C-0A5408679D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9F4A5-5207-40D2-AFD0-6282374178B0}" type="datetimeFigureOut">
              <a:rPr lang="en-US" smtClean="0"/>
              <a:pPr/>
              <a:t>7/17/2020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DDCFF-1CB7-49AC-B08C-0A5408679D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9F4A5-5207-40D2-AFD0-6282374178B0}" type="datetimeFigureOut">
              <a:rPr lang="en-US" smtClean="0"/>
              <a:pPr/>
              <a:t>7/17/2020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DDCFF-1CB7-49AC-B08C-0A5408679D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9F4A5-5207-40D2-AFD0-6282374178B0}" type="datetimeFigureOut">
              <a:rPr lang="en-US" smtClean="0"/>
              <a:pPr/>
              <a:t>7/17/2020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DDCFF-1CB7-49AC-B08C-0A5408679D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9F4A5-5207-40D2-AFD0-6282374178B0}" type="datetimeFigureOut">
              <a:rPr lang="en-US" smtClean="0"/>
              <a:pPr/>
              <a:t>7/17/2020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DDCFF-1CB7-49AC-B08C-0A5408679D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9F4A5-5207-40D2-AFD0-6282374178B0}" type="datetimeFigureOut">
              <a:rPr lang="en-US" smtClean="0"/>
              <a:pPr/>
              <a:t>7/17/2020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DDCFF-1CB7-49AC-B08C-0A5408679D9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cleaning and formatting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924800" cy="1371600"/>
          </a:xfrm>
        </p:spPr>
        <p:txBody>
          <a:bodyPr>
            <a:normAutofit/>
          </a:bodyPr>
          <a:lstStyle/>
          <a:p>
            <a:r>
              <a:rPr lang="en-GB" dirty="0"/>
              <a:t>Simple Imputation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5257800"/>
          </a:xfrm>
        </p:spPr>
        <p:txBody>
          <a:bodyPr>
            <a:normAutofit fontScale="850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b="0" dirty="0"/>
              <a:t>Simply replace the missing values with the mean, median or mode:</a:t>
            </a:r>
          </a:p>
          <a:p>
            <a:pPr marL="800100" lvl="1" indent="-342900"/>
            <a:r>
              <a:rPr lang="en-US" altLang="en-US" dirty="0">
                <a:solidFill>
                  <a:srgbClr val="FF0000"/>
                </a:solidFill>
              </a:rPr>
              <a:t>mean(x)</a:t>
            </a:r>
          </a:p>
          <a:p>
            <a:pPr marL="800100" lvl="1" indent="-342900"/>
            <a:r>
              <a:rPr lang="en-US" altLang="en-US" dirty="0">
                <a:solidFill>
                  <a:srgbClr val="FF0000"/>
                </a:solidFill>
              </a:rPr>
              <a:t>m</a:t>
            </a:r>
            <a:r>
              <a:rPr lang="en-US" altLang="en-US" b="0" dirty="0">
                <a:solidFill>
                  <a:srgbClr val="FF0000"/>
                </a:solidFill>
              </a:rPr>
              <a:t>edian(x)</a:t>
            </a:r>
          </a:p>
          <a:p>
            <a:pPr marL="800100" lvl="1" indent="-342900"/>
            <a:r>
              <a:rPr lang="en-US" altLang="en-US" dirty="0">
                <a:solidFill>
                  <a:srgbClr val="FF0000"/>
                </a:solidFill>
              </a:rPr>
              <a:t>names(sort(-table(x)))[1]</a:t>
            </a:r>
            <a:endParaRPr lang="en-US" altLang="en-US" b="0" dirty="0">
              <a:solidFill>
                <a:srgbClr val="FF0000"/>
              </a:solidFill>
            </a:endParaRPr>
          </a:p>
          <a:p>
            <a:pPr marL="1485900" lvl="2" indent="-342900"/>
            <a:endParaRPr lang="en-US" alt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b="0" dirty="0"/>
              <a:t>For example, using </a:t>
            </a:r>
            <a:r>
              <a:rPr lang="en-US" altLang="en-US" b="0" dirty="0">
                <a:solidFill>
                  <a:srgbClr val="FF0000"/>
                </a:solidFill>
              </a:rPr>
              <a:t>mean(</a:t>
            </a:r>
            <a:r>
              <a:rPr lang="en-US" altLang="en-US" b="0" dirty="0" err="1">
                <a:solidFill>
                  <a:srgbClr val="FF0000"/>
                </a:solidFill>
              </a:rPr>
              <a:t>sleep$x</a:t>
            </a:r>
            <a:r>
              <a:rPr lang="en-US" altLang="en-US" b="0" dirty="0">
                <a:solidFill>
                  <a:srgbClr val="FF0000"/>
                </a:solidFill>
              </a:rPr>
              <a:t>, na.rm=TRUE)</a:t>
            </a:r>
            <a:r>
              <a:rPr lang="en-US" altLang="en-US" b="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b="0" dirty="0"/>
              <a:t>Replace NA values with </a:t>
            </a:r>
            <a:r>
              <a:rPr lang="en-GB" b="0" dirty="0" err="1">
                <a:solidFill>
                  <a:srgbClr val="FF0000"/>
                </a:solidFill>
              </a:rPr>
              <a:t>sleep$x</a:t>
            </a:r>
            <a:r>
              <a:rPr lang="en-GB" b="0" dirty="0">
                <a:solidFill>
                  <a:srgbClr val="FF0000"/>
                </a:solidFill>
              </a:rPr>
              <a:t>[is.na(</a:t>
            </a:r>
            <a:r>
              <a:rPr lang="en-GB" b="0" dirty="0" err="1">
                <a:solidFill>
                  <a:srgbClr val="FF0000"/>
                </a:solidFill>
              </a:rPr>
              <a:t>sleep$x</a:t>
            </a:r>
            <a:r>
              <a:rPr lang="en-GB" b="0" dirty="0">
                <a:solidFill>
                  <a:srgbClr val="FF0000"/>
                </a:solidFill>
              </a:rPr>
              <a:t>)] &lt;- value</a:t>
            </a:r>
            <a:endParaRPr lang="en-GB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b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90725" y="4248150"/>
            <a:ext cx="4857750" cy="12382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8744" y="4267200"/>
            <a:ext cx="1093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/>
              <a:t>8.672917</a:t>
            </a:r>
          </a:p>
          <a:p>
            <a:pPr algn="ctr"/>
            <a:r>
              <a:rPr lang="en-GB" sz="1000" dirty="0"/>
              <a:t>(Mean of </a:t>
            </a:r>
            <a:r>
              <a:rPr lang="en-GB" sz="1000" dirty="0" err="1"/>
              <a:t>NonD</a:t>
            </a:r>
            <a:r>
              <a:rPr lang="en-GB" sz="1000" dirty="0"/>
              <a:t>)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719263" y="4496118"/>
            <a:ext cx="1938337" cy="15388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719263" y="4496118"/>
            <a:ext cx="1947481" cy="45848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719263" y="4513499"/>
            <a:ext cx="1938337" cy="55810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968670" y="4049842"/>
            <a:ext cx="22562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1.972 </a:t>
            </a:r>
            <a:r>
              <a:rPr lang="en-GB" sz="1000" dirty="0"/>
              <a:t>(Mean of Dream)</a:t>
            </a:r>
          </a:p>
          <a:p>
            <a:endParaRPr lang="en-GB" sz="1400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4299630" y="4304783"/>
            <a:ext cx="1012066" cy="34522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4290485" y="4275661"/>
            <a:ext cx="1054667" cy="63897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4290485" y="4275661"/>
            <a:ext cx="1054668" cy="79594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010400" y="4559498"/>
            <a:ext cx="126206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19.87759</a:t>
            </a:r>
          </a:p>
          <a:p>
            <a:pPr algn="ctr"/>
            <a:r>
              <a:rPr lang="en-GB" sz="1000" dirty="0"/>
              <a:t>(Mean of Span)</a:t>
            </a:r>
          </a:p>
          <a:p>
            <a:endParaRPr lang="en-GB" sz="1400" dirty="0"/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5198819" y="4735761"/>
            <a:ext cx="1976172" cy="33584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04739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924800" cy="1371600"/>
          </a:xfrm>
        </p:spPr>
        <p:txBody>
          <a:bodyPr>
            <a:normAutofit/>
          </a:bodyPr>
          <a:lstStyle/>
          <a:p>
            <a:r>
              <a:rPr lang="en-GB" dirty="0"/>
              <a:t>Multiple Imputation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525780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b="0" dirty="0"/>
              <a:t>The idea of </a:t>
            </a:r>
            <a:r>
              <a:rPr lang="en-GB" b="0" dirty="0"/>
              <a:t>Multiple Imputation </a:t>
            </a:r>
            <a:r>
              <a:rPr lang="en-US" altLang="en-US" b="0" dirty="0"/>
              <a:t>is to replace each missing value with multiple acceptable values that represent a distribution of possibilities.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b="0" dirty="0"/>
              <a:t>This results in a number of complete datasets (usually 3-10):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b="0" dirty="0"/>
          </a:p>
          <a:p>
            <a:endParaRPr lang="en-US" altLang="en-US" b="0" dirty="0"/>
          </a:p>
        </p:txBody>
      </p:sp>
      <p:pic>
        <p:nvPicPr>
          <p:cNvPr id="39" name="Picture 2" descr="https://www.devart.com/dbforge/oracle/studio/images/highlights/pivot-table-logo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9524" r="15152" b="9524"/>
          <a:stretch/>
        </p:blipFill>
        <p:spPr bwMode="auto">
          <a:xfrm>
            <a:off x="471904" y="4189503"/>
            <a:ext cx="1129553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90904" y="5103903"/>
            <a:ext cx="1905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Dataset with missing values</a:t>
            </a:r>
          </a:p>
        </p:txBody>
      </p:sp>
      <p:pic>
        <p:nvPicPr>
          <p:cNvPr id="41" name="Picture 2" descr="https://www.devart.com/dbforge/oracle/studio/images/highlights/pivot-table-logo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9524" r="15152" b="9524"/>
          <a:stretch/>
        </p:blipFill>
        <p:spPr bwMode="auto">
          <a:xfrm>
            <a:off x="7360920" y="4189503"/>
            <a:ext cx="1129553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6979920" y="5103903"/>
            <a:ext cx="1905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Dataset with multiple imputation applied</a:t>
            </a:r>
          </a:p>
        </p:txBody>
      </p:sp>
      <p:pic>
        <p:nvPicPr>
          <p:cNvPr id="43" name="Picture 2" descr="https://www.devart.com/dbforge/oracle/studio/images/highlights/pivot-table-logo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9524" r="15152" b="9524"/>
          <a:stretch/>
        </p:blipFill>
        <p:spPr bwMode="auto">
          <a:xfrm>
            <a:off x="2889102" y="3300660"/>
            <a:ext cx="570244" cy="461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https://www.devart.com/dbforge/oracle/studio/images/highlights/pivot-table-logo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9524" r="15152" b="9524"/>
          <a:stretch/>
        </p:blipFill>
        <p:spPr bwMode="auto">
          <a:xfrm>
            <a:off x="2889102" y="3834060"/>
            <a:ext cx="570244" cy="461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https://www.devart.com/dbforge/oracle/studio/images/highlights/pivot-table-logo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9524" r="15152" b="9524"/>
          <a:stretch/>
        </p:blipFill>
        <p:spPr bwMode="auto">
          <a:xfrm>
            <a:off x="2889102" y="4367460"/>
            <a:ext cx="570244" cy="461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https://www.devart.com/dbforge/oracle/studio/images/highlights/pivot-table-logo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9524" r="15152" b="9524"/>
          <a:stretch/>
        </p:blipFill>
        <p:spPr bwMode="auto">
          <a:xfrm>
            <a:off x="2889102" y="4905286"/>
            <a:ext cx="570244" cy="461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https://www.devart.com/dbforge/oracle/studio/images/highlights/pivot-table-logo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9524" r="15152" b="9524"/>
          <a:stretch/>
        </p:blipFill>
        <p:spPr bwMode="auto">
          <a:xfrm>
            <a:off x="2889102" y="5442794"/>
            <a:ext cx="570244" cy="461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https://www.devart.com/dbforge/oracle/studio/images/highlights/pivot-table-logo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9524" r="15152" b="9524"/>
          <a:stretch/>
        </p:blipFill>
        <p:spPr bwMode="auto">
          <a:xfrm>
            <a:off x="5510918" y="3300660"/>
            <a:ext cx="570244" cy="461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https://www.devart.com/dbforge/oracle/studio/images/highlights/pivot-table-logo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9524" r="15152" b="9524"/>
          <a:stretch/>
        </p:blipFill>
        <p:spPr bwMode="auto">
          <a:xfrm>
            <a:off x="5510918" y="3834060"/>
            <a:ext cx="570244" cy="461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https://www.devart.com/dbforge/oracle/studio/images/highlights/pivot-table-logo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9524" r="15152" b="9524"/>
          <a:stretch/>
        </p:blipFill>
        <p:spPr bwMode="auto">
          <a:xfrm>
            <a:off x="5510918" y="4367460"/>
            <a:ext cx="570244" cy="461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 descr="https://www.devart.com/dbforge/oracle/studio/images/highlights/pivot-table-logo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9524" r="15152" b="9524"/>
          <a:stretch/>
        </p:blipFill>
        <p:spPr bwMode="auto">
          <a:xfrm>
            <a:off x="5510918" y="4905286"/>
            <a:ext cx="570244" cy="461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2" descr="https://www.devart.com/dbforge/oracle/studio/images/highlights/pivot-table-logo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9524" r="15152" b="9524"/>
          <a:stretch/>
        </p:blipFill>
        <p:spPr bwMode="auto">
          <a:xfrm>
            <a:off x="5510918" y="5442794"/>
            <a:ext cx="570244" cy="461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62" name="Straight Arrow Connector 61"/>
          <p:cNvCxnSpPr>
            <a:stCxn id="39" idx="3"/>
            <a:endCxn id="43" idx="1"/>
          </p:cNvCxnSpPr>
          <p:nvPr/>
        </p:nvCxnSpPr>
        <p:spPr>
          <a:xfrm flipV="1">
            <a:off x="1601457" y="3531473"/>
            <a:ext cx="1287645" cy="1115230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39" idx="3"/>
            <a:endCxn id="44" idx="1"/>
          </p:cNvCxnSpPr>
          <p:nvPr/>
        </p:nvCxnSpPr>
        <p:spPr>
          <a:xfrm flipV="1">
            <a:off x="1601457" y="4064873"/>
            <a:ext cx="1287645" cy="581830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39" idx="3"/>
            <a:endCxn id="45" idx="1"/>
          </p:cNvCxnSpPr>
          <p:nvPr/>
        </p:nvCxnSpPr>
        <p:spPr>
          <a:xfrm flipV="1">
            <a:off x="1601457" y="4598273"/>
            <a:ext cx="1287645" cy="48430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39" idx="3"/>
            <a:endCxn id="48" idx="1"/>
          </p:cNvCxnSpPr>
          <p:nvPr/>
        </p:nvCxnSpPr>
        <p:spPr>
          <a:xfrm>
            <a:off x="1601457" y="4646703"/>
            <a:ext cx="1287645" cy="1026904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39" idx="3"/>
            <a:endCxn id="47" idx="1"/>
          </p:cNvCxnSpPr>
          <p:nvPr/>
        </p:nvCxnSpPr>
        <p:spPr>
          <a:xfrm>
            <a:off x="1601457" y="4646703"/>
            <a:ext cx="1287645" cy="489396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43" idx="3"/>
            <a:endCxn id="53" idx="1"/>
          </p:cNvCxnSpPr>
          <p:nvPr/>
        </p:nvCxnSpPr>
        <p:spPr>
          <a:xfrm>
            <a:off x="3459346" y="3531473"/>
            <a:ext cx="2051572" cy="0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3459346" y="4089088"/>
            <a:ext cx="2051572" cy="0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3459346" y="4588294"/>
            <a:ext cx="2051572" cy="0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3459346" y="5136099"/>
            <a:ext cx="2051572" cy="0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3459346" y="5688678"/>
            <a:ext cx="2051572" cy="0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53" idx="3"/>
            <a:endCxn id="41" idx="1"/>
          </p:cNvCxnSpPr>
          <p:nvPr/>
        </p:nvCxnSpPr>
        <p:spPr>
          <a:xfrm>
            <a:off x="6081162" y="3531473"/>
            <a:ext cx="1279758" cy="1115230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55" idx="3"/>
            <a:endCxn id="41" idx="1"/>
          </p:cNvCxnSpPr>
          <p:nvPr/>
        </p:nvCxnSpPr>
        <p:spPr>
          <a:xfrm>
            <a:off x="6081162" y="4064873"/>
            <a:ext cx="1279758" cy="581830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56" idx="3"/>
            <a:endCxn id="41" idx="1"/>
          </p:cNvCxnSpPr>
          <p:nvPr/>
        </p:nvCxnSpPr>
        <p:spPr>
          <a:xfrm>
            <a:off x="6081162" y="4598273"/>
            <a:ext cx="1279758" cy="48430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58" idx="3"/>
            <a:endCxn id="41" idx="1"/>
          </p:cNvCxnSpPr>
          <p:nvPr/>
        </p:nvCxnSpPr>
        <p:spPr>
          <a:xfrm flipV="1">
            <a:off x="6081162" y="4646703"/>
            <a:ext cx="1279758" cy="489396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60" idx="3"/>
            <a:endCxn id="41" idx="1"/>
          </p:cNvCxnSpPr>
          <p:nvPr/>
        </p:nvCxnSpPr>
        <p:spPr>
          <a:xfrm flipV="1">
            <a:off x="6081162" y="4646703"/>
            <a:ext cx="1279758" cy="1026904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Isosceles Triangle 83"/>
          <p:cNvSpPr/>
          <p:nvPr/>
        </p:nvSpPr>
        <p:spPr>
          <a:xfrm rot="5400000">
            <a:off x="7236466" y="4566074"/>
            <a:ext cx="277348" cy="184919"/>
          </a:xfrm>
          <a:prstGeom prst="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TextBox 84"/>
          <p:cNvSpPr txBox="1"/>
          <p:nvPr/>
        </p:nvSpPr>
        <p:spPr>
          <a:xfrm rot="19110755">
            <a:off x="1660415" y="3712719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</a:rPr>
              <a:t>Impute</a:t>
            </a:r>
          </a:p>
        </p:txBody>
      </p:sp>
      <p:sp>
        <p:nvSpPr>
          <p:cNvPr id="86" name="TextBox 85"/>
          <p:cNvSpPr txBox="1"/>
          <p:nvPr/>
        </p:nvSpPr>
        <p:spPr>
          <a:xfrm rot="2406429">
            <a:off x="6448274" y="3712719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</a:rPr>
              <a:t>Pool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3950369" y="3124200"/>
            <a:ext cx="1069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>
                <a:solidFill>
                  <a:srgbClr val="C00000"/>
                </a:solidFill>
              </a:rPr>
              <a:t>Analyse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2221724" y="5994108"/>
            <a:ext cx="1905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Imputed datasets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4816041" y="5994108"/>
            <a:ext cx="1905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Analysis results of datasets</a:t>
            </a:r>
          </a:p>
        </p:txBody>
      </p:sp>
    </p:spTree>
    <p:extLst>
      <p:ext uri="{BB962C8B-B14F-4D97-AF65-F5344CB8AC3E}">
        <p14:creationId xmlns:p14="http://schemas.microsoft.com/office/powerpoint/2010/main" xmlns="" val="91862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924800" cy="1371600"/>
          </a:xfrm>
        </p:spPr>
        <p:txBody>
          <a:bodyPr>
            <a:normAutofit/>
          </a:bodyPr>
          <a:lstStyle/>
          <a:p>
            <a:r>
              <a:rPr lang="en-GB" dirty="0"/>
              <a:t>Multiple Imputation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5257800"/>
          </a:xfrm>
        </p:spPr>
        <p:txBody>
          <a:bodyPr>
            <a:normAutofit/>
          </a:bodyPr>
          <a:lstStyle/>
          <a:p>
            <a:pPr marL="0" lvl="1" indent="0">
              <a:spcAft>
                <a:spcPts val="600"/>
              </a:spcAft>
              <a:buClrTx/>
              <a:buNone/>
            </a:pPr>
            <a:r>
              <a:rPr lang="en-GB" dirty="0"/>
              <a:t>The general procedure for the </a:t>
            </a:r>
            <a:r>
              <a:rPr lang="en-GB" b="1" dirty="0"/>
              <a:t>chained equation approach </a:t>
            </a:r>
            <a:r>
              <a:rPr lang="en-GB" dirty="0"/>
              <a:t>to multiple imputation (used in </a:t>
            </a:r>
            <a:r>
              <a:rPr lang="en-GB" dirty="0">
                <a:solidFill>
                  <a:srgbClr val="FF0000"/>
                </a:solidFill>
              </a:rPr>
              <a:t>mice()</a:t>
            </a:r>
            <a:r>
              <a:rPr lang="en-GB" dirty="0"/>
              <a:t>)</a:t>
            </a:r>
            <a:r>
              <a:rPr lang="en-GB" b="1" dirty="0"/>
              <a:t> </a:t>
            </a:r>
            <a:r>
              <a:rPr lang="en-GB" dirty="0"/>
              <a:t>is:</a:t>
            </a:r>
          </a:p>
          <a:p>
            <a:pPr marL="1028700" lvl="2" indent="-342900">
              <a:spcAft>
                <a:spcPts val="600"/>
              </a:spcAft>
              <a:buClrTx/>
              <a:buAutoNum type="arabicPeriod"/>
            </a:pPr>
            <a:r>
              <a:rPr lang="en-GB" sz="2000" dirty="0"/>
              <a:t>A simple imputation is performed for every missing value.</a:t>
            </a:r>
          </a:p>
          <a:p>
            <a:pPr marL="1028700" lvl="2" indent="-342900">
              <a:spcAft>
                <a:spcPts val="600"/>
              </a:spcAft>
              <a:buClrTx/>
              <a:buAutoNum type="arabicPeriod"/>
            </a:pPr>
            <a:r>
              <a:rPr lang="en-GB" sz="2000" dirty="0"/>
              <a:t>One of the missing variables are set back to missing.</a:t>
            </a:r>
          </a:p>
          <a:p>
            <a:pPr marL="1028700" lvl="2" indent="-342900">
              <a:spcAft>
                <a:spcPts val="600"/>
              </a:spcAft>
              <a:buClrTx/>
              <a:buAutoNum type="arabicPeriod"/>
            </a:pPr>
            <a:r>
              <a:rPr lang="en-GB" sz="2000" dirty="0"/>
              <a:t>Regression is performed (linear, logistic, polynomial etc.), the missing variable being the forecast variable and all other variables in the dataset being the predictor variables.</a:t>
            </a:r>
          </a:p>
          <a:p>
            <a:pPr marL="1028700" lvl="2" indent="-342900">
              <a:spcAft>
                <a:spcPts val="600"/>
              </a:spcAft>
              <a:buClrTx/>
              <a:buAutoNum type="arabicPeriod"/>
            </a:pPr>
            <a:r>
              <a:rPr lang="en-GB" sz="2000" dirty="0"/>
              <a:t>Missing values are replaced with predictions (imputations) from the regression.</a:t>
            </a:r>
          </a:p>
          <a:p>
            <a:pPr marL="1028700" lvl="2" indent="-342900">
              <a:spcAft>
                <a:spcPts val="600"/>
              </a:spcAft>
              <a:buClrTx/>
              <a:buAutoNum type="arabicPeriod"/>
            </a:pPr>
            <a:r>
              <a:rPr lang="en-GB" sz="2000" dirty="0"/>
              <a:t>Repeat steps 2-4 for each variable that has missing data (one cycle).</a:t>
            </a:r>
          </a:p>
          <a:p>
            <a:pPr marL="1028700" lvl="2" indent="-342900">
              <a:spcAft>
                <a:spcPts val="600"/>
              </a:spcAft>
              <a:buClrTx/>
              <a:buAutoNum type="arabicPeriod"/>
            </a:pPr>
            <a:r>
              <a:rPr lang="en-GB" sz="2000" dirty="0"/>
              <a:t>Repeat for a number of cycles then retain results as one imputed dataset.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xmlns="" val="3088064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924800" cy="1371600"/>
          </a:xfrm>
        </p:spPr>
        <p:txBody>
          <a:bodyPr>
            <a:normAutofit/>
          </a:bodyPr>
          <a:lstStyle/>
          <a:p>
            <a:r>
              <a:rPr lang="en-GB" dirty="0"/>
              <a:t>Multiple Imputation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5257800"/>
          </a:xfrm>
        </p:spPr>
        <p:txBody>
          <a:bodyPr>
            <a:normAutofit fontScale="77500" lnSpcReduction="20000"/>
          </a:bodyPr>
          <a:lstStyle/>
          <a:p>
            <a:pPr marL="342900" lvl="1" indent="-342900">
              <a:lnSpc>
                <a:spcPct val="150000"/>
              </a:lnSpc>
              <a:spcAft>
                <a:spcPts val="600"/>
              </a:spcAft>
              <a:buClrTx/>
            </a:pPr>
            <a:r>
              <a:rPr lang="en-GB" dirty="0"/>
              <a:t>We will focus on using the </a:t>
            </a:r>
            <a:r>
              <a:rPr lang="en-GB" i="1" dirty="0"/>
              <a:t>mice</a:t>
            </a:r>
            <a:r>
              <a:rPr lang="en-GB" dirty="0"/>
              <a:t> package.</a:t>
            </a:r>
          </a:p>
          <a:p>
            <a:pPr marL="342900" lvl="1" indent="-342900">
              <a:lnSpc>
                <a:spcPct val="150000"/>
              </a:lnSpc>
              <a:spcAft>
                <a:spcPts val="600"/>
              </a:spcAft>
              <a:buClrTx/>
            </a:pPr>
            <a:r>
              <a:rPr lang="en-GB" dirty="0"/>
              <a:t>The </a:t>
            </a:r>
            <a:r>
              <a:rPr lang="en-GB" i="1" dirty="0"/>
              <a:t>mice </a:t>
            </a:r>
            <a:r>
              <a:rPr lang="en-GB" dirty="0"/>
              <a:t>package has many built in imputation techniques including:</a:t>
            </a:r>
          </a:p>
          <a:p>
            <a:pPr marL="342900" lvl="1" indent="-342900">
              <a:lnSpc>
                <a:spcPct val="150000"/>
              </a:lnSpc>
              <a:spcAft>
                <a:spcPts val="600"/>
              </a:spcAft>
              <a:buClrTx/>
            </a:pPr>
            <a:endParaRPr lang="en-GB" dirty="0"/>
          </a:p>
          <a:p>
            <a:pPr marL="342900" lvl="1" indent="-342900">
              <a:lnSpc>
                <a:spcPct val="150000"/>
              </a:lnSpc>
              <a:spcAft>
                <a:spcPts val="600"/>
              </a:spcAft>
              <a:buClrTx/>
            </a:pPr>
            <a:endParaRPr lang="en-GB" dirty="0"/>
          </a:p>
          <a:p>
            <a:pPr marL="342900" lvl="1" indent="-342900">
              <a:lnSpc>
                <a:spcPct val="150000"/>
              </a:lnSpc>
              <a:spcAft>
                <a:spcPts val="600"/>
              </a:spcAft>
              <a:buClrTx/>
            </a:pPr>
            <a:endParaRPr lang="en-GB" dirty="0"/>
          </a:p>
          <a:p>
            <a:pPr marL="342900" lvl="1" indent="-342900">
              <a:lnSpc>
                <a:spcPct val="150000"/>
              </a:lnSpc>
              <a:spcAft>
                <a:spcPts val="600"/>
              </a:spcAft>
              <a:buClrTx/>
            </a:pPr>
            <a:endParaRPr lang="en-GB" dirty="0"/>
          </a:p>
          <a:p>
            <a:pPr marL="342900" lvl="1" indent="-342900">
              <a:lnSpc>
                <a:spcPct val="150000"/>
              </a:lnSpc>
              <a:spcAft>
                <a:spcPts val="600"/>
              </a:spcAft>
              <a:buClrTx/>
            </a:pPr>
            <a:endParaRPr lang="en-GB" dirty="0"/>
          </a:p>
          <a:p>
            <a:pPr marL="342900" lvl="1" indent="-342900">
              <a:lnSpc>
                <a:spcPct val="150000"/>
              </a:lnSpc>
              <a:spcAft>
                <a:spcPts val="600"/>
              </a:spcAft>
              <a:buClrTx/>
            </a:pPr>
            <a:r>
              <a:rPr lang="en-GB" dirty="0"/>
              <a:t>Example: </a:t>
            </a:r>
            <a:r>
              <a:rPr lang="en-GB" dirty="0">
                <a:solidFill>
                  <a:srgbClr val="FF0000"/>
                </a:solidFill>
              </a:rPr>
              <a:t>mice(data, meth=c('sample','</a:t>
            </a:r>
            <a:r>
              <a:rPr lang="en-GB" dirty="0" err="1">
                <a:solidFill>
                  <a:srgbClr val="FF0000"/>
                </a:solidFill>
              </a:rPr>
              <a:t>pmm</a:t>
            </a:r>
            <a:r>
              <a:rPr lang="en-GB" dirty="0">
                <a:solidFill>
                  <a:srgbClr val="FF0000"/>
                </a:solidFill>
              </a:rPr>
              <a:t>','</a:t>
            </a:r>
            <a:r>
              <a:rPr lang="en-GB" dirty="0" err="1">
                <a:solidFill>
                  <a:srgbClr val="FF0000"/>
                </a:solidFill>
              </a:rPr>
              <a:t>logreg</a:t>
            </a:r>
            <a:r>
              <a:rPr lang="en-GB" dirty="0">
                <a:solidFill>
                  <a:srgbClr val="FF0000"/>
                </a:solidFill>
              </a:rPr>
              <a:t>','norm'))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95387" y="2895600"/>
            <a:ext cx="6448425" cy="259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93700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924800" cy="1371600"/>
          </a:xfrm>
        </p:spPr>
        <p:txBody>
          <a:bodyPr>
            <a:normAutofit/>
          </a:bodyPr>
          <a:lstStyle/>
          <a:p>
            <a:r>
              <a:rPr lang="en-GB" dirty="0"/>
              <a:t>Missing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838200"/>
          </a:xfrm>
        </p:spPr>
        <p:txBody>
          <a:bodyPr>
            <a:normAutofit fontScale="700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b="0" dirty="0"/>
              <a:t>Missing data is a common problem and challenge for analysts.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b="0" dirty="0"/>
              <a:t>There are many reasons why data could be missing, including:</a:t>
            </a:r>
          </a:p>
        </p:txBody>
      </p:sp>
      <p:pic>
        <p:nvPicPr>
          <p:cNvPr id="1028" name="Picture 4" descr="http://www.villageofbourbonnais.com/images/satisfactionSurvey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5135" y="2695800"/>
            <a:ext cx="2691261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195135" y="4648200"/>
            <a:ext cx="2691261" cy="2209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en-US" sz="1600" b="0" dirty="0"/>
              <a:t>Respondents forgot to answer questions.</a:t>
            </a:r>
          </a:p>
          <a:p>
            <a:pPr algn="ctr"/>
            <a:r>
              <a:rPr lang="en-US" altLang="en-US" sz="1600" b="0" dirty="0"/>
              <a:t>Respondents refused to answer certain questions.</a:t>
            </a:r>
          </a:p>
          <a:p>
            <a:pPr algn="ctr"/>
            <a:r>
              <a:rPr lang="en-US" altLang="en-US" sz="1600" b="0" dirty="0"/>
              <a:t>Respondents failed to complete the survey.</a:t>
            </a:r>
          </a:p>
        </p:txBody>
      </p:sp>
      <p:pic>
        <p:nvPicPr>
          <p:cNvPr id="1030" name="Picture 6" descr="http://cdn.spectator.co.uk/wp-content/uploads/2013/07/Spect_Weather-530x41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58685" y="2695800"/>
            <a:ext cx="2308225" cy="1798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3358685" y="4648200"/>
            <a:ext cx="2308225" cy="2209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en-US" sz="1600" b="0" dirty="0"/>
              <a:t>A sensor failed. </a:t>
            </a:r>
          </a:p>
          <a:p>
            <a:pPr algn="ctr"/>
            <a:r>
              <a:rPr lang="en-US" altLang="en-US" sz="1600" b="0" dirty="0"/>
              <a:t>Someone purposefully turned off recording equipment.</a:t>
            </a:r>
          </a:p>
          <a:p>
            <a:pPr algn="ctr"/>
            <a:r>
              <a:rPr lang="en-US" altLang="en-US" sz="1600" b="0" dirty="0"/>
              <a:t>There was a power cut.</a:t>
            </a:r>
          </a:p>
          <a:p>
            <a:pPr algn="ctr"/>
            <a:r>
              <a:rPr lang="en-US" altLang="en-US" sz="1600" b="0" dirty="0"/>
              <a:t>The method of data capture was changed.</a:t>
            </a:r>
          </a:p>
        </p:txBody>
      </p:sp>
      <p:pic>
        <p:nvPicPr>
          <p:cNvPr id="1032" name="Picture 8" descr="http://web-images.chacha.com/images/Gallery/5280/how-do-you-stop-an-internet-addiction-330914042-dec-10-2012-1-600x40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39200" y="2695800"/>
            <a:ext cx="27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6139198" y="4648200"/>
            <a:ext cx="2700001" cy="2209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en-US" sz="1600" b="0" dirty="0"/>
              <a:t>An internet connection was lost.</a:t>
            </a:r>
          </a:p>
          <a:p>
            <a:pPr algn="ctr"/>
            <a:r>
              <a:rPr lang="en-US" altLang="en-US" sz="1600" b="0" dirty="0"/>
              <a:t>A network went down.</a:t>
            </a:r>
          </a:p>
          <a:p>
            <a:pPr algn="ctr"/>
            <a:r>
              <a:rPr lang="en-US" altLang="en-US" sz="1600" b="0" dirty="0"/>
              <a:t>A hard drive became corrupt.</a:t>
            </a:r>
          </a:p>
          <a:p>
            <a:pPr algn="ctr"/>
            <a:r>
              <a:rPr lang="en-US" altLang="en-US" sz="1600" b="0" dirty="0"/>
              <a:t>A data transfer was cut short.</a:t>
            </a:r>
          </a:p>
          <a:p>
            <a:pPr algn="ctr"/>
            <a:endParaRPr lang="en-US" altLang="en-US" sz="1600" b="0" dirty="0"/>
          </a:p>
        </p:txBody>
      </p:sp>
    </p:spTree>
    <p:extLst>
      <p:ext uri="{BB962C8B-B14F-4D97-AF65-F5344CB8AC3E}">
        <p14:creationId xmlns:p14="http://schemas.microsoft.com/office/powerpoint/2010/main" xmlns="" val="60418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924800" cy="1371600"/>
          </a:xfrm>
        </p:spPr>
        <p:txBody>
          <a:bodyPr>
            <a:normAutofit/>
          </a:bodyPr>
          <a:lstStyle/>
          <a:p>
            <a:r>
              <a:rPr lang="en-GB" dirty="0"/>
              <a:t>Missing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5257800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 b="0" dirty="0"/>
              <a:t>Missing data can usually be classified into: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b="1" dirty="0"/>
              <a:t>Missing Completely at Random </a:t>
            </a:r>
            <a:r>
              <a:rPr lang="en-US" altLang="en-US" b="0" dirty="0"/>
              <a:t>(MCAR):</a:t>
            </a:r>
          </a:p>
          <a:p>
            <a:pPr marL="800100" lvl="1" indent="-342900"/>
            <a:r>
              <a:rPr lang="en-GB" dirty="0"/>
              <a:t>If </a:t>
            </a:r>
            <a:r>
              <a:rPr lang="en-GB" dirty="0" err="1"/>
              <a:t>missingness</a:t>
            </a:r>
            <a:r>
              <a:rPr lang="en-GB" dirty="0"/>
              <a:t> doesn’t depend on the values of the data set.</a:t>
            </a:r>
          </a:p>
          <a:p>
            <a:pPr marL="800100" lvl="1" indent="-342900"/>
            <a:r>
              <a:rPr lang="en-GB" b="1" i="1" dirty="0"/>
              <a:t>e.g.</a:t>
            </a:r>
            <a:r>
              <a:rPr lang="en-GB" dirty="0"/>
              <a:t> a random sample of patients who had their blood pressure measured also had their weight measured.</a:t>
            </a:r>
          </a:p>
          <a:p>
            <a:pPr lvl="1" indent="0">
              <a:buNone/>
            </a:pPr>
            <a:endParaRPr lang="en-GB" sz="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b="1" dirty="0"/>
              <a:t>Missing at Random </a:t>
            </a:r>
            <a:r>
              <a:rPr lang="en-US" altLang="en-US" b="0" dirty="0"/>
              <a:t>(MAR):</a:t>
            </a:r>
          </a:p>
          <a:p>
            <a:pPr marL="800100" lvl="1" indent="-342900"/>
            <a:r>
              <a:rPr lang="en-GB" dirty="0"/>
              <a:t>If </a:t>
            </a:r>
            <a:r>
              <a:rPr lang="en-GB" dirty="0" err="1"/>
              <a:t>missingness</a:t>
            </a:r>
            <a:r>
              <a:rPr lang="en-GB" dirty="0"/>
              <a:t> does not depend on the unobserved values of the data set but does depend on the observed.</a:t>
            </a:r>
          </a:p>
          <a:p>
            <a:pPr marL="800100" lvl="1" indent="-342900"/>
            <a:r>
              <a:rPr lang="en-GB" b="1" i="1" dirty="0"/>
              <a:t>e.g. </a:t>
            </a:r>
            <a:r>
              <a:rPr lang="en-GB" dirty="0"/>
              <a:t>patients with high blood pressure had their weight measured.</a:t>
            </a:r>
          </a:p>
          <a:p>
            <a:pPr lvl="1" indent="0">
              <a:buNone/>
            </a:pPr>
            <a:endParaRPr lang="en-US" altLang="en-US" sz="8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b="1" dirty="0"/>
              <a:t>Not Missing at Random </a:t>
            </a:r>
            <a:r>
              <a:rPr lang="en-US" altLang="en-US" b="0" dirty="0"/>
              <a:t>(NMAR):</a:t>
            </a:r>
          </a:p>
          <a:p>
            <a:pPr marL="800100" lvl="1" indent="-342900"/>
            <a:r>
              <a:rPr lang="en-GB" dirty="0"/>
              <a:t>If </a:t>
            </a:r>
            <a:r>
              <a:rPr lang="en-GB" dirty="0" err="1"/>
              <a:t>missingness</a:t>
            </a:r>
            <a:r>
              <a:rPr lang="en-GB" dirty="0"/>
              <a:t> depends on the unobserved values of the data set.</a:t>
            </a:r>
          </a:p>
          <a:p>
            <a:pPr marL="800100" lvl="1" indent="-342900"/>
            <a:r>
              <a:rPr lang="en-GB" b="1" i="1" dirty="0"/>
              <a:t>e.g. </a:t>
            </a:r>
            <a:r>
              <a:rPr lang="en-GB" altLang="en-US" b="0" dirty="0"/>
              <a:t>overweight patients had their weight measured.</a:t>
            </a:r>
            <a:endParaRPr lang="en-US" altLang="en-US" b="0" dirty="0"/>
          </a:p>
        </p:txBody>
      </p:sp>
      <p:pic>
        <p:nvPicPr>
          <p:cNvPr id="2050" name="Picture 2" descr="http://www.theweeklyhaul.com/wp-content/uploads/2014/08/blood-pressur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27000"/>
            <a:ext cx="2895600" cy="193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02617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924800" cy="1044034"/>
          </a:xfrm>
        </p:spPr>
        <p:txBody>
          <a:bodyPr>
            <a:normAutofit/>
          </a:bodyPr>
          <a:lstStyle/>
          <a:p>
            <a:r>
              <a:rPr lang="en-GB" dirty="0"/>
              <a:t>Missing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268760"/>
            <a:ext cx="8458200" cy="5257800"/>
          </a:xfrm>
        </p:spPr>
        <p:txBody>
          <a:bodyPr>
            <a:normAutofit fontScale="92500"/>
          </a:bodyPr>
          <a:lstStyle/>
          <a:p>
            <a:r>
              <a:rPr lang="en-US" altLang="en-US" b="0" dirty="0"/>
              <a:t>Another example: </a:t>
            </a:r>
            <a:r>
              <a:rPr lang="en-US" altLang="en-US" dirty="0"/>
              <a:t>Survey data on drug use</a:t>
            </a:r>
            <a:r>
              <a:rPr lang="en-US" altLang="en-US" dirty="0" smtClean="0"/>
              <a:t>.</a:t>
            </a:r>
            <a:endParaRPr lang="en-US" alt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b="1" dirty="0"/>
              <a:t>Missing Completely at Random </a:t>
            </a:r>
            <a:r>
              <a:rPr lang="en-US" altLang="en-US" b="0" dirty="0"/>
              <a:t>(MCAR):</a:t>
            </a:r>
          </a:p>
          <a:p>
            <a:pPr marL="800100" lvl="1" indent="-342900"/>
            <a:r>
              <a:rPr lang="en-GB" dirty="0"/>
              <a:t>You removed 10% of the respondents data randomly.</a:t>
            </a:r>
          </a:p>
          <a:p>
            <a:pPr marL="800100" lvl="1" indent="-342900"/>
            <a:endParaRPr lang="en-GB" sz="800" dirty="0"/>
          </a:p>
          <a:p>
            <a:pPr lvl="1" indent="0">
              <a:buNone/>
            </a:pPr>
            <a:endParaRPr lang="en-GB" sz="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b="1" dirty="0"/>
              <a:t>Missing at Random </a:t>
            </a:r>
            <a:r>
              <a:rPr lang="en-US" altLang="en-US" b="0" dirty="0"/>
              <a:t>(MAR):</a:t>
            </a:r>
          </a:p>
          <a:p>
            <a:pPr marL="800100" lvl="1" indent="-342900"/>
            <a:r>
              <a:rPr lang="en-GB" dirty="0"/>
              <a:t>People who come from poorer families might be less inclined to answer questions about drug use, and so the level of drug use is related to family income.</a:t>
            </a:r>
          </a:p>
          <a:p>
            <a:pPr marL="800100" lvl="1" indent="-342900"/>
            <a:endParaRPr lang="en-GB" sz="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b="1" dirty="0"/>
              <a:t>Not Missing at Random </a:t>
            </a:r>
            <a:r>
              <a:rPr lang="en-US" altLang="en-US" b="0" dirty="0"/>
              <a:t>(NMAR):</a:t>
            </a:r>
          </a:p>
          <a:p>
            <a:pPr marL="800100" lvl="1" indent="-342900"/>
            <a:r>
              <a:rPr lang="en-GB" dirty="0"/>
              <a:t>Students skipped the question on drug use because they feared that they would be expelled from school.</a:t>
            </a:r>
            <a:endParaRPr lang="en-US" altLang="en-US" b="0" dirty="0"/>
          </a:p>
        </p:txBody>
      </p:sp>
      <p:sp>
        <p:nvSpPr>
          <p:cNvPr id="4" name="TextBox 3"/>
          <p:cNvSpPr txBox="1"/>
          <p:nvPr/>
        </p:nvSpPr>
        <p:spPr>
          <a:xfrm>
            <a:off x="5292080" y="3212976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(most common type)</a:t>
            </a:r>
          </a:p>
        </p:txBody>
      </p:sp>
    </p:spTree>
    <p:extLst>
      <p:ext uri="{BB962C8B-B14F-4D97-AF65-F5344CB8AC3E}">
        <p14:creationId xmlns:p14="http://schemas.microsoft.com/office/powerpoint/2010/main" xmlns="" val="202311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924800" cy="1371600"/>
          </a:xfrm>
        </p:spPr>
        <p:txBody>
          <a:bodyPr>
            <a:normAutofit/>
          </a:bodyPr>
          <a:lstStyle/>
          <a:p>
            <a:r>
              <a:rPr lang="en-GB" dirty="0"/>
              <a:t>Missing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412776"/>
            <a:ext cx="8382000" cy="5257800"/>
          </a:xfrm>
        </p:spPr>
        <p:txBody>
          <a:bodyPr>
            <a:normAutofit fontScale="850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b="0" dirty="0"/>
              <a:t>Generally the procedure for dealing with missing data is: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en-US" b="0" dirty="0"/>
              <a:t>Identify the missing data.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en-US" dirty="0"/>
              <a:t>Identify the cause of the missing data.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en-US" b="0" dirty="0"/>
              <a:t>Either:</a:t>
            </a:r>
          </a:p>
          <a:p>
            <a:pPr marL="1600200" lvl="2" indent="-457200">
              <a:buFont typeface="+mj-lt"/>
              <a:buAutoNum type="alphaUcPeriod"/>
            </a:pPr>
            <a:r>
              <a:rPr lang="en-US" altLang="en-US" dirty="0"/>
              <a:t>Remove the rows containing the missing data</a:t>
            </a:r>
          </a:p>
          <a:p>
            <a:pPr marL="2057400" lvl="3" indent="-457200"/>
            <a:r>
              <a:rPr lang="en-US" altLang="en-US" sz="2400" dirty="0"/>
              <a:t>Also called the </a:t>
            </a:r>
            <a:r>
              <a:rPr lang="en-US" altLang="en-US" sz="2400" b="1" dirty="0"/>
              <a:t>naïve approach</a:t>
            </a:r>
            <a:r>
              <a:rPr lang="en-US" altLang="en-US" sz="2400" dirty="0"/>
              <a:t>.</a:t>
            </a:r>
          </a:p>
          <a:p>
            <a:pPr marL="2057400" lvl="3" indent="-457200"/>
            <a:r>
              <a:rPr lang="en-US" altLang="en-US" sz="2400" dirty="0"/>
              <a:t>Make sure missing data isn’t biased!</a:t>
            </a:r>
          </a:p>
          <a:p>
            <a:pPr marL="1600200" lvl="2" indent="-457200">
              <a:buFont typeface="+mj-lt"/>
              <a:buAutoNum type="alphaUcPeriod"/>
            </a:pPr>
            <a:r>
              <a:rPr lang="en-US" altLang="en-US" b="0" dirty="0"/>
              <a:t>Replace missing values with alternative </a:t>
            </a:r>
            <a:r>
              <a:rPr lang="en-US" altLang="en-US" b="0" dirty="0" smtClean="0"/>
              <a:t>values</a:t>
            </a:r>
            <a:endParaRPr lang="en-US" altLang="en-US" b="0" dirty="0"/>
          </a:p>
          <a:p>
            <a:pPr marL="2057400" lvl="3" indent="-457200"/>
            <a:r>
              <a:rPr lang="en-US" altLang="en-US" sz="2400" b="1" dirty="0"/>
              <a:t>Impute</a:t>
            </a:r>
            <a:r>
              <a:rPr lang="en-US" altLang="en-US" sz="2400" dirty="0"/>
              <a:t> the missing values.</a:t>
            </a:r>
          </a:p>
          <a:p>
            <a:pPr marL="2057400" lvl="3" indent="-457200"/>
            <a:r>
              <a:rPr lang="en-US" altLang="en-US" sz="2400" dirty="0"/>
              <a:t>There are a number of</a:t>
            </a:r>
            <a:r>
              <a:rPr lang="en-US" altLang="en-US" sz="2400" b="0" dirty="0"/>
              <a:t> </a:t>
            </a:r>
            <a:r>
              <a:rPr lang="en-US" altLang="en-US" sz="2400" b="0" dirty="0" smtClean="0"/>
              <a:t>approaches</a:t>
            </a:r>
            <a:r>
              <a:rPr lang="en-US" altLang="en-US" sz="2400" dirty="0"/>
              <a:t/>
            </a:r>
            <a:br>
              <a:rPr lang="en-US" altLang="en-US" sz="2400" dirty="0"/>
            </a:br>
            <a:endParaRPr lang="en-US" altLang="en-US" b="0" dirty="0"/>
          </a:p>
          <a:p>
            <a:pPr algn="just"/>
            <a:r>
              <a:rPr lang="en-US" altLang="en-US" b="0" dirty="0"/>
              <a:t>Deciding between A and B depends on which outcome you think will produce the </a:t>
            </a:r>
            <a:r>
              <a:rPr lang="en-US" altLang="en-US" dirty="0"/>
              <a:t>most reliable and accurate results</a:t>
            </a:r>
            <a:r>
              <a:rPr lang="en-US" altLang="en-US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2687452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382000" cy="1371600"/>
          </a:xfrm>
        </p:spPr>
        <p:txBody>
          <a:bodyPr>
            <a:normAutofit/>
          </a:bodyPr>
          <a:lstStyle/>
          <a:p>
            <a:r>
              <a:rPr lang="en-GB" dirty="0"/>
              <a:t>Removing Missing data rows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7200"/>
          </a:xfrm>
        </p:spPr>
        <p:txBody>
          <a:bodyPr>
            <a:normAutofit fontScale="700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b="0" dirty="0"/>
              <a:t>The two most common methods for removing missing data are: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90500" y="2133283"/>
          <a:ext cx="8686800" cy="4621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3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33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3337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692028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Listwise deletion</a:t>
                      </a:r>
                    </a:p>
                    <a:p>
                      <a:pPr algn="ctr"/>
                      <a:r>
                        <a:rPr lang="en-GB" b="0" dirty="0"/>
                        <a:t>(complete case analysis)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Pairwise deletion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33448">
                <a:tc>
                  <a:txBody>
                    <a:bodyPr/>
                    <a:lstStyle/>
                    <a:p>
                      <a:r>
                        <a:rPr lang="en-GB" b="1" dirty="0"/>
                        <a:t>Description: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aseline="0" dirty="0"/>
                        <a:t>Analyse the data rows where there is complete data for every column.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Analyse the</a:t>
                      </a:r>
                      <a:r>
                        <a:rPr lang="en-GB" baseline="0" dirty="0"/>
                        <a:t> data rows</a:t>
                      </a:r>
                      <a:r>
                        <a:rPr lang="en-GB" dirty="0"/>
                        <a:t> where the variables of interest have</a:t>
                      </a:r>
                      <a:r>
                        <a:rPr lang="en-GB" baseline="0" dirty="0"/>
                        <a:t> data</a:t>
                      </a:r>
                      <a:r>
                        <a:rPr lang="en-GB" dirty="0"/>
                        <a:t> present.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33448">
                <a:tc>
                  <a:txBody>
                    <a:bodyPr/>
                    <a:lstStyle/>
                    <a:p>
                      <a:r>
                        <a:rPr lang="en-GB" b="1" dirty="0"/>
                        <a:t>Advantages: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Simple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Easily</a:t>
                      </a:r>
                      <a:r>
                        <a:rPr lang="en-GB" baseline="0" dirty="0"/>
                        <a:t> compare across analyses.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Uses all possible information.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413392">
                <a:tc>
                  <a:txBody>
                    <a:bodyPr/>
                    <a:lstStyle/>
                    <a:p>
                      <a:r>
                        <a:rPr lang="en-GB" b="1" dirty="0"/>
                        <a:t>Limitations: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Could be biased (if the data is not MCAR).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Lower n, reduces statistical power.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Separate</a:t>
                      </a:r>
                      <a:r>
                        <a:rPr lang="en-GB" baseline="0" dirty="0"/>
                        <a:t> analyses cannot be compared as the data / sample will be different.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0" y="0"/>
            <a:ext cx="8877300" cy="2057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50" name="Picture 2" descr="https://cdn.discourse.org/business/uploads/analyticsvidhya/original/1X/8681016024c01025b6244f19c7be720e4ae76040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2252" t="12381"/>
          <a:stretch/>
        </p:blipFill>
        <p:spPr bwMode="auto">
          <a:xfrm>
            <a:off x="6019800" y="17254"/>
            <a:ext cx="2438400" cy="2116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s://cdn.discourse.org/business/uploads/analyticsvidhya/original/1X/8681016024c01025b6244f19c7be720e4ae76040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2381" r="49549"/>
          <a:stretch/>
        </p:blipFill>
        <p:spPr bwMode="auto">
          <a:xfrm>
            <a:off x="2590800" y="17253"/>
            <a:ext cx="2576423" cy="2116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720499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924800" cy="1371600"/>
          </a:xfrm>
        </p:spPr>
        <p:txBody>
          <a:bodyPr>
            <a:normAutofit/>
          </a:bodyPr>
          <a:lstStyle/>
          <a:p>
            <a:r>
              <a:rPr lang="en-GB" dirty="0"/>
              <a:t>Remove Missing data rows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5257800"/>
          </a:xfrm>
        </p:spPr>
        <p:txBody>
          <a:bodyPr>
            <a:normAutofit fontScale="700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b="0" dirty="0"/>
              <a:t>In R missing values can be represented by:</a:t>
            </a:r>
          </a:p>
          <a:p>
            <a:pPr>
              <a:lnSpc>
                <a:spcPct val="150000"/>
              </a:lnSpc>
            </a:pPr>
            <a:r>
              <a:rPr lang="en-GB" dirty="0"/>
              <a:t>	NA 		</a:t>
            </a:r>
            <a:r>
              <a:rPr lang="en-GB" b="0" dirty="0"/>
              <a:t>Not Available (placeholder for a missing value).</a:t>
            </a:r>
          </a:p>
          <a:p>
            <a:pPr>
              <a:lnSpc>
                <a:spcPct val="150000"/>
              </a:lnSpc>
            </a:pPr>
            <a:r>
              <a:rPr lang="en-GB" dirty="0"/>
              <a:t>	NULL </a:t>
            </a:r>
            <a:r>
              <a:rPr lang="en-GB" b="0" dirty="0"/>
              <a:t>		Empty value.</a:t>
            </a:r>
          </a:p>
          <a:p>
            <a:pPr>
              <a:lnSpc>
                <a:spcPct val="150000"/>
              </a:lnSpc>
            </a:pPr>
            <a:r>
              <a:rPr lang="en-GB" dirty="0"/>
              <a:t>	</a:t>
            </a:r>
            <a:r>
              <a:rPr lang="en-GB" dirty="0" err="1"/>
              <a:t>Inf</a:t>
            </a:r>
            <a:r>
              <a:rPr lang="en-GB" b="0" dirty="0"/>
              <a:t>		Infinity.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0" dirty="0"/>
              <a:t>It is possible to use </a:t>
            </a:r>
            <a:r>
              <a:rPr lang="en-GB" b="0" dirty="0">
                <a:solidFill>
                  <a:srgbClr val="FF0000"/>
                </a:solidFill>
              </a:rPr>
              <a:t>is.na()</a:t>
            </a:r>
            <a:r>
              <a:rPr lang="en-GB" b="0" dirty="0"/>
              <a:t>, </a:t>
            </a:r>
            <a:r>
              <a:rPr lang="en-GB" b="0" dirty="0" err="1">
                <a:solidFill>
                  <a:srgbClr val="FF0000"/>
                </a:solidFill>
              </a:rPr>
              <a:t>is.null</a:t>
            </a:r>
            <a:r>
              <a:rPr lang="en-GB" b="0" dirty="0">
                <a:solidFill>
                  <a:srgbClr val="FF0000"/>
                </a:solidFill>
              </a:rPr>
              <a:t>() </a:t>
            </a:r>
            <a:r>
              <a:rPr lang="en-GB" b="0" dirty="0"/>
              <a:t>and </a:t>
            </a:r>
            <a:r>
              <a:rPr lang="en-GB" b="0" dirty="0" err="1">
                <a:solidFill>
                  <a:srgbClr val="FF0000"/>
                </a:solidFill>
              </a:rPr>
              <a:t>is.infinite</a:t>
            </a:r>
            <a:r>
              <a:rPr lang="en-GB" b="0" dirty="0">
                <a:solidFill>
                  <a:srgbClr val="FF0000"/>
                </a:solidFill>
              </a:rPr>
              <a:t>() </a:t>
            </a:r>
            <a:r>
              <a:rPr lang="en-GB" b="0" dirty="0"/>
              <a:t>functions in R to identify missing, empty and infinite values in datasets.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0" dirty="0"/>
              <a:t>The function </a:t>
            </a:r>
            <a:r>
              <a:rPr lang="en-GB" b="0" dirty="0" err="1">
                <a:solidFill>
                  <a:srgbClr val="FF0000"/>
                </a:solidFill>
              </a:rPr>
              <a:t>complete.cases</a:t>
            </a:r>
            <a:r>
              <a:rPr lang="en-GB" b="0" dirty="0">
                <a:solidFill>
                  <a:srgbClr val="FF0000"/>
                </a:solidFill>
              </a:rPr>
              <a:t>() </a:t>
            </a:r>
            <a:r>
              <a:rPr lang="en-GB" b="0" dirty="0"/>
              <a:t>can be used to identify the data rows in a matrix or data frame that are / aren't complete. </a:t>
            </a:r>
          </a:p>
          <a:p>
            <a:pPr marL="800100" lvl="1" indent="-342900">
              <a:lnSpc>
                <a:spcPct val="150000"/>
              </a:lnSpc>
            </a:pPr>
            <a:r>
              <a:rPr lang="en-GB" dirty="0"/>
              <a:t>Only NA and NULL are regarded as missing, </a:t>
            </a:r>
            <a:r>
              <a:rPr lang="en-GB" dirty="0" err="1"/>
              <a:t>Inf</a:t>
            </a:r>
            <a:r>
              <a:rPr lang="en-GB" dirty="0"/>
              <a:t> is treated as valid.</a:t>
            </a:r>
            <a:endParaRPr lang="en-GB" b="0" dirty="0"/>
          </a:p>
          <a:p>
            <a:pPr>
              <a:lnSpc>
                <a:spcPct val="150000"/>
              </a:lnSpc>
            </a:pPr>
            <a:endParaRPr lang="en-GB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b="0" dirty="0"/>
          </a:p>
        </p:txBody>
      </p:sp>
    </p:spTree>
    <p:extLst>
      <p:ext uri="{BB962C8B-B14F-4D97-AF65-F5344CB8AC3E}">
        <p14:creationId xmlns:p14="http://schemas.microsoft.com/office/powerpoint/2010/main" xmlns="" val="418514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924800" cy="1371600"/>
          </a:xfrm>
        </p:spPr>
        <p:txBody>
          <a:bodyPr>
            <a:normAutofit/>
          </a:bodyPr>
          <a:lstStyle/>
          <a:p>
            <a:r>
              <a:rPr lang="en-GB" dirty="0"/>
              <a:t>Example Missing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458200" cy="5445224"/>
          </a:xfrm>
        </p:spPr>
        <p:txBody>
          <a:bodyPr>
            <a:normAutofit fontScale="850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0" dirty="0"/>
              <a:t>We will be using the following sleep dataset as an example.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0" dirty="0"/>
              <a:t>It contains the following data on 62 species of mammals: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0" dirty="0"/>
              <a:t>Various data is missing in the dataset (NA values).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b="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11560" y="2852936"/>
          <a:ext cx="8153400" cy="3352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778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755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Column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Description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Dream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Length of dreaming sleep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NonD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Non-dreaming sleep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Sleep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Sum of Dream and </a:t>
                      </a:r>
                      <a:r>
                        <a:rPr lang="en-GB" sz="1800" dirty="0" err="1">
                          <a:effectLst/>
                        </a:rPr>
                        <a:t>NonD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BodyWgt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Body weight (kg)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BrainWgt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Brain weight (g)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Span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Life span (</a:t>
                      </a:r>
                      <a:r>
                        <a:rPr lang="en-GB" sz="1800" dirty="0" err="1">
                          <a:effectLst/>
                        </a:rPr>
                        <a:t>yrs</a:t>
                      </a:r>
                      <a:r>
                        <a:rPr lang="en-GB" sz="1800" dirty="0">
                          <a:effectLst/>
                        </a:rPr>
                        <a:t>)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Gest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Gestation time in days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Pred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Degree to which species were preyed upon (1-low to 5-high scale)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Exp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Degree of their exposure while sleeping (1-low to 5-high scale)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Danger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Overall danger (1-low to 5-high scale)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87271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924800" cy="1371600"/>
          </a:xfrm>
        </p:spPr>
        <p:txBody>
          <a:bodyPr>
            <a:normAutofit/>
          </a:bodyPr>
          <a:lstStyle/>
          <a:p>
            <a:r>
              <a:rPr lang="en-GB" dirty="0"/>
              <a:t>Replacing Missing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7200"/>
          </a:xfrm>
        </p:spPr>
        <p:txBody>
          <a:bodyPr>
            <a:normAutofit fontScale="700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b="0" dirty="0"/>
              <a:t>The two most common methods for replacing missing data are: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90500" y="2133600"/>
          <a:ext cx="8686800" cy="45064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3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33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3337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671873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Simple Imputation</a:t>
                      </a:r>
                      <a:endParaRPr lang="en-GB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Multiple Imputation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81044">
                <a:tc>
                  <a:txBody>
                    <a:bodyPr/>
                    <a:lstStyle/>
                    <a:p>
                      <a:r>
                        <a:rPr lang="en-GB" b="1" dirty="0"/>
                        <a:t>Description: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Missing</a:t>
                      </a:r>
                      <a:r>
                        <a:rPr lang="en-GB" baseline="0" dirty="0"/>
                        <a:t> values are replaced with the mean, median or mode value.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Estimates missing data through repeated simulations.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4313">
                <a:tc>
                  <a:txBody>
                    <a:bodyPr/>
                    <a:lstStyle/>
                    <a:p>
                      <a:r>
                        <a:rPr lang="en-GB" b="1" dirty="0"/>
                        <a:t>Stochastic: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91846">
                <a:tc>
                  <a:txBody>
                    <a:bodyPr/>
                    <a:lstStyle/>
                    <a:p>
                      <a:r>
                        <a:rPr lang="en-GB" b="1" dirty="0"/>
                        <a:t>Advantages: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Simple.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Variability more accurate.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686761">
                <a:tc>
                  <a:txBody>
                    <a:bodyPr/>
                    <a:lstStyle/>
                    <a:p>
                      <a:r>
                        <a:rPr lang="en-GB" b="1" dirty="0"/>
                        <a:t>Limitations: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Could be biased (if the data is not MCAR).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Underestimates standard errors</a:t>
                      </a:r>
                      <a:r>
                        <a:rPr lang="en-GB" baseline="0" dirty="0"/>
                        <a:t>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baseline="0" dirty="0"/>
                        <a:t>Could</a:t>
                      </a:r>
                      <a:r>
                        <a:rPr lang="en-GB" dirty="0"/>
                        <a:t> distort correlations among variables.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baseline="0" dirty="0"/>
                        <a:t>Algorithms are more complex.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baseline="0" dirty="0"/>
                        <a:t>Normally would require complex coding (R library available).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85635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1006</Words>
  <Application>Microsoft Office PowerPoint</Application>
  <PresentationFormat>On-screen Show (4:3)</PresentationFormat>
  <Paragraphs>187</Paragraphs>
  <Slides>13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Data cleaning and formatting</vt:lpstr>
      <vt:lpstr>Missing data</vt:lpstr>
      <vt:lpstr>Missing data</vt:lpstr>
      <vt:lpstr>Missing data</vt:lpstr>
      <vt:lpstr>Missing data</vt:lpstr>
      <vt:lpstr>Removing Missing data rows</vt:lpstr>
      <vt:lpstr>Remove Missing data rows</vt:lpstr>
      <vt:lpstr>Example Missing dataset</vt:lpstr>
      <vt:lpstr>Replacing Missing data</vt:lpstr>
      <vt:lpstr>Simple Imputation</vt:lpstr>
      <vt:lpstr>Multiple Imputation</vt:lpstr>
      <vt:lpstr>Multiple Imputation</vt:lpstr>
      <vt:lpstr>Multiple Imputation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Missing data</dc:title>
  <dc:creator>Gururajan</dc:creator>
  <cp:lastModifiedBy>Gururajan</cp:lastModifiedBy>
  <cp:revision>5</cp:revision>
  <dcterms:created xsi:type="dcterms:W3CDTF">2020-07-16T05:24:13Z</dcterms:created>
  <dcterms:modified xsi:type="dcterms:W3CDTF">2020-07-17T11:50:28Z</dcterms:modified>
</cp:coreProperties>
</file>